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9" r:id="rId2"/>
    <p:sldId id="402" r:id="rId3"/>
    <p:sldId id="403" r:id="rId4"/>
    <p:sldId id="404" r:id="rId5"/>
    <p:sldId id="405" r:id="rId6"/>
    <p:sldId id="406" r:id="rId7"/>
    <p:sldId id="395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dro Barretiri1" initials="LB" lastIdx="1" clrIdx="0">
    <p:extLst>
      <p:ext uri="{19B8F6BF-5375-455C-9EA6-DF929625EA0E}">
        <p15:presenceInfo xmlns:p15="http://schemas.microsoft.com/office/powerpoint/2012/main" userId="85543a22b37942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2060"/>
    <a:srgbClr val="CFD5EA"/>
    <a:srgbClr val="FEFEFF"/>
    <a:srgbClr val="4472C4"/>
    <a:srgbClr val="ED7D31"/>
    <a:srgbClr val="C0C0C0"/>
    <a:srgbClr val="000000"/>
    <a:srgbClr val="F2F2F2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87143" autoAdjust="0"/>
  </p:normalViewPr>
  <p:slideViewPr>
    <p:cSldViewPr snapToGrid="0">
      <p:cViewPr varScale="1">
        <p:scale>
          <a:sx n="89" d="100"/>
          <a:sy n="89" d="100"/>
        </p:scale>
        <p:origin x="951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4612-2E3E-4CBC-BBBE-ED26E3580793}" type="datetimeFigureOut">
              <a:rPr lang="pt-PT" smtClean="0"/>
              <a:t>06/09/2020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7FA-9838-49F9-BC71-C65DD91E4A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are the slides for the first class related to general concepts of project management</a:t>
            </a:r>
            <a:r>
              <a:rPr lang="en-US"/>
              <a:t>: initiation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900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302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53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170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8D94-BDE6-43CB-8B96-E11B39F5F58E}" type="datetime1">
              <a:rPr lang="pt-PT" smtClean="0"/>
              <a:t>06/09/2020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CEBB-13BF-4312-A352-5D9FAD0C50C8}" type="datetime1">
              <a:rPr lang="pt-PT" smtClean="0"/>
              <a:t>06/09/2020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BFAA-5303-434E-B697-0A7C43CF1BB8}" type="datetime1">
              <a:rPr lang="pt-PT" smtClean="0"/>
              <a:t>06/09/2020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4335-1CFF-4ED4-8641-B1D6B2EAA1DF}" type="datetime1">
              <a:rPr lang="pt-PT" smtClean="0"/>
              <a:t>06/09/2020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707F-3602-42C6-A83D-6842C6230962}" type="datetime1">
              <a:rPr lang="pt-PT" smtClean="0"/>
              <a:t>06/09/2020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1418-5CB2-4190-8933-646DF6BEB0F7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3EE2-85EE-416A-9668-71CEA4E20232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402" y="273352"/>
            <a:ext cx="11320441" cy="8696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266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35402" y="3881302"/>
            <a:ext cx="11320441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903" b="0" strike="noStrike" spc="-1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23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4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5AA6-3B45-47DF-A456-53565C4F2293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C3EC-E2F1-4D40-83EC-2714AC6AD458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9AB-D5EF-4FC2-838B-B0A01657D558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DB2C-56E6-415F-9045-471A3A298C4C}" type="datetime1">
              <a:rPr lang="pt-PT" smtClean="0"/>
              <a:t>06/09/2020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F26D-F691-41BA-966B-99E30C5F1591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5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6" r:id="rId1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Rui M. Lima and André Luiz Aquere</a:t>
            </a:r>
          </a:p>
          <a:p>
            <a:r>
              <a:rPr lang="en-US" dirty="0"/>
              <a:t>(School of Engineering of University of Minho)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0C0E8-738B-49FE-B22C-D057EE668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altLang="pt-PT" dirty="0">
                <a:solidFill>
                  <a:srgbClr val="222222"/>
                </a:solidFill>
                <a:latin typeface="inherit"/>
              </a:rPr>
              <a:t>Project Management - </a:t>
            </a:r>
            <a:r>
              <a:rPr lang="pt-PT" altLang="pt-PT" dirty="0" err="1">
                <a:solidFill>
                  <a:srgbClr val="222222"/>
                </a:solidFill>
                <a:latin typeface="inherit"/>
              </a:rPr>
              <a:t>Initiation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4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1E8C-0259-43C1-A7C6-C1260C50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Project Management Methodologies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C43B5-8936-4D31-B93C-6B24AA30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779814"/>
            <a:ext cx="11229516" cy="4620985"/>
          </a:xfrm>
        </p:spPr>
        <p:txBody>
          <a:bodyPr/>
          <a:lstStyle/>
          <a:p>
            <a:pPr algn="just"/>
            <a:r>
              <a:rPr lang="en-US" sz="2400" dirty="0"/>
              <a:t>There are several management frameworks (set of knowledge, skills, tools and techniques) that help us answer the previous questions.</a:t>
            </a:r>
          </a:p>
          <a:p>
            <a:pPr algn="just"/>
            <a:r>
              <a:rPr lang="en-US" sz="2400" dirty="0"/>
              <a:t>However, everyone seeks to meet the following characteristics</a:t>
            </a:r>
            <a:r>
              <a:rPr lang="pt-BR" dirty="0"/>
              <a:t>:</a:t>
            </a:r>
          </a:p>
          <a:p>
            <a:endParaRPr lang="pt-PT" dirty="0"/>
          </a:p>
        </p:txBody>
      </p:sp>
      <p:sp>
        <p:nvSpPr>
          <p:cNvPr id="4" name="CaixaDeTexto 18">
            <a:extLst>
              <a:ext uri="{FF2B5EF4-FFF2-40B4-BE49-F238E27FC236}">
                <a16:creationId xmlns:a16="http://schemas.microsoft.com/office/drawing/2014/main" id="{3B55F3F6-F408-4F40-9639-6F6990205A1F}"/>
              </a:ext>
            </a:extLst>
          </p:cNvPr>
          <p:cNvSpPr txBox="1"/>
          <p:nvPr/>
        </p:nvSpPr>
        <p:spPr>
          <a:xfrm>
            <a:off x="1792291" y="4090306"/>
            <a:ext cx="544860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Collaborative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Has open architecture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5" name="CaixaDeTexto 18">
            <a:extLst>
              <a:ext uri="{FF2B5EF4-FFF2-40B4-BE49-F238E27FC236}">
                <a16:creationId xmlns:a16="http://schemas.microsoft.com/office/drawing/2014/main" id="{CE1A4597-6FF3-456E-AAD9-0B771DFC160C}"/>
              </a:ext>
            </a:extLst>
          </p:cNvPr>
          <p:cNvSpPr txBox="1"/>
          <p:nvPr/>
        </p:nvSpPr>
        <p:spPr>
          <a:xfrm>
            <a:off x="7093943" y="4090306"/>
            <a:ext cx="42707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Results oriented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Easy to apply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401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D303-F3FA-4E74-B1A2-89BC3746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Project Management Environment</a:t>
            </a:r>
            <a:endParaRPr lang="pt-PT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62C834-B1A7-4D8B-AEEE-0B15A8C72D69}"/>
              </a:ext>
            </a:extLst>
          </p:cNvPr>
          <p:cNvGrpSpPr/>
          <p:nvPr/>
        </p:nvGrpSpPr>
        <p:grpSpPr>
          <a:xfrm>
            <a:off x="3173185" y="1565305"/>
            <a:ext cx="5845629" cy="4459938"/>
            <a:chOff x="4079776" y="1583871"/>
            <a:chExt cx="5750024" cy="4692670"/>
          </a:xfrm>
        </p:grpSpPr>
        <p:sp>
          <p:nvSpPr>
            <p:cNvPr id="4" name="Decágono 10">
              <a:extLst>
                <a:ext uri="{FF2B5EF4-FFF2-40B4-BE49-F238E27FC236}">
                  <a16:creationId xmlns:a16="http://schemas.microsoft.com/office/drawing/2014/main" id="{FA61A6FC-898F-48B0-88B9-5BACE49A71D7}"/>
                </a:ext>
              </a:extLst>
            </p:cNvPr>
            <p:cNvSpPr/>
            <p:nvPr/>
          </p:nvSpPr>
          <p:spPr>
            <a:xfrm>
              <a:off x="4079776" y="1583871"/>
              <a:ext cx="5750024" cy="4692670"/>
            </a:xfrm>
            <a:prstGeom prst="dec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Decágono 8">
              <a:extLst>
                <a:ext uri="{FF2B5EF4-FFF2-40B4-BE49-F238E27FC236}">
                  <a16:creationId xmlns:a16="http://schemas.microsoft.com/office/drawing/2014/main" id="{716FB309-014A-4706-93D1-1568DAEFC284}"/>
                </a:ext>
              </a:extLst>
            </p:cNvPr>
            <p:cNvSpPr/>
            <p:nvPr/>
          </p:nvSpPr>
          <p:spPr>
            <a:xfrm>
              <a:off x="4871864" y="2286136"/>
              <a:ext cx="4503031" cy="3963183"/>
            </a:xfrm>
            <a:prstGeom prst="dec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Decágono 6">
              <a:extLst>
                <a:ext uri="{FF2B5EF4-FFF2-40B4-BE49-F238E27FC236}">
                  <a16:creationId xmlns:a16="http://schemas.microsoft.com/office/drawing/2014/main" id="{D008D445-035D-43AC-A993-7FA21BD513EC}"/>
                </a:ext>
              </a:extLst>
            </p:cNvPr>
            <p:cNvSpPr/>
            <p:nvPr/>
          </p:nvSpPr>
          <p:spPr>
            <a:xfrm>
              <a:off x="5375920" y="3172814"/>
              <a:ext cx="3394592" cy="2848473"/>
            </a:xfrm>
            <a:prstGeom prst="dec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Decágono 2">
              <a:extLst>
                <a:ext uri="{FF2B5EF4-FFF2-40B4-BE49-F238E27FC236}">
                  <a16:creationId xmlns:a16="http://schemas.microsoft.com/office/drawing/2014/main" id="{FC6A6544-3141-4601-A47D-55FEE2052B7B}"/>
                </a:ext>
              </a:extLst>
            </p:cNvPr>
            <p:cNvSpPr/>
            <p:nvPr/>
          </p:nvSpPr>
          <p:spPr>
            <a:xfrm>
              <a:off x="6528048" y="3878238"/>
              <a:ext cx="1801212" cy="1458974"/>
            </a:xfrm>
            <a:prstGeom prst="decagon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5">
              <a:extLst>
                <a:ext uri="{FF2B5EF4-FFF2-40B4-BE49-F238E27FC236}">
                  <a16:creationId xmlns:a16="http://schemas.microsoft.com/office/drawing/2014/main" id="{6884D490-7972-409E-979F-0010EF95B7C8}"/>
                </a:ext>
              </a:extLst>
            </p:cNvPr>
            <p:cNvSpPr/>
            <p:nvPr/>
          </p:nvSpPr>
          <p:spPr>
            <a:xfrm>
              <a:off x="6600056" y="4380302"/>
              <a:ext cx="1454825" cy="4168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Project</a:t>
              </a:r>
            </a:p>
          </p:txBody>
        </p:sp>
        <p:sp>
          <p:nvSpPr>
            <p:cNvPr id="9" name="CaixaDeTexto 7">
              <a:extLst>
                <a:ext uri="{FF2B5EF4-FFF2-40B4-BE49-F238E27FC236}">
                  <a16:creationId xmlns:a16="http://schemas.microsoft.com/office/drawing/2014/main" id="{F3EE2E70-D143-4E39-9BDB-18B30EEBE638}"/>
                </a:ext>
              </a:extLst>
            </p:cNvPr>
            <p:cNvSpPr txBox="1"/>
            <p:nvPr/>
          </p:nvSpPr>
          <p:spPr>
            <a:xfrm>
              <a:off x="6168008" y="3297976"/>
              <a:ext cx="1870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  Organization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268647C-D33B-4B70-9FBA-14DAFAD0A85C}"/>
                </a:ext>
              </a:extLst>
            </p:cNvPr>
            <p:cNvSpPr txBox="1"/>
            <p:nvPr/>
          </p:nvSpPr>
          <p:spPr>
            <a:xfrm>
              <a:off x="6180937" y="2484648"/>
              <a:ext cx="2182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Society</a:t>
              </a:r>
            </a:p>
          </p:txBody>
        </p:sp>
        <p:sp>
          <p:nvSpPr>
            <p:cNvPr id="11" name="CaixaDeTexto 11">
              <a:extLst>
                <a:ext uri="{FF2B5EF4-FFF2-40B4-BE49-F238E27FC236}">
                  <a16:creationId xmlns:a16="http://schemas.microsoft.com/office/drawing/2014/main" id="{07354B5A-CD3C-4975-A93E-3703F2324DA9}"/>
                </a:ext>
              </a:extLst>
            </p:cNvPr>
            <p:cNvSpPr txBox="1"/>
            <p:nvPr/>
          </p:nvSpPr>
          <p:spPr>
            <a:xfrm>
              <a:off x="5919519" y="1620166"/>
              <a:ext cx="2182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96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DBF9-AE0C-4CE3-975B-43390F28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Institute (PMI)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03AAE-1B78-43D5-9650-0B0AA5BBE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PMI – </a:t>
            </a:r>
            <a:r>
              <a:rPr lang="pt-BR" i="1" dirty="0"/>
              <a:t>Project Management Institute</a:t>
            </a:r>
          </a:p>
          <a:p>
            <a:pPr lvl="1"/>
            <a:r>
              <a:rPr lang="pt-BR" sz="2000" dirty="0"/>
              <a:t>Sets standards - process-centered</a:t>
            </a:r>
          </a:p>
          <a:p>
            <a:pPr lvl="1"/>
            <a:r>
              <a:rPr lang="pt-BR" sz="2000" dirty="0"/>
              <a:t>PMBoK Guide; Reference Guides; Articles; Periodicals</a:t>
            </a:r>
          </a:p>
          <a:p>
            <a:pPr lvl="1"/>
            <a:r>
              <a:rPr lang="pt-BR" sz="2000" dirty="0"/>
              <a:t>Promotes publications, research; congresses ...</a:t>
            </a:r>
          </a:p>
          <a:p>
            <a:pPr lvl="1"/>
            <a:r>
              <a:rPr lang="pt-BR" sz="2000" dirty="0"/>
              <a:t>Certifies professionals,...</a:t>
            </a:r>
          </a:p>
          <a:p>
            <a:pPr lvl="1"/>
            <a:endParaRPr lang="pt-BR" sz="2000" dirty="0"/>
          </a:p>
          <a:p>
            <a:pPr lvl="1"/>
            <a:r>
              <a:rPr lang="en-US" sz="2000" dirty="0"/>
              <a:t>Created in 1969</a:t>
            </a:r>
          </a:p>
          <a:p>
            <a:pPr lvl="1"/>
            <a:r>
              <a:rPr lang="en-US" sz="2000" dirty="0"/>
              <a:t>Present in more than 190 countries</a:t>
            </a:r>
          </a:p>
          <a:p>
            <a:pPr lvl="1"/>
            <a:r>
              <a:rPr lang="en-US" sz="2000" dirty="0"/>
              <a:t>Has about 500,000 members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Project Management Processes </a:t>
            </a:r>
          </a:p>
          <a:p>
            <a:pPr marL="201168" lvl="1" indent="0">
              <a:buNone/>
            </a:pPr>
            <a:r>
              <a:rPr lang="en-US" dirty="0"/>
              <a:t>(PMI Knowledge Areas</a:t>
            </a:r>
            <a:r>
              <a:rPr lang="pt-PT" dirty="0"/>
              <a:t>)</a:t>
            </a:r>
            <a:endParaRPr lang="pt-BR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00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DF15E-7866-4B37-A443-1866B52D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 Body Knowledge  (PMBOK)</a:t>
            </a:r>
            <a:endParaRPr lang="pt-PT" dirty="0"/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79A68F7C-C3F0-458E-84D7-0BFD2FCA025E}"/>
              </a:ext>
            </a:extLst>
          </p:cNvPr>
          <p:cNvSpPr txBox="1">
            <a:spLocks noChangeArrowheads="1"/>
          </p:cNvSpPr>
          <p:nvPr/>
        </p:nvSpPr>
        <p:spPr>
          <a:xfrm>
            <a:off x="467590" y="1988840"/>
            <a:ext cx="11159837" cy="3954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1200"/>
              </a:spcAft>
            </a:pPr>
            <a:r>
              <a:rPr lang="en-US" sz="2400" dirty="0"/>
              <a:t>Identifies a subset of management knowledge that is widely recognized as good practice.</a:t>
            </a:r>
          </a:p>
          <a:p>
            <a:pPr algn="just" fontAlgn="auto">
              <a:spcAft>
                <a:spcPts val="1200"/>
              </a:spcAft>
            </a:pPr>
            <a:r>
              <a:rPr lang="en-US" sz="2400" dirty="0"/>
              <a:t>PMI considers PMBOK® a basic project management reference for its professional development programs and certifications.</a:t>
            </a:r>
            <a:endParaRPr lang="pt-BR" sz="2400" dirty="0"/>
          </a:p>
          <a:p>
            <a:pPr algn="just" fontAlgn="auto">
              <a:spcAft>
                <a:spcPts val="1200"/>
              </a:spcAft>
            </a:pPr>
            <a:r>
              <a:rPr lang="en-US" sz="2400" dirty="0"/>
              <a:t>PMBOK® is not a methodology and is not complete or comprehensive. It is necessary to look for sources of additional information on project management</a:t>
            </a:r>
            <a:r>
              <a:rPr lang="pt-BR" sz="2400" dirty="0"/>
              <a:t>.</a:t>
            </a:r>
          </a:p>
          <a:p>
            <a:pPr algn="just" fontAlgn="auto">
              <a:spcAft>
                <a:spcPts val="1200"/>
              </a:spcAft>
            </a:pPr>
            <a:r>
              <a:rPr lang="en-US" sz="2400" dirty="0"/>
              <a:t>The application of knowledge, processes, skills, tools and appropriate techniques significantly impact the success of a project.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028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9938-7288-4E58-9282-3A2FC37C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 - Processes and Knowledge Areas</a:t>
            </a:r>
            <a:endParaRPr lang="pt-PT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FBF4A3-F03D-474B-9A9D-27DCCF689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199528"/>
              </p:ext>
            </p:extLst>
          </p:nvPr>
        </p:nvGraphicFramePr>
        <p:xfrm>
          <a:off x="385591" y="1576391"/>
          <a:ext cx="11413474" cy="457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4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0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1791"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Project Management Process Groups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Processes and Knowledge Areas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Initiation  (2)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Planning (24)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Execution (10)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Monitoring and control (12)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Closing (1)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Integration (7)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Develop the Term of Opening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Develop Management Plan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Direct and Manage project work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Manage project knowledge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Monitor and control the project work;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Perform integrated change control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Finalize the project or phase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51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Scope (6)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Scope management planning;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Collect requirements;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Scope definition;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Create WBS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Check scope; </a:t>
                      </a:r>
                    </a:p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Track scope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225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Schedule (6)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Schedule management planning;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Define activities;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Activity sequencing;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Estimate activity resources;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Estimate the duration of activities;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Develop schedule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Timeline control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964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Cost (4)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Cost Management Planning;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Estimate Costs;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Determine budget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Cost Control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791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Quality (3)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Quality Management Planning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Execution of quality assurance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Quality control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964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Resources (6)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Resource Planning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Estimate Activity Resources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Acquire resources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Develop the project team;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Manage the project team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Resource management control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262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Communication  (3)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Communication Management Planning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Manage communication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Monitor communications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3051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Risk (7)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Risk Management Planning;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Identify the risks;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Perform qualitative risk analysis; </a:t>
                      </a:r>
                    </a:p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Risk response plan.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Implement risk responses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Monitor risks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79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Acquisitions (3)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Purchasing management planning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Make acquisitions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Control of acquisitions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791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Stakekholders (4)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Identify Stakeholders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Stakeholder engagement planning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Manage stakeholder engagement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Monitor stakeholder engagement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4" marR="4874" marT="487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Tabela 9">
            <a:extLst>
              <a:ext uri="{FF2B5EF4-FFF2-40B4-BE49-F238E27FC236}">
                <a16:creationId xmlns:a16="http://schemas.microsoft.com/office/drawing/2014/main" id="{DA952284-DEAD-4AA5-818A-92ECFE979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205814"/>
              </p:ext>
            </p:extLst>
          </p:nvPr>
        </p:nvGraphicFramePr>
        <p:xfrm>
          <a:off x="1292510" y="7270921"/>
          <a:ext cx="5949379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Project</a:t>
                      </a:r>
                      <a:r>
                        <a:rPr lang="pt-BR" baseline="0" dirty="0"/>
                        <a:t> and Operations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Transform inputs into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en-US" dirty="0"/>
                        <a:t>Carry out a series of coordinated and controlled activities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Have restrictions on cost, time and resources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 subject to performance and quality criteria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77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2263-58C7-427D-8913-86FAFABB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 - Knowledge Areas</a:t>
            </a:r>
            <a:endParaRPr lang="pt-PT" dirty="0"/>
          </a:p>
        </p:txBody>
      </p:sp>
      <p:grpSp>
        <p:nvGrpSpPr>
          <p:cNvPr id="4" name="Grupo 10">
            <a:extLst>
              <a:ext uri="{FF2B5EF4-FFF2-40B4-BE49-F238E27FC236}">
                <a16:creationId xmlns:a16="http://schemas.microsoft.com/office/drawing/2014/main" id="{8C9AF8EF-2CA2-4668-9A08-0937276478E2}"/>
              </a:ext>
            </a:extLst>
          </p:cNvPr>
          <p:cNvGrpSpPr/>
          <p:nvPr/>
        </p:nvGrpSpPr>
        <p:grpSpPr>
          <a:xfrm>
            <a:off x="623392" y="2276872"/>
            <a:ext cx="4298786" cy="3123693"/>
            <a:chOff x="1169821" y="1268760"/>
            <a:chExt cx="5810954" cy="5139917"/>
          </a:xfrm>
        </p:grpSpPr>
        <p:grpSp>
          <p:nvGrpSpPr>
            <p:cNvPr id="5" name="Grupo 12">
              <a:extLst>
                <a:ext uri="{FF2B5EF4-FFF2-40B4-BE49-F238E27FC236}">
                  <a16:creationId xmlns:a16="http://schemas.microsoft.com/office/drawing/2014/main" id="{6F05F6E5-4B85-43D0-A52C-D17800E75752}"/>
                </a:ext>
              </a:extLst>
            </p:cNvPr>
            <p:cNvGrpSpPr/>
            <p:nvPr/>
          </p:nvGrpSpPr>
          <p:grpSpPr>
            <a:xfrm>
              <a:off x="1169821" y="1268760"/>
              <a:ext cx="4626315" cy="4975361"/>
              <a:chOff x="1169821" y="1268760"/>
              <a:chExt cx="4626315" cy="4975361"/>
            </a:xfrm>
          </p:grpSpPr>
          <p:sp>
            <p:nvSpPr>
              <p:cNvPr id="7" name="Triângulo isósceles 9">
                <a:extLst>
                  <a:ext uri="{FF2B5EF4-FFF2-40B4-BE49-F238E27FC236}">
                    <a16:creationId xmlns:a16="http://schemas.microsoft.com/office/drawing/2014/main" id="{125FEB79-3DD8-40F2-B782-8A2791723FF3}"/>
                  </a:ext>
                </a:extLst>
              </p:cNvPr>
              <p:cNvSpPr/>
              <p:nvPr/>
            </p:nvSpPr>
            <p:spPr>
              <a:xfrm>
                <a:off x="2267744" y="1916832"/>
                <a:ext cx="3528392" cy="316835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10">
                <a:extLst>
                  <a:ext uri="{FF2B5EF4-FFF2-40B4-BE49-F238E27FC236}">
                    <a16:creationId xmlns:a16="http://schemas.microsoft.com/office/drawing/2014/main" id="{61709C6A-BC76-4A1C-8A53-D7EF86D7E425}"/>
                  </a:ext>
                </a:extLst>
              </p:cNvPr>
              <p:cNvSpPr txBox="1"/>
              <p:nvPr/>
            </p:nvSpPr>
            <p:spPr>
              <a:xfrm rot="18041721">
                <a:off x="1701289" y="3010092"/>
                <a:ext cx="1944217" cy="499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TIME</a:t>
                </a:r>
              </a:p>
            </p:txBody>
          </p:sp>
          <p:sp>
            <p:nvSpPr>
              <p:cNvPr id="9" name="CaixaDeTexto 11">
                <a:extLst>
                  <a:ext uri="{FF2B5EF4-FFF2-40B4-BE49-F238E27FC236}">
                    <a16:creationId xmlns:a16="http://schemas.microsoft.com/office/drawing/2014/main" id="{8E0E9515-CCEC-4C8C-AEE4-B6F910F7F138}"/>
                  </a:ext>
                </a:extLst>
              </p:cNvPr>
              <p:cNvSpPr txBox="1"/>
              <p:nvPr/>
            </p:nvSpPr>
            <p:spPr>
              <a:xfrm>
                <a:off x="3059832" y="5373216"/>
                <a:ext cx="1944216" cy="60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COST</a:t>
                </a:r>
              </a:p>
            </p:txBody>
          </p:sp>
          <p:sp>
            <p:nvSpPr>
              <p:cNvPr id="10" name="CaixaDeTexto 12">
                <a:extLst>
                  <a:ext uri="{FF2B5EF4-FFF2-40B4-BE49-F238E27FC236}">
                    <a16:creationId xmlns:a16="http://schemas.microsoft.com/office/drawing/2014/main" id="{7CD49C2E-3D3A-4244-AEAA-7D21540FFDC5}"/>
                  </a:ext>
                </a:extLst>
              </p:cNvPr>
              <p:cNvSpPr txBox="1"/>
              <p:nvPr/>
            </p:nvSpPr>
            <p:spPr>
              <a:xfrm rot="3638582">
                <a:off x="4376490" y="3002773"/>
                <a:ext cx="1944217" cy="499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SCOPE</a:t>
                </a:r>
              </a:p>
            </p:txBody>
          </p:sp>
          <p:sp>
            <p:nvSpPr>
              <p:cNvPr id="11" name="CaixaDeTexto 13">
                <a:extLst>
                  <a:ext uri="{FF2B5EF4-FFF2-40B4-BE49-F238E27FC236}">
                    <a16:creationId xmlns:a16="http://schemas.microsoft.com/office/drawing/2014/main" id="{99FA344A-A121-44F4-B2A3-F0604E16327E}"/>
                  </a:ext>
                </a:extLst>
              </p:cNvPr>
              <p:cNvSpPr txBox="1"/>
              <p:nvPr/>
            </p:nvSpPr>
            <p:spPr>
              <a:xfrm>
                <a:off x="2932269" y="3764557"/>
                <a:ext cx="2193603" cy="60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QUALITY</a:t>
                </a:r>
              </a:p>
            </p:txBody>
          </p:sp>
          <p:sp>
            <p:nvSpPr>
              <p:cNvPr id="12" name="Seta em curva para baixo 19">
                <a:extLst>
                  <a:ext uri="{FF2B5EF4-FFF2-40B4-BE49-F238E27FC236}">
                    <a16:creationId xmlns:a16="http://schemas.microsoft.com/office/drawing/2014/main" id="{4EDA32EF-8979-496F-B4F4-3C3A46915DB8}"/>
                  </a:ext>
                </a:extLst>
              </p:cNvPr>
              <p:cNvSpPr/>
              <p:nvPr/>
            </p:nvSpPr>
            <p:spPr>
              <a:xfrm rot="15559646">
                <a:off x="369145" y="4377332"/>
                <a:ext cx="2667465" cy="1066113"/>
              </a:xfrm>
              <a:prstGeom prst="curved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Seta em curva para baixo 20">
                <a:extLst>
                  <a:ext uri="{FF2B5EF4-FFF2-40B4-BE49-F238E27FC236}">
                    <a16:creationId xmlns:a16="http://schemas.microsoft.com/office/drawing/2014/main" id="{F4A8FD7C-E6AD-4621-AAEE-5E385B6C86A3}"/>
                  </a:ext>
                </a:extLst>
              </p:cNvPr>
              <p:cNvSpPr/>
              <p:nvPr/>
            </p:nvSpPr>
            <p:spPr>
              <a:xfrm>
                <a:off x="2771800" y="1268760"/>
                <a:ext cx="2667465" cy="1066113"/>
              </a:xfrm>
              <a:prstGeom prst="curved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Seta em curva para baixo 13">
              <a:extLst>
                <a:ext uri="{FF2B5EF4-FFF2-40B4-BE49-F238E27FC236}">
                  <a16:creationId xmlns:a16="http://schemas.microsoft.com/office/drawing/2014/main" id="{46A602E1-8B2D-498A-9AFC-AF09E8E3A69D}"/>
                </a:ext>
              </a:extLst>
            </p:cNvPr>
            <p:cNvSpPr/>
            <p:nvPr/>
          </p:nvSpPr>
          <p:spPr>
            <a:xfrm rot="7031541">
              <a:off x="5113986" y="4541888"/>
              <a:ext cx="2667465" cy="1066113"/>
            </a:xfrm>
            <a:prstGeom prst="curved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14" name="Decágono 16">
            <a:extLst>
              <a:ext uri="{FF2B5EF4-FFF2-40B4-BE49-F238E27FC236}">
                <a16:creationId xmlns:a16="http://schemas.microsoft.com/office/drawing/2014/main" id="{4587C939-B09A-44F5-A942-69A3D8A3326F}"/>
              </a:ext>
            </a:extLst>
          </p:cNvPr>
          <p:cNvSpPr/>
          <p:nvPr/>
        </p:nvSpPr>
        <p:spPr>
          <a:xfrm>
            <a:off x="6798989" y="2245400"/>
            <a:ext cx="3584519" cy="2890359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7">
            <a:extLst>
              <a:ext uri="{FF2B5EF4-FFF2-40B4-BE49-F238E27FC236}">
                <a16:creationId xmlns:a16="http://schemas.microsoft.com/office/drawing/2014/main" id="{AE05C698-3D8E-439E-8C30-4112004EC8C8}"/>
              </a:ext>
            </a:extLst>
          </p:cNvPr>
          <p:cNvSpPr txBox="1"/>
          <p:nvPr/>
        </p:nvSpPr>
        <p:spPr>
          <a:xfrm>
            <a:off x="8088468" y="177552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SCOPE</a:t>
            </a:r>
          </a:p>
        </p:txBody>
      </p:sp>
      <p:sp>
        <p:nvSpPr>
          <p:cNvPr id="16" name="CaixaDeTexto 18">
            <a:extLst>
              <a:ext uri="{FF2B5EF4-FFF2-40B4-BE49-F238E27FC236}">
                <a16:creationId xmlns:a16="http://schemas.microsoft.com/office/drawing/2014/main" id="{483086D9-BA8F-4102-8C9D-706137CE29AC}"/>
              </a:ext>
            </a:extLst>
          </p:cNvPr>
          <p:cNvSpPr txBox="1"/>
          <p:nvPr/>
        </p:nvSpPr>
        <p:spPr>
          <a:xfrm>
            <a:off x="9855696" y="209220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COST</a:t>
            </a:r>
          </a:p>
        </p:txBody>
      </p:sp>
      <p:sp>
        <p:nvSpPr>
          <p:cNvPr id="17" name="CaixaDeTexto 19">
            <a:extLst>
              <a:ext uri="{FF2B5EF4-FFF2-40B4-BE49-F238E27FC236}">
                <a16:creationId xmlns:a16="http://schemas.microsoft.com/office/drawing/2014/main" id="{CA067BF2-25EE-445D-B906-444C670794B8}"/>
              </a:ext>
            </a:extLst>
          </p:cNvPr>
          <p:cNvSpPr txBox="1"/>
          <p:nvPr/>
        </p:nvSpPr>
        <p:spPr>
          <a:xfrm>
            <a:off x="5490834" y="2144861"/>
            <a:ext cx="197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SCHEDULE</a:t>
            </a:r>
          </a:p>
        </p:txBody>
      </p:sp>
      <p:sp>
        <p:nvSpPr>
          <p:cNvPr id="18" name="CaixaDeTexto 20">
            <a:extLst>
              <a:ext uri="{FF2B5EF4-FFF2-40B4-BE49-F238E27FC236}">
                <a16:creationId xmlns:a16="http://schemas.microsoft.com/office/drawing/2014/main" id="{B40A0096-5B99-438B-BFE2-E2893372F033}"/>
              </a:ext>
            </a:extLst>
          </p:cNvPr>
          <p:cNvSpPr txBox="1"/>
          <p:nvPr/>
        </p:nvSpPr>
        <p:spPr>
          <a:xfrm>
            <a:off x="4849898" y="2908890"/>
            <a:ext cx="192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INTEGRATION</a:t>
            </a:r>
          </a:p>
        </p:txBody>
      </p:sp>
      <p:sp>
        <p:nvSpPr>
          <p:cNvPr id="19" name="CaixaDeTexto 21">
            <a:extLst>
              <a:ext uri="{FF2B5EF4-FFF2-40B4-BE49-F238E27FC236}">
                <a16:creationId xmlns:a16="http://schemas.microsoft.com/office/drawing/2014/main" id="{6E91DA7B-E488-44AE-976E-F3D0DD3146D6}"/>
              </a:ext>
            </a:extLst>
          </p:cNvPr>
          <p:cNvSpPr txBox="1"/>
          <p:nvPr/>
        </p:nvSpPr>
        <p:spPr>
          <a:xfrm>
            <a:off x="5233408" y="4008411"/>
            <a:ext cx="163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RESOURCES</a:t>
            </a:r>
          </a:p>
        </p:txBody>
      </p:sp>
      <p:sp>
        <p:nvSpPr>
          <p:cNvPr id="20" name="CaixaDeTexto 22">
            <a:extLst>
              <a:ext uri="{FF2B5EF4-FFF2-40B4-BE49-F238E27FC236}">
                <a16:creationId xmlns:a16="http://schemas.microsoft.com/office/drawing/2014/main" id="{6D6D5567-96BF-49CF-A272-51972038C56B}"/>
              </a:ext>
            </a:extLst>
          </p:cNvPr>
          <p:cNvSpPr txBox="1"/>
          <p:nvPr/>
        </p:nvSpPr>
        <p:spPr>
          <a:xfrm>
            <a:off x="5505703" y="4864766"/>
            <a:ext cx="212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COMUNICATION</a:t>
            </a:r>
          </a:p>
        </p:txBody>
      </p:sp>
      <p:sp>
        <p:nvSpPr>
          <p:cNvPr id="21" name="CaixaDeTexto 23">
            <a:extLst>
              <a:ext uri="{FF2B5EF4-FFF2-40B4-BE49-F238E27FC236}">
                <a16:creationId xmlns:a16="http://schemas.microsoft.com/office/drawing/2014/main" id="{EF018154-6050-4A56-B93D-8FA8FF7A0FA0}"/>
              </a:ext>
            </a:extLst>
          </p:cNvPr>
          <p:cNvSpPr txBox="1"/>
          <p:nvPr/>
        </p:nvSpPr>
        <p:spPr>
          <a:xfrm>
            <a:off x="7570620" y="5270854"/>
            <a:ext cx="20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STAKEHOLDERS</a:t>
            </a:r>
          </a:p>
        </p:txBody>
      </p:sp>
      <p:sp>
        <p:nvSpPr>
          <p:cNvPr id="22" name="CaixaDeTexto 24">
            <a:extLst>
              <a:ext uri="{FF2B5EF4-FFF2-40B4-BE49-F238E27FC236}">
                <a16:creationId xmlns:a16="http://schemas.microsoft.com/office/drawing/2014/main" id="{1278EF24-E551-44F1-A38F-97668258DF46}"/>
              </a:ext>
            </a:extLst>
          </p:cNvPr>
          <p:cNvSpPr txBox="1"/>
          <p:nvPr/>
        </p:nvSpPr>
        <p:spPr>
          <a:xfrm>
            <a:off x="10192514" y="2857902"/>
            <a:ext cx="166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QUALITY</a:t>
            </a:r>
          </a:p>
        </p:txBody>
      </p:sp>
      <p:sp>
        <p:nvSpPr>
          <p:cNvPr id="23" name="CaixaDeTexto 25">
            <a:extLst>
              <a:ext uri="{FF2B5EF4-FFF2-40B4-BE49-F238E27FC236}">
                <a16:creationId xmlns:a16="http://schemas.microsoft.com/office/drawing/2014/main" id="{CEFB4D45-5FAC-43D6-B837-366A83DCD78F}"/>
              </a:ext>
            </a:extLst>
          </p:cNvPr>
          <p:cNvSpPr txBox="1"/>
          <p:nvPr/>
        </p:nvSpPr>
        <p:spPr>
          <a:xfrm>
            <a:off x="10264796" y="4008411"/>
            <a:ext cx="173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RISK</a:t>
            </a:r>
          </a:p>
        </p:txBody>
      </p:sp>
      <p:sp>
        <p:nvSpPr>
          <p:cNvPr id="24" name="CaixaDeTexto 26">
            <a:extLst>
              <a:ext uri="{FF2B5EF4-FFF2-40B4-BE49-F238E27FC236}">
                <a16:creationId xmlns:a16="http://schemas.microsoft.com/office/drawing/2014/main" id="{E39DDDF3-188A-44F1-AF8E-0C0250F90BF6}"/>
              </a:ext>
            </a:extLst>
          </p:cNvPr>
          <p:cNvSpPr txBox="1"/>
          <p:nvPr/>
        </p:nvSpPr>
        <p:spPr>
          <a:xfrm>
            <a:off x="9616449" y="4901522"/>
            <a:ext cx="204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ACQUISITIONS</a:t>
            </a:r>
          </a:p>
        </p:txBody>
      </p:sp>
      <p:sp>
        <p:nvSpPr>
          <p:cNvPr id="25" name="CaixaDeTexto 27">
            <a:extLst>
              <a:ext uri="{FF2B5EF4-FFF2-40B4-BE49-F238E27FC236}">
                <a16:creationId xmlns:a16="http://schemas.microsoft.com/office/drawing/2014/main" id="{7DC8A0E3-AA40-421F-8B43-C24BC6B19AA7}"/>
              </a:ext>
            </a:extLst>
          </p:cNvPr>
          <p:cNvSpPr txBox="1"/>
          <p:nvPr/>
        </p:nvSpPr>
        <p:spPr>
          <a:xfrm>
            <a:off x="7953670" y="3482393"/>
            <a:ext cx="127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44933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6BEC-8CC2-45FD-ACFF-D27387FD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PMBOK - Process Groups</a:t>
            </a:r>
            <a:endParaRPr lang="pt-PT" dirty="0"/>
          </a:p>
        </p:txBody>
      </p:sp>
      <p:grpSp>
        <p:nvGrpSpPr>
          <p:cNvPr id="4" name="Agrupar 54">
            <a:extLst>
              <a:ext uri="{FF2B5EF4-FFF2-40B4-BE49-F238E27FC236}">
                <a16:creationId xmlns:a16="http://schemas.microsoft.com/office/drawing/2014/main" id="{3DE396E4-A057-4EDA-A1E2-81C45F0CEEE9}"/>
              </a:ext>
            </a:extLst>
          </p:cNvPr>
          <p:cNvGrpSpPr/>
          <p:nvPr/>
        </p:nvGrpSpPr>
        <p:grpSpPr>
          <a:xfrm>
            <a:off x="759347" y="1772816"/>
            <a:ext cx="10997527" cy="4392613"/>
            <a:chOff x="759347" y="1772816"/>
            <a:chExt cx="10997527" cy="4392613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10D3BDB4-50D7-4F88-9DF8-959DF4EF9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5472" y="2061742"/>
              <a:ext cx="0" cy="381635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1C3BC4CB-80E6-4FA6-A02C-01B34E5A1E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0160" y="2061742"/>
              <a:ext cx="0" cy="381635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C065653F-3C8E-4F77-BF95-113C5CB82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3985" y="2061742"/>
              <a:ext cx="0" cy="381635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A62DE9DC-BFBD-49D7-9095-3B02919A2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76066" y="3221654"/>
              <a:ext cx="3024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Design Phase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C280643A-65C6-4F98-B8E0-BFA0FD1C4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095010" y="3326932"/>
              <a:ext cx="30241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/>
                <a:t>Organization and Preparation</a:t>
              </a:r>
              <a:endParaRPr lang="en-US" b="1" dirty="0"/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529BAABA-10F5-4C4E-8A12-8D6C4D533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387828" y="3534833"/>
              <a:ext cx="30241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Project Conclusion Phase</a:t>
              </a: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7629458D-78F0-4C59-8C9A-0E31908C9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624910" y="3357827"/>
              <a:ext cx="23780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/>
                <a:t>Execution of Works</a:t>
              </a:r>
              <a:endParaRPr lang="en-US" b="1" dirty="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02432DB9-E3F6-485C-A0DE-CA669FD86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7947" y="2061742"/>
              <a:ext cx="0" cy="381635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5D1A239F-FABB-4BFB-AA82-500033B3F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810" y="5949529"/>
              <a:ext cx="80645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46877329-CE3C-4D40-AEDD-F88CD3DD9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047" y="1772817"/>
              <a:ext cx="0" cy="43926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AF57808-F62E-47B2-AA0E-4E68C8521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856" y="4962104"/>
              <a:ext cx="4866266" cy="935038"/>
            </a:xfrm>
            <a:custGeom>
              <a:avLst/>
              <a:gdLst>
                <a:gd name="T0" fmla="*/ 0 w 2222"/>
                <a:gd name="T1" fmla="*/ 2147483647 h 514"/>
                <a:gd name="T2" fmla="*/ 2147483647 w 2222"/>
                <a:gd name="T3" fmla="*/ 2147483647 h 514"/>
                <a:gd name="T4" fmla="*/ 2147483647 w 2222"/>
                <a:gd name="T5" fmla="*/ 2147483647 h 514"/>
                <a:gd name="T6" fmla="*/ 2147483647 w 2222"/>
                <a:gd name="T7" fmla="*/ 2147483647 h 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2"/>
                <a:gd name="T13" fmla="*/ 0 h 514"/>
                <a:gd name="T14" fmla="*/ 2222 w 2222"/>
                <a:gd name="T15" fmla="*/ 514 h 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2" h="514">
                  <a:moveTo>
                    <a:pt x="0" y="514"/>
                  </a:moveTo>
                  <a:cubicBezTo>
                    <a:pt x="351" y="272"/>
                    <a:pt x="703" y="30"/>
                    <a:pt x="998" y="15"/>
                  </a:cubicBezTo>
                  <a:cubicBezTo>
                    <a:pt x="1293" y="0"/>
                    <a:pt x="1565" y="341"/>
                    <a:pt x="1769" y="424"/>
                  </a:cubicBezTo>
                  <a:cubicBezTo>
                    <a:pt x="1973" y="507"/>
                    <a:pt x="2147" y="499"/>
                    <a:pt x="2222" y="514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5247DE8-B9C5-44E1-9792-B9C6C428F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410" y="2241129"/>
              <a:ext cx="7031037" cy="3689350"/>
            </a:xfrm>
            <a:custGeom>
              <a:avLst/>
              <a:gdLst>
                <a:gd name="T0" fmla="*/ 0 w 4429"/>
                <a:gd name="T1" fmla="*/ 2147483647 h 2324"/>
                <a:gd name="T2" fmla="*/ 2147483647 w 4429"/>
                <a:gd name="T3" fmla="*/ 2147483647 h 2324"/>
                <a:gd name="T4" fmla="*/ 2147483647 w 4429"/>
                <a:gd name="T5" fmla="*/ 2147483647 h 2324"/>
                <a:gd name="T6" fmla="*/ 2147483647 w 4429"/>
                <a:gd name="T7" fmla="*/ 2147483647 h 2324"/>
                <a:gd name="T8" fmla="*/ 2147483647 w 4429"/>
                <a:gd name="T9" fmla="*/ 2147483647 h 2324"/>
                <a:gd name="T10" fmla="*/ 2147483647 w 4429"/>
                <a:gd name="T11" fmla="*/ 2147483647 h 2324"/>
                <a:gd name="T12" fmla="*/ 2147483647 w 4429"/>
                <a:gd name="T13" fmla="*/ 2147483647 h 23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29"/>
                <a:gd name="T22" fmla="*/ 0 h 2324"/>
                <a:gd name="T23" fmla="*/ 4429 w 4429"/>
                <a:gd name="T24" fmla="*/ 2324 h 23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29" h="2324">
                  <a:moveTo>
                    <a:pt x="0" y="2238"/>
                  </a:moveTo>
                  <a:cubicBezTo>
                    <a:pt x="117" y="2193"/>
                    <a:pt x="417" y="2165"/>
                    <a:pt x="701" y="1965"/>
                  </a:cubicBezTo>
                  <a:cubicBezTo>
                    <a:pt x="985" y="1765"/>
                    <a:pt x="1334" y="1345"/>
                    <a:pt x="1705" y="1039"/>
                  </a:cubicBezTo>
                  <a:cubicBezTo>
                    <a:pt x="2076" y="733"/>
                    <a:pt x="2574" y="0"/>
                    <a:pt x="2927" y="128"/>
                  </a:cubicBezTo>
                  <a:cubicBezTo>
                    <a:pt x="3280" y="256"/>
                    <a:pt x="3634" y="1464"/>
                    <a:pt x="3822" y="1810"/>
                  </a:cubicBezTo>
                  <a:cubicBezTo>
                    <a:pt x="4010" y="2156"/>
                    <a:pt x="3954" y="2121"/>
                    <a:pt x="4055" y="2207"/>
                  </a:cubicBezTo>
                  <a:cubicBezTo>
                    <a:pt x="4156" y="2293"/>
                    <a:pt x="4351" y="2300"/>
                    <a:pt x="4429" y="232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3FA17DCA-5C9B-474D-87E5-88DDCCDD6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026589" y="3558752"/>
              <a:ext cx="4090986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dirty="0"/>
                <a:t>EFFORT</a:t>
              </a:r>
              <a:endParaRPr lang="en-US" sz="2800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91086DC-BD66-445F-A676-BC29AA84E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047" y="4643017"/>
              <a:ext cx="1944688" cy="1306512"/>
            </a:xfrm>
            <a:custGeom>
              <a:avLst/>
              <a:gdLst>
                <a:gd name="T0" fmla="*/ 0 w 998"/>
                <a:gd name="T1" fmla="*/ 2147483647 h 823"/>
                <a:gd name="T2" fmla="*/ 2147483647 w 998"/>
                <a:gd name="T3" fmla="*/ 2147483647 h 823"/>
                <a:gd name="T4" fmla="*/ 2147483647 w 998"/>
                <a:gd name="T5" fmla="*/ 2147483647 h 823"/>
                <a:gd name="T6" fmla="*/ 0 60000 65536"/>
                <a:gd name="T7" fmla="*/ 0 60000 65536"/>
                <a:gd name="T8" fmla="*/ 0 60000 65536"/>
                <a:gd name="T9" fmla="*/ 0 w 998"/>
                <a:gd name="T10" fmla="*/ 0 h 823"/>
                <a:gd name="T11" fmla="*/ 998 w 998"/>
                <a:gd name="T12" fmla="*/ 823 h 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823">
                  <a:moveTo>
                    <a:pt x="0" y="778"/>
                  </a:moveTo>
                  <a:cubicBezTo>
                    <a:pt x="76" y="389"/>
                    <a:pt x="152" y="0"/>
                    <a:pt x="318" y="7"/>
                  </a:cubicBezTo>
                  <a:cubicBezTo>
                    <a:pt x="484" y="14"/>
                    <a:pt x="885" y="687"/>
                    <a:pt x="998" y="823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943CB9D-25CF-420A-B8E9-F9CA9EEC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747" y="3717504"/>
              <a:ext cx="5400675" cy="2232025"/>
            </a:xfrm>
            <a:custGeom>
              <a:avLst/>
              <a:gdLst>
                <a:gd name="T0" fmla="*/ 0 w 3402"/>
                <a:gd name="T1" fmla="*/ 2147483647 h 1406"/>
                <a:gd name="T2" fmla="*/ 2147483647 w 3402"/>
                <a:gd name="T3" fmla="*/ 0 h 1406"/>
                <a:gd name="T4" fmla="*/ 2147483647 w 3402"/>
                <a:gd name="T5" fmla="*/ 2147483647 h 1406"/>
                <a:gd name="T6" fmla="*/ 0 60000 65536"/>
                <a:gd name="T7" fmla="*/ 0 60000 65536"/>
                <a:gd name="T8" fmla="*/ 0 60000 65536"/>
                <a:gd name="T9" fmla="*/ 0 w 3402"/>
                <a:gd name="T10" fmla="*/ 0 h 1406"/>
                <a:gd name="T11" fmla="*/ 3402 w 3402"/>
                <a:gd name="T12" fmla="*/ 1406 h 1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02" h="1406">
                  <a:moveTo>
                    <a:pt x="0" y="1406"/>
                  </a:moveTo>
                  <a:cubicBezTo>
                    <a:pt x="215" y="703"/>
                    <a:pt x="431" y="0"/>
                    <a:pt x="998" y="0"/>
                  </a:cubicBezTo>
                  <a:cubicBezTo>
                    <a:pt x="1565" y="0"/>
                    <a:pt x="2483" y="703"/>
                    <a:pt x="3402" y="1406"/>
                  </a:cubicBezTo>
                </a:path>
              </a:pathLst>
            </a:custGeom>
            <a:noFill/>
            <a:ln w="38100">
              <a:solidFill>
                <a:srgbClr val="8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603EF70-E82D-4729-954C-D0B6F27A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185" y="4797004"/>
              <a:ext cx="1871662" cy="1152525"/>
            </a:xfrm>
            <a:custGeom>
              <a:avLst/>
              <a:gdLst>
                <a:gd name="T0" fmla="*/ 0 w 1179"/>
                <a:gd name="T1" fmla="*/ 2147483647 h 408"/>
                <a:gd name="T2" fmla="*/ 2147483647 w 1179"/>
                <a:gd name="T3" fmla="*/ 0 h 408"/>
                <a:gd name="T4" fmla="*/ 2147483647 w 1179"/>
                <a:gd name="T5" fmla="*/ 2147483647 h 408"/>
                <a:gd name="T6" fmla="*/ 0 60000 65536"/>
                <a:gd name="T7" fmla="*/ 0 60000 65536"/>
                <a:gd name="T8" fmla="*/ 0 60000 65536"/>
                <a:gd name="T9" fmla="*/ 0 w 1179"/>
                <a:gd name="T10" fmla="*/ 0 h 408"/>
                <a:gd name="T11" fmla="*/ 1179 w 1179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408">
                  <a:moveTo>
                    <a:pt x="0" y="408"/>
                  </a:moveTo>
                  <a:cubicBezTo>
                    <a:pt x="219" y="204"/>
                    <a:pt x="439" y="0"/>
                    <a:pt x="635" y="0"/>
                  </a:cubicBezTo>
                  <a:cubicBezTo>
                    <a:pt x="831" y="0"/>
                    <a:pt x="1088" y="340"/>
                    <a:pt x="1179" y="408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CaixaDeTexto 47">
              <a:extLst>
                <a:ext uri="{FF2B5EF4-FFF2-40B4-BE49-F238E27FC236}">
                  <a16:creationId xmlns:a16="http://schemas.microsoft.com/office/drawing/2014/main" id="{3071E983-1DD8-4390-B8D5-583571F4AA0C}"/>
                </a:ext>
              </a:extLst>
            </p:cNvPr>
            <p:cNvSpPr txBox="1"/>
            <p:nvPr/>
          </p:nvSpPr>
          <p:spPr>
            <a:xfrm>
              <a:off x="9229574" y="2419946"/>
              <a:ext cx="25273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        Initiation</a:t>
              </a:r>
            </a:p>
            <a:p>
              <a:r>
                <a:rPr lang="pt-BR" dirty="0"/>
                <a:t>        Planning</a:t>
              </a:r>
            </a:p>
            <a:p>
              <a:r>
                <a:rPr lang="pt-BR" dirty="0"/>
                <a:t>        Execution</a:t>
              </a:r>
            </a:p>
            <a:p>
              <a:r>
                <a:rPr lang="pt-BR" dirty="0"/>
                <a:t>        Closing</a:t>
              </a:r>
            </a:p>
            <a:p>
              <a:r>
                <a:rPr lang="pt-BR" dirty="0"/>
                <a:t>        Monitoring    </a:t>
              </a:r>
            </a:p>
            <a:p>
              <a:r>
                <a:rPr lang="pt-BR" dirty="0"/>
                <a:t>        and Control</a:t>
              </a:r>
            </a:p>
          </p:txBody>
        </p:sp>
        <p:cxnSp>
          <p:nvCxnSpPr>
            <p:cNvPr id="22" name="Conector reto 49">
              <a:extLst>
                <a:ext uri="{FF2B5EF4-FFF2-40B4-BE49-F238E27FC236}">
                  <a16:creationId xmlns:a16="http://schemas.microsoft.com/office/drawing/2014/main" id="{5A493D14-C9B2-4B5A-BB09-D1925985C60E}"/>
                </a:ext>
              </a:extLst>
            </p:cNvPr>
            <p:cNvCxnSpPr/>
            <p:nvPr/>
          </p:nvCxnSpPr>
          <p:spPr>
            <a:xfrm>
              <a:off x="9120336" y="2636912"/>
              <a:ext cx="408049" cy="0"/>
            </a:xfrm>
            <a:prstGeom prst="line">
              <a:avLst/>
            </a:prstGeom>
            <a:ln w="25400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50">
              <a:extLst>
                <a:ext uri="{FF2B5EF4-FFF2-40B4-BE49-F238E27FC236}">
                  <a16:creationId xmlns:a16="http://schemas.microsoft.com/office/drawing/2014/main" id="{6FBC00D4-25C4-41EA-93F2-E5725C8D0F67}"/>
                </a:ext>
              </a:extLst>
            </p:cNvPr>
            <p:cNvCxnSpPr/>
            <p:nvPr/>
          </p:nvCxnSpPr>
          <p:spPr>
            <a:xfrm>
              <a:off x="9120336" y="2852936"/>
              <a:ext cx="408049" cy="0"/>
            </a:xfrm>
            <a:prstGeom prst="line">
              <a:avLst/>
            </a:prstGeom>
            <a:ln w="25400">
              <a:solidFill>
                <a:srgbClr val="8383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51">
              <a:extLst>
                <a:ext uri="{FF2B5EF4-FFF2-40B4-BE49-F238E27FC236}">
                  <a16:creationId xmlns:a16="http://schemas.microsoft.com/office/drawing/2014/main" id="{59581FAD-1C4B-4A7D-8523-2F7BCAA65AE6}"/>
                </a:ext>
              </a:extLst>
            </p:cNvPr>
            <p:cNvCxnSpPr/>
            <p:nvPr/>
          </p:nvCxnSpPr>
          <p:spPr>
            <a:xfrm>
              <a:off x="9120336" y="3140968"/>
              <a:ext cx="408049" cy="0"/>
            </a:xfrm>
            <a:prstGeom prst="line">
              <a:avLst/>
            </a:prstGeom>
            <a:ln w="25400">
              <a:solidFill>
                <a:srgbClr val="FF2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52">
              <a:extLst>
                <a:ext uri="{FF2B5EF4-FFF2-40B4-BE49-F238E27FC236}">
                  <a16:creationId xmlns:a16="http://schemas.microsoft.com/office/drawing/2014/main" id="{4D498C3F-294F-43D5-9117-EADB04B0CCBF}"/>
                </a:ext>
              </a:extLst>
            </p:cNvPr>
            <p:cNvCxnSpPr/>
            <p:nvPr/>
          </p:nvCxnSpPr>
          <p:spPr>
            <a:xfrm>
              <a:off x="9107656" y="3454792"/>
              <a:ext cx="408049" cy="0"/>
            </a:xfrm>
            <a:prstGeom prst="line">
              <a:avLst/>
            </a:prstGeom>
            <a:ln w="25400">
              <a:solidFill>
                <a:srgbClr val="FF8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53">
              <a:extLst>
                <a:ext uri="{FF2B5EF4-FFF2-40B4-BE49-F238E27FC236}">
                  <a16:creationId xmlns:a16="http://schemas.microsoft.com/office/drawing/2014/main" id="{CB7B29F7-CDCE-48DB-82E0-668E1D71CD64}"/>
                </a:ext>
              </a:extLst>
            </p:cNvPr>
            <p:cNvCxnSpPr/>
            <p:nvPr/>
          </p:nvCxnSpPr>
          <p:spPr>
            <a:xfrm>
              <a:off x="9120336" y="3746300"/>
              <a:ext cx="408049" cy="0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17">
            <a:extLst>
              <a:ext uri="{FF2B5EF4-FFF2-40B4-BE49-F238E27FC236}">
                <a16:creationId xmlns:a16="http://schemas.microsoft.com/office/drawing/2014/main" id="{D23FABF4-7E7B-4CAC-A60A-EF11DB214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810" y="6007442"/>
            <a:ext cx="554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dirty="0"/>
              <a:t>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307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4DF5-BED3-4416-9F01-5F9EE58B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a Project (Project Chart)</a:t>
            </a:r>
            <a:endParaRPr lang="pt-PT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EF0EF3C-757B-4018-ADED-27177F61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92" y="1508316"/>
            <a:ext cx="8505815" cy="466403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4DD092-095B-47CF-9A82-D6065913A885}"/>
              </a:ext>
            </a:extLst>
          </p:cNvPr>
          <p:cNvSpPr txBox="1"/>
          <p:nvPr/>
        </p:nvSpPr>
        <p:spPr>
          <a:xfrm>
            <a:off x="793371" y="1508317"/>
            <a:ext cx="738664" cy="46640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3600" dirty="0"/>
              <a:t>A</a:t>
            </a:r>
            <a:r>
              <a:rPr lang="pt-BR" sz="3600" dirty="0">
                <a:latin typeface="+mn-lt"/>
              </a:rPr>
              <a:t>lign expectations</a:t>
            </a:r>
          </a:p>
        </p:txBody>
      </p:sp>
    </p:spTree>
    <p:extLst>
      <p:ext uri="{BB962C8B-B14F-4D97-AF65-F5344CB8AC3E}">
        <p14:creationId xmlns:p14="http://schemas.microsoft.com/office/powerpoint/2010/main" val="33916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0737-441A-4DC2-95A6-3EF74C79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project is born?</a:t>
            </a:r>
            <a:endParaRPr lang="pt-PT" dirty="0"/>
          </a:p>
        </p:txBody>
      </p:sp>
      <p:grpSp>
        <p:nvGrpSpPr>
          <p:cNvPr id="47" name="Agrupar 15">
            <a:extLst>
              <a:ext uri="{FF2B5EF4-FFF2-40B4-BE49-F238E27FC236}">
                <a16:creationId xmlns:a16="http://schemas.microsoft.com/office/drawing/2014/main" id="{630D9BD8-4C9C-4667-93E5-F93005F2CB99}"/>
              </a:ext>
            </a:extLst>
          </p:cNvPr>
          <p:cNvGrpSpPr/>
          <p:nvPr/>
        </p:nvGrpSpPr>
        <p:grpSpPr>
          <a:xfrm>
            <a:off x="444264" y="3191592"/>
            <a:ext cx="2044410" cy="1192157"/>
            <a:chOff x="695400" y="2536209"/>
            <a:chExt cx="2592288" cy="1584176"/>
          </a:xfrm>
        </p:grpSpPr>
        <p:sp>
          <p:nvSpPr>
            <p:cNvPr id="48" name="Nuvem 10">
              <a:extLst>
                <a:ext uri="{FF2B5EF4-FFF2-40B4-BE49-F238E27FC236}">
                  <a16:creationId xmlns:a16="http://schemas.microsoft.com/office/drawing/2014/main" id="{D5319CCC-3AF2-4006-96CA-A0914B12FE5F}"/>
                </a:ext>
              </a:extLst>
            </p:cNvPr>
            <p:cNvSpPr/>
            <p:nvPr/>
          </p:nvSpPr>
          <p:spPr>
            <a:xfrm>
              <a:off x="695400" y="2536209"/>
              <a:ext cx="2592288" cy="1584176"/>
            </a:xfrm>
            <a:prstGeom prst="cloud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CaixaDeTexto 14">
              <a:extLst>
                <a:ext uri="{FF2B5EF4-FFF2-40B4-BE49-F238E27FC236}">
                  <a16:creationId xmlns:a16="http://schemas.microsoft.com/office/drawing/2014/main" id="{C40A8251-C508-4F58-B766-DF18DEC4507A}"/>
                </a:ext>
              </a:extLst>
            </p:cNvPr>
            <p:cNvSpPr txBox="1"/>
            <p:nvPr/>
          </p:nvSpPr>
          <p:spPr>
            <a:xfrm>
              <a:off x="1127448" y="3090355"/>
              <a:ext cx="1728192" cy="43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PROBLEM</a:t>
              </a:r>
            </a:p>
          </p:txBody>
        </p:sp>
      </p:grpSp>
      <p:sp>
        <p:nvSpPr>
          <p:cNvPr id="50" name="CaixaDeTexto 16">
            <a:extLst>
              <a:ext uri="{FF2B5EF4-FFF2-40B4-BE49-F238E27FC236}">
                <a16:creationId xmlns:a16="http://schemas.microsoft.com/office/drawing/2014/main" id="{15B72A62-A828-4F16-AB55-6EA1AFB0BC41}"/>
              </a:ext>
            </a:extLst>
          </p:cNvPr>
          <p:cNvSpPr txBox="1"/>
          <p:nvPr/>
        </p:nvSpPr>
        <p:spPr>
          <a:xfrm>
            <a:off x="652111" y="5629688"/>
            <a:ext cx="1817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CLIENTE</a:t>
            </a:r>
          </a:p>
        </p:txBody>
      </p:sp>
      <p:sp>
        <p:nvSpPr>
          <p:cNvPr id="51" name="CaixaDeTexto 18">
            <a:extLst>
              <a:ext uri="{FF2B5EF4-FFF2-40B4-BE49-F238E27FC236}">
                <a16:creationId xmlns:a16="http://schemas.microsoft.com/office/drawing/2014/main" id="{9AE88D6F-2B86-4579-AC55-CA454FB5BDA2}"/>
              </a:ext>
            </a:extLst>
          </p:cNvPr>
          <p:cNvSpPr txBox="1"/>
          <p:nvPr/>
        </p:nvSpPr>
        <p:spPr>
          <a:xfrm>
            <a:off x="3989202" y="5603941"/>
            <a:ext cx="1817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   SPONSOR</a:t>
            </a:r>
          </a:p>
        </p:txBody>
      </p:sp>
      <p:grpSp>
        <p:nvGrpSpPr>
          <p:cNvPr id="52" name="Agrupar 26">
            <a:extLst>
              <a:ext uri="{FF2B5EF4-FFF2-40B4-BE49-F238E27FC236}">
                <a16:creationId xmlns:a16="http://schemas.microsoft.com/office/drawing/2014/main" id="{5B68DC2E-D8FD-41A1-AA73-13856C820DC6}"/>
              </a:ext>
            </a:extLst>
          </p:cNvPr>
          <p:cNvGrpSpPr/>
          <p:nvPr/>
        </p:nvGrpSpPr>
        <p:grpSpPr>
          <a:xfrm>
            <a:off x="3989202" y="2944399"/>
            <a:ext cx="1930832" cy="2286029"/>
            <a:chOff x="3719736" y="2409323"/>
            <a:chExt cx="2448272" cy="3037749"/>
          </a:xfrm>
        </p:grpSpPr>
        <p:sp>
          <p:nvSpPr>
            <p:cNvPr id="53" name="Triângulo isósceles 12">
              <a:extLst>
                <a:ext uri="{FF2B5EF4-FFF2-40B4-BE49-F238E27FC236}">
                  <a16:creationId xmlns:a16="http://schemas.microsoft.com/office/drawing/2014/main" id="{98916566-D285-43FF-9EBF-301C00905D72}"/>
                </a:ext>
              </a:extLst>
            </p:cNvPr>
            <p:cNvSpPr/>
            <p:nvPr/>
          </p:nvSpPr>
          <p:spPr>
            <a:xfrm>
              <a:off x="3719736" y="2409323"/>
              <a:ext cx="2448272" cy="25202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17">
              <a:extLst>
                <a:ext uri="{FF2B5EF4-FFF2-40B4-BE49-F238E27FC236}">
                  <a16:creationId xmlns:a16="http://schemas.microsoft.com/office/drawing/2014/main" id="{1EDBE2B3-63C9-4D47-BAB2-71F63CF879C0}"/>
                </a:ext>
              </a:extLst>
            </p:cNvPr>
            <p:cNvSpPr txBox="1"/>
            <p:nvPr/>
          </p:nvSpPr>
          <p:spPr>
            <a:xfrm>
              <a:off x="4075069" y="4221089"/>
              <a:ext cx="1588884" cy="43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PRODUCT</a:t>
              </a:r>
            </a:p>
          </p:txBody>
        </p:sp>
        <p:sp>
          <p:nvSpPr>
            <p:cNvPr id="55" name="CaixaDeTexto 19">
              <a:extLst>
                <a:ext uri="{FF2B5EF4-FFF2-40B4-BE49-F238E27FC236}">
                  <a16:creationId xmlns:a16="http://schemas.microsoft.com/office/drawing/2014/main" id="{CD9682EA-62E3-4D88-872D-8E76BCBE8867}"/>
                </a:ext>
              </a:extLst>
            </p:cNvPr>
            <p:cNvSpPr txBox="1"/>
            <p:nvPr/>
          </p:nvSpPr>
          <p:spPr>
            <a:xfrm rot="17809385">
              <a:off x="3515182" y="3351996"/>
              <a:ext cx="1223845" cy="41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[</a:t>
              </a:r>
              <a:r>
                <a:rPr lang="pt-BR" sz="1400" dirty="0"/>
                <a:t>TIME</a:t>
              </a:r>
              <a:r>
                <a:rPr lang="pt-BR" dirty="0"/>
                <a:t>]</a:t>
              </a:r>
            </a:p>
          </p:txBody>
        </p:sp>
        <p:sp>
          <p:nvSpPr>
            <p:cNvPr id="56" name="CaixaDeTexto 21">
              <a:extLst>
                <a:ext uri="{FF2B5EF4-FFF2-40B4-BE49-F238E27FC236}">
                  <a16:creationId xmlns:a16="http://schemas.microsoft.com/office/drawing/2014/main" id="{D1E48295-E258-4BE8-B69A-EFDEE64FCB8E}"/>
                </a:ext>
              </a:extLst>
            </p:cNvPr>
            <p:cNvSpPr txBox="1"/>
            <p:nvPr/>
          </p:nvSpPr>
          <p:spPr>
            <a:xfrm rot="3926031">
              <a:off x="5257195" y="3597437"/>
              <a:ext cx="1223845" cy="41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[</a:t>
              </a:r>
              <a:r>
                <a:rPr lang="pt-BR" sz="1400" dirty="0"/>
                <a:t>COST</a:t>
              </a:r>
              <a:endParaRPr lang="pt-BR" dirty="0"/>
            </a:p>
          </p:txBody>
        </p:sp>
        <p:sp>
          <p:nvSpPr>
            <p:cNvPr id="57" name="CaixaDeTexto 20">
              <a:extLst>
                <a:ext uri="{FF2B5EF4-FFF2-40B4-BE49-F238E27FC236}">
                  <a16:creationId xmlns:a16="http://schemas.microsoft.com/office/drawing/2014/main" id="{64968310-881A-4E96-88B6-96C6BB9C7386}"/>
                </a:ext>
              </a:extLst>
            </p:cNvPr>
            <p:cNvSpPr txBox="1"/>
            <p:nvPr/>
          </p:nvSpPr>
          <p:spPr>
            <a:xfrm>
              <a:off x="4151784" y="5010283"/>
              <a:ext cx="1728192" cy="43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   {</a:t>
              </a:r>
              <a:r>
                <a:rPr lang="pt-BR" sz="1400" dirty="0"/>
                <a:t>GOAL</a:t>
              </a:r>
              <a:r>
                <a:rPr lang="pt-BR" dirty="0"/>
                <a:t>}</a:t>
              </a:r>
            </a:p>
          </p:txBody>
        </p:sp>
      </p:grpSp>
      <p:grpSp>
        <p:nvGrpSpPr>
          <p:cNvPr id="58" name="Agrupar 27">
            <a:extLst>
              <a:ext uri="{FF2B5EF4-FFF2-40B4-BE49-F238E27FC236}">
                <a16:creationId xmlns:a16="http://schemas.microsoft.com/office/drawing/2014/main" id="{9A407B01-480D-4419-A43B-0EFF61735166}"/>
              </a:ext>
            </a:extLst>
          </p:cNvPr>
          <p:cNvGrpSpPr/>
          <p:nvPr/>
        </p:nvGrpSpPr>
        <p:grpSpPr>
          <a:xfrm>
            <a:off x="7380627" y="2968764"/>
            <a:ext cx="2305380" cy="1884668"/>
            <a:chOff x="7997341" y="2833449"/>
            <a:chExt cx="2448273" cy="2096154"/>
          </a:xfrm>
        </p:grpSpPr>
        <p:sp>
          <p:nvSpPr>
            <p:cNvPr id="59" name="Decágono 13">
              <a:extLst>
                <a:ext uri="{FF2B5EF4-FFF2-40B4-BE49-F238E27FC236}">
                  <a16:creationId xmlns:a16="http://schemas.microsoft.com/office/drawing/2014/main" id="{F2E3EC11-E9D9-4A8D-880E-D718538F6C7D}"/>
                </a:ext>
              </a:extLst>
            </p:cNvPr>
            <p:cNvSpPr/>
            <p:nvPr/>
          </p:nvSpPr>
          <p:spPr>
            <a:xfrm>
              <a:off x="7997341" y="2833449"/>
              <a:ext cx="2448273" cy="2096154"/>
            </a:xfrm>
            <a:prstGeom prst="decago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CaixaDeTexto 22">
              <a:extLst>
                <a:ext uri="{FF2B5EF4-FFF2-40B4-BE49-F238E27FC236}">
                  <a16:creationId xmlns:a16="http://schemas.microsoft.com/office/drawing/2014/main" id="{110E4919-C779-41A7-A736-7DB1F03A3CD9}"/>
                </a:ext>
              </a:extLst>
            </p:cNvPr>
            <p:cNvSpPr txBox="1"/>
            <p:nvPr/>
          </p:nvSpPr>
          <p:spPr>
            <a:xfrm>
              <a:off x="8177361" y="3673853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PROJECT</a:t>
              </a:r>
            </a:p>
          </p:txBody>
        </p:sp>
      </p:grpSp>
      <p:sp>
        <p:nvSpPr>
          <p:cNvPr id="61" name="CaixaDeTexto 24">
            <a:extLst>
              <a:ext uri="{FF2B5EF4-FFF2-40B4-BE49-F238E27FC236}">
                <a16:creationId xmlns:a16="http://schemas.microsoft.com/office/drawing/2014/main" id="{462A9316-7C48-4AA9-AB1E-6FA963A5CB6A}"/>
              </a:ext>
            </a:extLst>
          </p:cNvPr>
          <p:cNvSpPr txBox="1"/>
          <p:nvPr/>
        </p:nvSpPr>
        <p:spPr>
          <a:xfrm>
            <a:off x="7380627" y="5543071"/>
            <a:ext cx="2122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PROJECT MANAGER</a:t>
            </a:r>
          </a:p>
        </p:txBody>
      </p:sp>
      <p:sp>
        <p:nvSpPr>
          <p:cNvPr id="62" name="Seta: para a Direita 29">
            <a:extLst>
              <a:ext uri="{FF2B5EF4-FFF2-40B4-BE49-F238E27FC236}">
                <a16:creationId xmlns:a16="http://schemas.microsoft.com/office/drawing/2014/main" id="{39341B1A-0069-413A-ABBC-9C8AF57411BC}"/>
              </a:ext>
            </a:extLst>
          </p:cNvPr>
          <p:cNvSpPr/>
          <p:nvPr/>
        </p:nvSpPr>
        <p:spPr>
          <a:xfrm>
            <a:off x="6105447" y="4500724"/>
            <a:ext cx="1010889" cy="216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Seta: para a Direita 30">
            <a:extLst>
              <a:ext uri="{FF2B5EF4-FFF2-40B4-BE49-F238E27FC236}">
                <a16:creationId xmlns:a16="http://schemas.microsoft.com/office/drawing/2014/main" id="{130EEB54-46A0-41A4-9BAC-DC5EF1A869D9}"/>
              </a:ext>
            </a:extLst>
          </p:cNvPr>
          <p:cNvSpPr/>
          <p:nvPr/>
        </p:nvSpPr>
        <p:spPr>
          <a:xfrm rot="10800000">
            <a:off x="6074187" y="3012588"/>
            <a:ext cx="1010889" cy="216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4" name="Agrupar 37">
            <a:extLst>
              <a:ext uri="{FF2B5EF4-FFF2-40B4-BE49-F238E27FC236}">
                <a16:creationId xmlns:a16="http://schemas.microsoft.com/office/drawing/2014/main" id="{561904F8-14E8-4B85-B22A-8730FAB9A02C}"/>
              </a:ext>
            </a:extLst>
          </p:cNvPr>
          <p:cNvGrpSpPr/>
          <p:nvPr/>
        </p:nvGrpSpPr>
        <p:grpSpPr>
          <a:xfrm>
            <a:off x="6206252" y="4813016"/>
            <a:ext cx="893355" cy="522952"/>
            <a:chOff x="6672064" y="4606292"/>
            <a:chExt cx="1132763" cy="694916"/>
          </a:xfrm>
        </p:grpSpPr>
        <p:sp>
          <p:nvSpPr>
            <p:cNvPr id="65" name="Retângulo: Canto Dobrado 34">
              <a:extLst>
                <a:ext uri="{FF2B5EF4-FFF2-40B4-BE49-F238E27FC236}">
                  <a16:creationId xmlns:a16="http://schemas.microsoft.com/office/drawing/2014/main" id="{F3FFBB5F-B88B-4A3A-ACCA-9F9C443A17B4}"/>
                </a:ext>
              </a:extLst>
            </p:cNvPr>
            <p:cNvSpPr/>
            <p:nvPr/>
          </p:nvSpPr>
          <p:spPr>
            <a:xfrm>
              <a:off x="6672064" y="4606292"/>
              <a:ext cx="1132763" cy="694916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CaixaDeTexto 36">
              <a:extLst>
                <a:ext uri="{FF2B5EF4-FFF2-40B4-BE49-F238E27FC236}">
                  <a16:creationId xmlns:a16="http://schemas.microsoft.com/office/drawing/2014/main" id="{ED58773F-5C1F-48E8-8F5D-07281E962F56}"/>
                </a:ext>
              </a:extLst>
            </p:cNvPr>
            <p:cNvSpPr txBox="1"/>
            <p:nvPr/>
          </p:nvSpPr>
          <p:spPr>
            <a:xfrm>
              <a:off x="6672064" y="4797152"/>
              <a:ext cx="1037245" cy="31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DOD</a:t>
              </a:r>
            </a:p>
          </p:txBody>
        </p:sp>
      </p:grpSp>
      <p:grpSp>
        <p:nvGrpSpPr>
          <p:cNvPr id="67" name="Agrupar 38">
            <a:extLst>
              <a:ext uri="{FF2B5EF4-FFF2-40B4-BE49-F238E27FC236}">
                <a16:creationId xmlns:a16="http://schemas.microsoft.com/office/drawing/2014/main" id="{F98BCEFD-6D9B-45D1-BF27-9055F09A338C}"/>
              </a:ext>
            </a:extLst>
          </p:cNvPr>
          <p:cNvGrpSpPr/>
          <p:nvPr/>
        </p:nvGrpSpPr>
        <p:grpSpPr>
          <a:xfrm>
            <a:off x="6206691" y="3328075"/>
            <a:ext cx="893355" cy="550271"/>
            <a:chOff x="6672064" y="4606292"/>
            <a:chExt cx="1132763" cy="731218"/>
          </a:xfrm>
        </p:grpSpPr>
        <p:sp>
          <p:nvSpPr>
            <p:cNvPr id="68" name="Retângulo: Canto Dobrado 39">
              <a:extLst>
                <a:ext uri="{FF2B5EF4-FFF2-40B4-BE49-F238E27FC236}">
                  <a16:creationId xmlns:a16="http://schemas.microsoft.com/office/drawing/2014/main" id="{8D2F0B52-9CE5-4CFC-985E-D3A178D626F0}"/>
                </a:ext>
              </a:extLst>
            </p:cNvPr>
            <p:cNvSpPr/>
            <p:nvPr/>
          </p:nvSpPr>
          <p:spPr>
            <a:xfrm>
              <a:off x="6672064" y="4606292"/>
              <a:ext cx="1132763" cy="694916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40">
              <a:extLst>
                <a:ext uri="{FF2B5EF4-FFF2-40B4-BE49-F238E27FC236}">
                  <a16:creationId xmlns:a16="http://schemas.microsoft.com/office/drawing/2014/main" id="{B037ED9B-DA54-4C5B-8EFE-829297D0343D}"/>
                </a:ext>
              </a:extLst>
            </p:cNvPr>
            <p:cNvSpPr txBox="1"/>
            <p:nvPr/>
          </p:nvSpPr>
          <p:spPr>
            <a:xfrm>
              <a:off x="6696719" y="4642238"/>
              <a:ext cx="1037245" cy="695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Project charter</a:t>
              </a:r>
            </a:p>
          </p:txBody>
        </p:sp>
      </p:grpSp>
      <p:grpSp>
        <p:nvGrpSpPr>
          <p:cNvPr id="70" name="Agrupar 71">
            <a:extLst>
              <a:ext uri="{FF2B5EF4-FFF2-40B4-BE49-F238E27FC236}">
                <a16:creationId xmlns:a16="http://schemas.microsoft.com/office/drawing/2014/main" id="{B88B9312-688B-4FBD-8326-D464909D8526}"/>
              </a:ext>
            </a:extLst>
          </p:cNvPr>
          <p:cNvGrpSpPr/>
          <p:nvPr/>
        </p:nvGrpSpPr>
        <p:grpSpPr>
          <a:xfrm>
            <a:off x="2252059" y="4477487"/>
            <a:ext cx="1362940" cy="719015"/>
            <a:chOff x="1999139" y="4458032"/>
            <a:chExt cx="1531413" cy="807892"/>
          </a:xfrm>
        </p:grpSpPr>
        <p:sp>
          <p:nvSpPr>
            <p:cNvPr id="71" name="Seta: para a Direita 25">
              <a:extLst>
                <a:ext uri="{FF2B5EF4-FFF2-40B4-BE49-F238E27FC236}">
                  <a16:creationId xmlns:a16="http://schemas.microsoft.com/office/drawing/2014/main" id="{A827062B-012D-48E7-98F2-F6DE2A7F9B24}"/>
                </a:ext>
              </a:extLst>
            </p:cNvPr>
            <p:cNvSpPr/>
            <p:nvPr/>
          </p:nvSpPr>
          <p:spPr>
            <a:xfrm>
              <a:off x="2213145" y="4458032"/>
              <a:ext cx="1135845" cy="2435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Balão de Fala: Oval 46">
              <a:extLst>
                <a:ext uri="{FF2B5EF4-FFF2-40B4-BE49-F238E27FC236}">
                  <a16:creationId xmlns:a16="http://schemas.microsoft.com/office/drawing/2014/main" id="{71478E73-72DC-47A7-AFAF-E923F21EB947}"/>
                </a:ext>
              </a:extLst>
            </p:cNvPr>
            <p:cNvSpPr/>
            <p:nvPr/>
          </p:nvSpPr>
          <p:spPr>
            <a:xfrm>
              <a:off x="1999139" y="4763993"/>
              <a:ext cx="1343738" cy="501931"/>
            </a:xfrm>
            <a:prstGeom prst="wedgeEllipseCallout">
              <a:avLst/>
            </a:prstGeom>
            <a:solidFill>
              <a:srgbClr val="8DB4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CaixaDeTexto 33">
              <a:extLst>
                <a:ext uri="{FF2B5EF4-FFF2-40B4-BE49-F238E27FC236}">
                  <a16:creationId xmlns:a16="http://schemas.microsoft.com/office/drawing/2014/main" id="{FF1062F8-DE56-4F72-8392-625953493E47}"/>
                </a:ext>
              </a:extLst>
            </p:cNvPr>
            <p:cNvSpPr txBox="1"/>
            <p:nvPr/>
          </p:nvSpPr>
          <p:spPr>
            <a:xfrm>
              <a:off x="1999139" y="4863226"/>
              <a:ext cx="15314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    ORDER</a:t>
              </a:r>
            </a:p>
          </p:txBody>
        </p:sp>
      </p:grpSp>
      <p:sp>
        <p:nvSpPr>
          <p:cNvPr id="74" name="Seta: Curva para a Direita 47">
            <a:extLst>
              <a:ext uri="{FF2B5EF4-FFF2-40B4-BE49-F238E27FC236}">
                <a16:creationId xmlns:a16="http://schemas.microsoft.com/office/drawing/2014/main" id="{AE83F8E3-1857-4DE2-8442-3E563C156159}"/>
              </a:ext>
            </a:extLst>
          </p:cNvPr>
          <p:cNvSpPr/>
          <p:nvPr/>
        </p:nvSpPr>
        <p:spPr>
          <a:xfrm>
            <a:off x="1717504" y="3134363"/>
            <a:ext cx="570505" cy="13640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5" name="Seta: Curva para a Esquerda 48">
            <a:extLst>
              <a:ext uri="{FF2B5EF4-FFF2-40B4-BE49-F238E27FC236}">
                <a16:creationId xmlns:a16="http://schemas.microsoft.com/office/drawing/2014/main" id="{EA2D13B8-C7F2-40CA-AA52-C4EFE63CFA9A}"/>
              </a:ext>
            </a:extLst>
          </p:cNvPr>
          <p:cNvSpPr/>
          <p:nvPr/>
        </p:nvSpPr>
        <p:spPr>
          <a:xfrm rot="10800000" flipH="1">
            <a:off x="7878519" y="3258464"/>
            <a:ext cx="687457" cy="13640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76" name="Agrupar 70">
            <a:extLst>
              <a:ext uri="{FF2B5EF4-FFF2-40B4-BE49-F238E27FC236}">
                <a16:creationId xmlns:a16="http://schemas.microsoft.com/office/drawing/2014/main" id="{10DA3D3A-410A-4A31-819D-5D639A410945}"/>
              </a:ext>
            </a:extLst>
          </p:cNvPr>
          <p:cNvGrpSpPr/>
          <p:nvPr/>
        </p:nvGrpSpPr>
        <p:grpSpPr>
          <a:xfrm>
            <a:off x="10022474" y="2921286"/>
            <a:ext cx="1459095" cy="2018053"/>
            <a:chOff x="10344472" y="2917708"/>
            <a:chExt cx="1639453" cy="2267504"/>
          </a:xfrm>
        </p:grpSpPr>
        <p:sp>
          <p:nvSpPr>
            <p:cNvPr id="77" name="Retângulo: Canto Dobrado 51">
              <a:extLst>
                <a:ext uri="{FF2B5EF4-FFF2-40B4-BE49-F238E27FC236}">
                  <a16:creationId xmlns:a16="http://schemas.microsoft.com/office/drawing/2014/main" id="{A750CE77-63E8-4751-82CB-90EF3FCCE27D}"/>
                </a:ext>
              </a:extLst>
            </p:cNvPr>
            <p:cNvSpPr/>
            <p:nvPr/>
          </p:nvSpPr>
          <p:spPr>
            <a:xfrm>
              <a:off x="10344472" y="2917708"/>
              <a:ext cx="1639453" cy="2267504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CaixaDeTexto 52">
              <a:extLst>
                <a:ext uri="{FF2B5EF4-FFF2-40B4-BE49-F238E27FC236}">
                  <a16:creationId xmlns:a16="http://schemas.microsoft.com/office/drawing/2014/main" id="{459E6764-2576-4397-AF61-924B00075EC4}"/>
                </a:ext>
              </a:extLst>
            </p:cNvPr>
            <p:cNvSpPr txBox="1"/>
            <p:nvPr/>
          </p:nvSpPr>
          <p:spPr>
            <a:xfrm>
              <a:off x="10408114" y="3558070"/>
              <a:ext cx="1512168" cy="103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Project charter</a:t>
              </a:r>
            </a:p>
            <a:p>
              <a:pPr algn="ctr"/>
              <a:r>
                <a:rPr lang="pt-BR" dirty="0"/>
                <a:t>Approved</a:t>
              </a:r>
            </a:p>
          </p:txBody>
        </p:sp>
      </p:grpSp>
      <p:sp>
        <p:nvSpPr>
          <p:cNvPr id="79" name="Seta: Dobrada para Cima 53">
            <a:extLst>
              <a:ext uri="{FF2B5EF4-FFF2-40B4-BE49-F238E27FC236}">
                <a16:creationId xmlns:a16="http://schemas.microsoft.com/office/drawing/2014/main" id="{33BC6FB6-D48D-4F4B-83D7-91204899C067}"/>
              </a:ext>
            </a:extLst>
          </p:cNvPr>
          <p:cNvSpPr/>
          <p:nvPr/>
        </p:nvSpPr>
        <p:spPr>
          <a:xfrm rot="16200000">
            <a:off x="7785282" y="-166383"/>
            <a:ext cx="438967" cy="5471933"/>
          </a:xfrm>
          <a:prstGeom prst="bent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Seta: Dobrada para Cima 57">
            <a:extLst>
              <a:ext uri="{FF2B5EF4-FFF2-40B4-BE49-F238E27FC236}">
                <a16:creationId xmlns:a16="http://schemas.microsoft.com/office/drawing/2014/main" id="{E265FDCA-97B6-42D8-9683-8B7D7337B480}"/>
              </a:ext>
            </a:extLst>
          </p:cNvPr>
          <p:cNvSpPr/>
          <p:nvPr/>
        </p:nvSpPr>
        <p:spPr>
          <a:xfrm rot="10800000">
            <a:off x="1534122" y="2502756"/>
            <a:ext cx="1032274" cy="4421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59">
            <a:extLst>
              <a:ext uri="{FF2B5EF4-FFF2-40B4-BE49-F238E27FC236}">
                <a16:creationId xmlns:a16="http://schemas.microsoft.com/office/drawing/2014/main" id="{F1A686D4-DBB0-467C-8C7A-9AF197B8BB76}"/>
              </a:ext>
            </a:extLst>
          </p:cNvPr>
          <p:cNvSpPr/>
          <p:nvPr/>
        </p:nvSpPr>
        <p:spPr>
          <a:xfrm>
            <a:off x="444263" y="1936288"/>
            <a:ext cx="5071463" cy="373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60">
            <a:extLst>
              <a:ext uri="{FF2B5EF4-FFF2-40B4-BE49-F238E27FC236}">
                <a16:creationId xmlns:a16="http://schemas.microsoft.com/office/drawing/2014/main" id="{045C23E3-0739-4916-8E65-FFC30EABC479}"/>
              </a:ext>
            </a:extLst>
          </p:cNvPr>
          <p:cNvSpPr/>
          <p:nvPr/>
        </p:nvSpPr>
        <p:spPr>
          <a:xfrm>
            <a:off x="3960537" y="2128076"/>
            <a:ext cx="7722382" cy="3840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61">
            <a:extLst>
              <a:ext uri="{FF2B5EF4-FFF2-40B4-BE49-F238E27FC236}">
                <a16:creationId xmlns:a16="http://schemas.microsoft.com/office/drawing/2014/main" id="{1BB69FF4-E768-498E-81F5-242C67BF6EC0}"/>
              </a:ext>
            </a:extLst>
          </p:cNvPr>
          <p:cNvSpPr txBox="1"/>
          <p:nvPr/>
        </p:nvSpPr>
        <p:spPr>
          <a:xfrm>
            <a:off x="1164343" y="1576247"/>
            <a:ext cx="376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BUSINESS</a:t>
            </a:r>
          </a:p>
        </p:txBody>
      </p:sp>
      <p:sp>
        <p:nvSpPr>
          <p:cNvPr id="84" name="CaixaDeTexto 62">
            <a:extLst>
              <a:ext uri="{FF2B5EF4-FFF2-40B4-BE49-F238E27FC236}">
                <a16:creationId xmlns:a16="http://schemas.microsoft.com/office/drawing/2014/main" id="{A5C5CCD3-C505-48CB-BFE7-00718FB976C6}"/>
              </a:ext>
            </a:extLst>
          </p:cNvPr>
          <p:cNvSpPr txBox="1"/>
          <p:nvPr/>
        </p:nvSpPr>
        <p:spPr>
          <a:xfrm>
            <a:off x="7291299" y="1685090"/>
            <a:ext cx="108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PROJECT</a:t>
            </a:r>
          </a:p>
        </p:txBody>
      </p:sp>
      <p:sp>
        <p:nvSpPr>
          <p:cNvPr id="85" name="Retângulo: Canto Dobrado 54">
            <a:extLst>
              <a:ext uri="{FF2B5EF4-FFF2-40B4-BE49-F238E27FC236}">
                <a16:creationId xmlns:a16="http://schemas.microsoft.com/office/drawing/2014/main" id="{6D8BF0A9-D8BE-4BC0-AE1D-A634CD0A2E6E}"/>
              </a:ext>
            </a:extLst>
          </p:cNvPr>
          <p:cNvSpPr/>
          <p:nvPr/>
        </p:nvSpPr>
        <p:spPr>
          <a:xfrm>
            <a:off x="2750910" y="2298818"/>
            <a:ext cx="1572581" cy="504433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CONTRACT</a:t>
            </a:r>
          </a:p>
        </p:txBody>
      </p:sp>
      <p:sp>
        <p:nvSpPr>
          <p:cNvPr id="86" name="Seta: para a Direita 31">
            <a:extLst>
              <a:ext uri="{FF2B5EF4-FFF2-40B4-BE49-F238E27FC236}">
                <a16:creationId xmlns:a16="http://schemas.microsoft.com/office/drawing/2014/main" id="{E9AEE95E-DE54-49BD-A232-25BBA610E500}"/>
              </a:ext>
            </a:extLst>
          </p:cNvPr>
          <p:cNvSpPr/>
          <p:nvPr/>
        </p:nvSpPr>
        <p:spPr>
          <a:xfrm rot="10800000">
            <a:off x="3135306" y="3032018"/>
            <a:ext cx="1010889" cy="216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7" name="Agrupar 41">
            <a:extLst>
              <a:ext uri="{FF2B5EF4-FFF2-40B4-BE49-F238E27FC236}">
                <a16:creationId xmlns:a16="http://schemas.microsoft.com/office/drawing/2014/main" id="{65C3E05E-D231-4D6D-AAB2-CDDDECE411BA}"/>
              </a:ext>
            </a:extLst>
          </p:cNvPr>
          <p:cNvGrpSpPr/>
          <p:nvPr/>
        </p:nvGrpSpPr>
        <p:grpSpPr>
          <a:xfrm>
            <a:off x="2964713" y="3275567"/>
            <a:ext cx="1192017" cy="522952"/>
            <a:chOff x="6672064" y="4606292"/>
            <a:chExt cx="1132763" cy="694916"/>
          </a:xfrm>
        </p:grpSpPr>
        <p:sp>
          <p:nvSpPr>
            <p:cNvPr id="88" name="Retângulo: Canto Dobrado 42">
              <a:extLst>
                <a:ext uri="{FF2B5EF4-FFF2-40B4-BE49-F238E27FC236}">
                  <a16:creationId xmlns:a16="http://schemas.microsoft.com/office/drawing/2014/main" id="{32BAA4D0-EB3B-47E9-BBAA-C0D403E40A0F}"/>
                </a:ext>
              </a:extLst>
            </p:cNvPr>
            <p:cNvSpPr/>
            <p:nvPr/>
          </p:nvSpPr>
          <p:spPr>
            <a:xfrm>
              <a:off x="6672064" y="4606292"/>
              <a:ext cx="1132763" cy="694916"/>
            </a:xfrm>
            <a:prstGeom prst="foldedCorne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CaixaDeTexto 43">
              <a:extLst>
                <a:ext uri="{FF2B5EF4-FFF2-40B4-BE49-F238E27FC236}">
                  <a16:creationId xmlns:a16="http://schemas.microsoft.com/office/drawing/2014/main" id="{FA1AB5E7-CD9C-461B-A224-0574830563AD}"/>
                </a:ext>
              </a:extLst>
            </p:cNvPr>
            <p:cNvSpPr txBox="1"/>
            <p:nvPr/>
          </p:nvSpPr>
          <p:spPr>
            <a:xfrm>
              <a:off x="6672064" y="4797152"/>
              <a:ext cx="1037245" cy="36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7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1" grpId="0"/>
      <p:bldP spid="62" grpId="0" animBg="1"/>
      <p:bldP spid="6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 animBg="1"/>
      <p:bldP spid="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F029-E157-410A-9F92-D19FB490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Processes</a:t>
            </a:r>
            <a:endParaRPr lang="pt-PT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A97D734-0B81-4FAD-9EA8-0B408AE9CDB7}"/>
              </a:ext>
            </a:extLst>
          </p:cNvPr>
          <p:cNvSpPr/>
          <p:nvPr/>
        </p:nvSpPr>
        <p:spPr>
          <a:xfrm>
            <a:off x="5823767" y="2125650"/>
            <a:ext cx="6082888" cy="1410658"/>
          </a:xfrm>
          <a:prstGeom prst="rightArrow">
            <a:avLst>
              <a:gd name="adj1" fmla="val 50000"/>
              <a:gd name="adj2" fmla="val 24730"/>
            </a:avLst>
          </a:prstGeom>
          <a:solidFill>
            <a:srgbClr val="B3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3DBAF3F-41DB-4A3F-A70A-D48C8DE16BC4}"/>
              </a:ext>
            </a:extLst>
          </p:cNvPr>
          <p:cNvSpPr/>
          <p:nvPr/>
        </p:nvSpPr>
        <p:spPr>
          <a:xfrm>
            <a:off x="429740" y="2434543"/>
            <a:ext cx="5275106" cy="1794454"/>
          </a:xfrm>
          <a:prstGeom prst="rightArrow">
            <a:avLst>
              <a:gd name="adj1" fmla="val 50000"/>
              <a:gd name="adj2" fmla="val 22198"/>
            </a:avLst>
          </a:prstGeom>
          <a:solidFill>
            <a:srgbClr val="B3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EAF021-8FED-4C79-827D-1026BAD235C0}"/>
              </a:ext>
            </a:extLst>
          </p:cNvPr>
          <p:cNvSpPr/>
          <p:nvPr/>
        </p:nvSpPr>
        <p:spPr>
          <a:xfrm>
            <a:off x="473909" y="2033562"/>
            <a:ext cx="4752528" cy="37254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 the Project Charter of the Project </a:t>
            </a:r>
            <a:endParaRPr lang="pt-P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7874D-BAEC-4438-95A6-1C6A4A6D6A83}"/>
              </a:ext>
            </a:extLst>
          </p:cNvPr>
          <p:cNvSpPr/>
          <p:nvPr/>
        </p:nvSpPr>
        <p:spPr>
          <a:xfrm>
            <a:off x="509913" y="5290726"/>
            <a:ext cx="4680520" cy="385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Figure 4-2. Develop the Project Charter: Inputs, Tools and Techniques, and Output </a:t>
            </a:r>
            <a:endParaRPr lang="pt-PT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4C3742-43DC-4389-9A4A-8907210788C5}"/>
              </a:ext>
            </a:extLst>
          </p:cNvPr>
          <p:cNvSpPr/>
          <p:nvPr/>
        </p:nvSpPr>
        <p:spPr>
          <a:xfrm>
            <a:off x="6427868" y="5489946"/>
            <a:ext cx="4981849" cy="260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Figure 13.2 Identify the Stakeholders: Input, Tools and Techniques, and Outputs </a:t>
            </a:r>
            <a:endParaRPr lang="pt-PT" sz="11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1521C2-1A47-465F-93F4-6FFD960B9403}"/>
              </a:ext>
            </a:extLst>
          </p:cNvPr>
          <p:cNvSpPr/>
          <p:nvPr/>
        </p:nvSpPr>
        <p:spPr>
          <a:xfrm>
            <a:off x="556066" y="2664245"/>
            <a:ext cx="1490055" cy="1817589"/>
          </a:xfrm>
          <a:prstGeom prst="roundRect">
            <a:avLst>
              <a:gd name="adj" fmla="val 6011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7E180D-6B1C-47CA-AE61-5D39861EE5C4}"/>
              </a:ext>
            </a:extLst>
          </p:cNvPr>
          <p:cNvSpPr/>
          <p:nvPr/>
        </p:nvSpPr>
        <p:spPr>
          <a:xfrm>
            <a:off x="564435" y="2644804"/>
            <a:ext cx="1490055" cy="288032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endParaRPr lang="pt-PT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68EE0-A1EB-4825-ADC0-71B7F23E508C}"/>
              </a:ext>
            </a:extLst>
          </p:cNvPr>
          <p:cNvSpPr txBox="1"/>
          <p:nvPr/>
        </p:nvSpPr>
        <p:spPr>
          <a:xfrm>
            <a:off x="542769" y="2998990"/>
            <a:ext cx="15117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1.Business documents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Business case 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Benefit management plan</a:t>
            </a:r>
          </a:p>
          <a:p>
            <a:r>
              <a:rPr lang="pt-PT" sz="900" dirty="0"/>
              <a:t>2. Agreements </a:t>
            </a:r>
          </a:p>
          <a:p>
            <a:r>
              <a:rPr lang="en-US" sz="900" dirty="0"/>
              <a:t>3. Environmental factors of the company </a:t>
            </a:r>
          </a:p>
          <a:p>
            <a:r>
              <a:rPr lang="pt-PT" sz="900" dirty="0"/>
              <a:t>4. Organizational process assets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28D4D6-9924-4926-84C3-767699732FEE}"/>
              </a:ext>
            </a:extLst>
          </p:cNvPr>
          <p:cNvSpPr/>
          <p:nvPr/>
        </p:nvSpPr>
        <p:spPr>
          <a:xfrm>
            <a:off x="2165042" y="2644805"/>
            <a:ext cx="1464869" cy="2341085"/>
          </a:xfrm>
          <a:prstGeom prst="roundRect">
            <a:avLst>
              <a:gd name="adj" fmla="val 7788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175E04-A099-46BE-BA13-479844C61E54}"/>
              </a:ext>
            </a:extLst>
          </p:cNvPr>
          <p:cNvSpPr/>
          <p:nvPr/>
        </p:nvSpPr>
        <p:spPr>
          <a:xfrm>
            <a:off x="2165042" y="2644804"/>
            <a:ext cx="1464869" cy="318289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P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&amp; Techniques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02F19C-1CE6-43F8-9DB9-BFB0BED6168E}"/>
              </a:ext>
            </a:extLst>
          </p:cNvPr>
          <p:cNvSpPr txBox="1"/>
          <p:nvPr/>
        </p:nvSpPr>
        <p:spPr>
          <a:xfrm>
            <a:off x="2141555" y="3009576"/>
            <a:ext cx="153026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1. Expert opinion </a:t>
            </a:r>
          </a:p>
          <a:p>
            <a:r>
              <a:rPr lang="pt-PT" sz="900" dirty="0"/>
              <a:t>2. Data collection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Brainstorming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Discussion groups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Interviews   </a:t>
            </a:r>
          </a:p>
          <a:p>
            <a:r>
              <a:rPr lang="en-US" sz="900" dirty="0"/>
              <a:t>3. Personal and team skills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Conflict management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Facilitation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Meeting managements </a:t>
            </a:r>
          </a:p>
          <a:p>
            <a:r>
              <a:rPr lang="pt-PT" sz="900" dirty="0"/>
              <a:t>4. Meetings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E5D87C-8305-45BC-B61B-613119C05992}"/>
              </a:ext>
            </a:extLst>
          </p:cNvPr>
          <p:cNvSpPr/>
          <p:nvPr/>
        </p:nvSpPr>
        <p:spPr>
          <a:xfrm>
            <a:off x="3740463" y="2664245"/>
            <a:ext cx="1490055" cy="881485"/>
          </a:xfrm>
          <a:prstGeom prst="roundRect">
            <a:avLst>
              <a:gd name="adj" fmla="val 6011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92C28D-7856-4448-A127-44CC4899AA35}"/>
              </a:ext>
            </a:extLst>
          </p:cNvPr>
          <p:cNvSpPr/>
          <p:nvPr/>
        </p:nvSpPr>
        <p:spPr>
          <a:xfrm>
            <a:off x="3723597" y="2644804"/>
            <a:ext cx="1515290" cy="288032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endParaRPr lang="pt-PT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9E8230-9256-4CA2-8331-955DBCAD781D}"/>
              </a:ext>
            </a:extLst>
          </p:cNvPr>
          <p:cNvSpPr txBox="1"/>
          <p:nvPr/>
        </p:nvSpPr>
        <p:spPr>
          <a:xfrm>
            <a:off x="3727166" y="2998990"/>
            <a:ext cx="17245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1. Project Charter</a:t>
            </a:r>
          </a:p>
          <a:p>
            <a:r>
              <a:rPr lang="pt-PT" sz="900" dirty="0"/>
              <a:t>2. Registration of Premises 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584A89-D4F3-4726-83BF-1AAECB750187}"/>
              </a:ext>
            </a:extLst>
          </p:cNvPr>
          <p:cNvSpPr/>
          <p:nvPr/>
        </p:nvSpPr>
        <p:spPr>
          <a:xfrm>
            <a:off x="5968002" y="2195962"/>
            <a:ext cx="1720005" cy="3197067"/>
          </a:xfrm>
          <a:prstGeom prst="roundRect">
            <a:avLst>
              <a:gd name="adj" fmla="val 6011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91DEA53-3DC6-4D86-88EA-CC944C8F5879}"/>
              </a:ext>
            </a:extLst>
          </p:cNvPr>
          <p:cNvSpPr/>
          <p:nvPr/>
        </p:nvSpPr>
        <p:spPr>
          <a:xfrm>
            <a:off x="5976371" y="2176520"/>
            <a:ext cx="1720005" cy="354187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endParaRPr lang="pt-PT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486ACE-113D-4DAE-BF7A-08AB610F53F3}"/>
              </a:ext>
            </a:extLst>
          </p:cNvPr>
          <p:cNvSpPr txBox="1"/>
          <p:nvPr/>
        </p:nvSpPr>
        <p:spPr>
          <a:xfrm>
            <a:off x="5930142" y="2530707"/>
            <a:ext cx="1832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1. Project charter</a:t>
            </a:r>
          </a:p>
          <a:p>
            <a:r>
              <a:rPr lang="pt-PT" sz="900" dirty="0"/>
              <a:t>2. Business documents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Business case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Benefit management plan </a:t>
            </a:r>
          </a:p>
          <a:p>
            <a:r>
              <a:rPr lang="pt-PT" sz="900" dirty="0"/>
              <a:t>3. Project management plan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Communications management plan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Stakeholder engagement plan  </a:t>
            </a:r>
          </a:p>
          <a:p>
            <a:r>
              <a:rPr lang="pt-PT" sz="900" dirty="0"/>
              <a:t>4. Project documents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Record of changes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Record of issues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Requirements documentation </a:t>
            </a:r>
          </a:p>
          <a:p>
            <a:r>
              <a:rPr lang="pt-PT" sz="900" dirty="0"/>
              <a:t>5. Agreements </a:t>
            </a:r>
          </a:p>
          <a:p>
            <a:r>
              <a:rPr lang="pt-PT" sz="900" dirty="0"/>
              <a:t>6. Company environmental factors </a:t>
            </a:r>
          </a:p>
          <a:p>
            <a:r>
              <a:rPr lang="pt-PT" sz="900" dirty="0"/>
              <a:t>7. Organizational process assets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A224CEC-08DB-49CB-9A46-1AC90DD58EA7}"/>
              </a:ext>
            </a:extLst>
          </p:cNvPr>
          <p:cNvSpPr/>
          <p:nvPr/>
        </p:nvSpPr>
        <p:spPr>
          <a:xfrm>
            <a:off x="7841481" y="2193080"/>
            <a:ext cx="1760665" cy="2247018"/>
          </a:xfrm>
          <a:prstGeom prst="roundRect">
            <a:avLst>
              <a:gd name="adj" fmla="val 6011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F168A15-00FE-4AB8-9474-260A31E7BDC0}"/>
              </a:ext>
            </a:extLst>
          </p:cNvPr>
          <p:cNvSpPr/>
          <p:nvPr/>
        </p:nvSpPr>
        <p:spPr>
          <a:xfrm>
            <a:off x="7849850" y="2173638"/>
            <a:ext cx="1760665" cy="354187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P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&amp; Techniques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56B4A-1322-4556-A2BD-0E9016B7ED82}"/>
              </a:ext>
            </a:extLst>
          </p:cNvPr>
          <p:cNvSpPr txBox="1"/>
          <p:nvPr/>
        </p:nvSpPr>
        <p:spPr>
          <a:xfrm>
            <a:off x="7849850" y="2547271"/>
            <a:ext cx="1788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1. Expert opinion </a:t>
            </a:r>
          </a:p>
          <a:p>
            <a:r>
              <a:rPr lang="pt-PT" sz="900" dirty="0"/>
              <a:t>2. Data collection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Questionnaire and surveys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Brainstorming</a:t>
            </a:r>
          </a:p>
          <a:p>
            <a:r>
              <a:rPr lang="pt-PT" sz="900" dirty="0"/>
              <a:t>3. Data analysis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Stakeholder analysis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Document analysis </a:t>
            </a:r>
          </a:p>
          <a:p>
            <a:r>
              <a:rPr lang="pt-PT" sz="900" dirty="0"/>
              <a:t>4. Data representation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en-US" sz="900" dirty="0"/>
              <a:t>Representation/mapping of interested parties </a:t>
            </a:r>
          </a:p>
          <a:p>
            <a:r>
              <a:rPr lang="pt-PT" sz="900" dirty="0"/>
              <a:t>5. Meetings  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98C130-A34D-4F16-A755-7C1951D865DA}"/>
              </a:ext>
            </a:extLst>
          </p:cNvPr>
          <p:cNvSpPr/>
          <p:nvPr/>
        </p:nvSpPr>
        <p:spPr>
          <a:xfrm>
            <a:off x="9734326" y="2193080"/>
            <a:ext cx="1711394" cy="2936826"/>
          </a:xfrm>
          <a:prstGeom prst="roundRect">
            <a:avLst>
              <a:gd name="adj" fmla="val 6011"/>
            </a:avLst>
          </a:prstGeom>
          <a:solidFill>
            <a:schemeClr val="bg1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7023703-4936-4D11-B0E2-95AA12F1124C}"/>
              </a:ext>
            </a:extLst>
          </p:cNvPr>
          <p:cNvSpPr/>
          <p:nvPr/>
        </p:nvSpPr>
        <p:spPr>
          <a:xfrm>
            <a:off x="9742695" y="2173638"/>
            <a:ext cx="1711394" cy="354187"/>
          </a:xfrm>
          <a:custGeom>
            <a:avLst/>
            <a:gdLst>
              <a:gd name="connsiteX0" fmla="*/ 153160 w 2547990"/>
              <a:gd name="connsiteY0" fmla="*/ 0 h 320639"/>
              <a:gd name="connsiteX1" fmla="*/ 2394830 w 2547990"/>
              <a:gd name="connsiteY1" fmla="*/ 0 h 320639"/>
              <a:gd name="connsiteX2" fmla="*/ 2547990 w 2547990"/>
              <a:gd name="connsiteY2" fmla="*/ 153160 h 320639"/>
              <a:gd name="connsiteX3" fmla="*/ 2547990 w 2547990"/>
              <a:gd name="connsiteY3" fmla="*/ 320639 h 320639"/>
              <a:gd name="connsiteX4" fmla="*/ 0 w 2547990"/>
              <a:gd name="connsiteY4" fmla="*/ 320639 h 320639"/>
              <a:gd name="connsiteX5" fmla="*/ 0 w 2547990"/>
              <a:gd name="connsiteY5" fmla="*/ 153160 h 320639"/>
              <a:gd name="connsiteX6" fmla="*/ 153160 w 2547990"/>
              <a:gd name="connsiteY6" fmla="*/ 0 h 32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90" h="320639">
                <a:moveTo>
                  <a:pt x="153160" y="0"/>
                </a:moveTo>
                <a:lnTo>
                  <a:pt x="2394830" y="0"/>
                </a:lnTo>
                <a:cubicBezTo>
                  <a:pt x="2479418" y="0"/>
                  <a:pt x="2547990" y="68572"/>
                  <a:pt x="2547990" y="153160"/>
                </a:cubicBezTo>
                <a:lnTo>
                  <a:pt x="2547990" y="320639"/>
                </a:lnTo>
                <a:lnTo>
                  <a:pt x="0" y="320639"/>
                </a:lnTo>
                <a:lnTo>
                  <a:pt x="0" y="153160"/>
                </a:lnTo>
                <a:cubicBezTo>
                  <a:pt x="0" y="68572"/>
                  <a:pt x="68572" y="0"/>
                  <a:pt x="153160" y="0"/>
                </a:cubicBezTo>
                <a:close/>
              </a:path>
            </a:pathLst>
          </a:custGeom>
          <a:solidFill>
            <a:srgbClr val="00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endParaRPr lang="pt-PT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3583B7-BB81-40DD-B9D4-833F96D5477C}"/>
              </a:ext>
            </a:extLst>
          </p:cNvPr>
          <p:cNvSpPr txBox="1"/>
          <p:nvPr/>
        </p:nvSpPr>
        <p:spPr>
          <a:xfrm>
            <a:off x="9770612" y="2550032"/>
            <a:ext cx="1724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1. Register of </a:t>
            </a:r>
          </a:p>
          <a:p>
            <a:r>
              <a:rPr lang="pt-PT" sz="900" dirty="0"/>
              <a:t>Interested Parties </a:t>
            </a:r>
          </a:p>
          <a:p>
            <a:r>
              <a:rPr lang="pt-PT" sz="900" dirty="0"/>
              <a:t>2. Change Request </a:t>
            </a:r>
          </a:p>
          <a:p>
            <a:r>
              <a:rPr lang="en-US" sz="900" dirty="0"/>
              <a:t>3. Update of the Project Management Plan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Requirements Management plan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Communications Management Plan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Risk Management Plan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Stakeholder Engagement Plan </a:t>
            </a:r>
          </a:p>
          <a:p>
            <a:r>
              <a:rPr lang="pt-PT" sz="900" dirty="0"/>
              <a:t>4. Updating Project Documents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Registration of Premises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Record of Issues </a:t>
            </a:r>
          </a:p>
          <a:p>
            <a:pPr marL="182880" indent="-91440">
              <a:buFont typeface="Arial" panose="020B0604020202020204" pitchFamily="34" charset="0"/>
              <a:buChar char="•"/>
            </a:pPr>
            <a:r>
              <a:rPr lang="pt-PT" sz="900" dirty="0"/>
              <a:t>Risk Register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2AE71D7-A4D5-4244-BFAC-0BBC571ACBFF}"/>
              </a:ext>
            </a:extLst>
          </p:cNvPr>
          <p:cNvSpPr/>
          <p:nvPr/>
        </p:nvSpPr>
        <p:spPr>
          <a:xfrm>
            <a:off x="5976371" y="1755589"/>
            <a:ext cx="5433346" cy="2784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Identify Stakeholders </a:t>
            </a:r>
          </a:p>
        </p:txBody>
      </p:sp>
      <p:sp>
        <p:nvSpPr>
          <p:cNvPr id="28" name="CaixaDeTexto 12">
            <a:extLst>
              <a:ext uri="{FF2B5EF4-FFF2-40B4-BE49-F238E27FC236}">
                <a16:creationId xmlns:a16="http://schemas.microsoft.com/office/drawing/2014/main" id="{08E6E793-813E-4D94-A92A-CC65DA35CB4B}"/>
              </a:ext>
            </a:extLst>
          </p:cNvPr>
          <p:cNvSpPr txBox="1"/>
          <p:nvPr/>
        </p:nvSpPr>
        <p:spPr>
          <a:xfrm>
            <a:off x="8616280" y="58940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Source: PMI 6th Edition</a:t>
            </a:r>
          </a:p>
        </p:txBody>
      </p:sp>
    </p:spTree>
    <p:extLst>
      <p:ext uri="{BB962C8B-B14F-4D97-AF65-F5344CB8AC3E}">
        <p14:creationId xmlns:p14="http://schemas.microsoft.com/office/powerpoint/2010/main" val="170335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36D9-85BD-43CE-9C27-CBE3DD82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Project and Project Management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183F-FF77-4532-B32D-0B275F7B6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3200" dirty="0">
                <a:solidFill>
                  <a:schemeClr val="tx1"/>
                </a:solidFill>
              </a:rPr>
              <a:t>Project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rgbClr val="00B0F0"/>
                </a:solidFill>
              </a:rPr>
              <a:t>temporary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effort </a:t>
            </a:r>
            <a:r>
              <a:rPr lang="en-US" dirty="0">
                <a:solidFill>
                  <a:schemeClr val="tx1"/>
                </a:solidFill>
              </a:rPr>
              <a:t>made to create a </a:t>
            </a:r>
            <a:r>
              <a:rPr lang="en-US" dirty="0">
                <a:solidFill>
                  <a:srgbClr val="FF0000"/>
                </a:solidFill>
              </a:rPr>
              <a:t>unique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product, service or result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(PMBOK, 2004).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unique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process</a:t>
            </a:r>
            <a:r>
              <a:rPr lang="en-US" dirty="0">
                <a:solidFill>
                  <a:schemeClr val="tx1"/>
                </a:solidFill>
              </a:rPr>
              <a:t>, composed of a group of coordinated and controlled activities with </a:t>
            </a:r>
            <a:r>
              <a:rPr lang="en-US" dirty="0">
                <a:solidFill>
                  <a:srgbClr val="00B0F0"/>
                </a:solidFill>
              </a:rPr>
              <a:t>start and end dates</a:t>
            </a:r>
            <a:r>
              <a:rPr lang="en-US" dirty="0">
                <a:solidFill>
                  <a:schemeClr val="tx1"/>
                </a:solidFill>
              </a:rPr>
              <a:t>, carried out </a:t>
            </a:r>
            <a:r>
              <a:rPr lang="en-US" dirty="0">
                <a:solidFill>
                  <a:srgbClr val="00B050"/>
                </a:solidFill>
              </a:rPr>
              <a:t>to achieve a goal</a:t>
            </a:r>
            <a:r>
              <a:rPr lang="en-US" dirty="0">
                <a:solidFill>
                  <a:schemeClr val="tx1"/>
                </a:solidFill>
              </a:rPr>
              <a:t> according to specific requirements, including cost, time and resource limitations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(IPMA, 1999)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rgbClr val="FF2E2E"/>
                </a:solidFill>
              </a:rPr>
              <a:t>exclusive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set of coordinated activities</a:t>
            </a:r>
            <a:r>
              <a:rPr lang="en-US" dirty="0">
                <a:solidFill>
                  <a:schemeClr val="tx1"/>
                </a:solidFill>
              </a:rPr>
              <a:t>, with a </a:t>
            </a:r>
            <a:r>
              <a:rPr lang="en-US" dirty="0">
                <a:solidFill>
                  <a:srgbClr val="00B0F0"/>
                </a:solidFill>
              </a:rPr>
              <a:t>defined beginning and end</a:t>
            </a:r>
            <a:r>
              <a:rPr lang="en-US" dirty="0">
                <a:solidFill>
                  <a:schemeClr val="tx1"/>
                </a:solidFill>
              </a:rPr>
              <a:t>, carried out by an individual or an organization</a:t>
            </a:r>
            <a:r>
              <a:rPr lang="en-US" dirty="0">
                <a:solidFill>
                  <a:srgbClr val="00B050"/>
                </a:solidFill>
              </a:rPr>
              <a:t>, to achieve specific objective</a:t>
            </a:r>
            <a:r>
              <a:rPr lang="en-US" dirty="0">
                <a:solidFill>
                  <a:schemeClr val="tx1"/>
                </a:solidFill>
              </a:rPr>
              <a:t>s, with a determined schedule, cost and performance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(SABATO, 1975)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pt-BR" sz="3200" dirty="0"/>
              <a:t>Project Management</a:t>
            </a:r>
          </a:p>
          <a:p>
            <a:r>
              <a:rPr lang="pt-BR" sz="2800" dirty="0"/>
              <a:t>“</a:t>
            </a:r>
            <a:r>
              <a:rPr lang="en-US" dirty="0"/>
              <a:t>Application of knowledge, skills, tools and techniques to project management activities in order to satisfy it requirements</a:t>
            </a:r>
            <a:r>
              <a:rPr lang="pt-BR" sz="2800" dirty="0"/>
              <a:t>.”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918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473F-A511-413B-BAD5-A427507C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Charter - Project Chart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E6BC-38C0-45FD-B7F6-5C51F71B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915" y="1906621"/>
            <a:ext cx="9221821" cy="4163437"/>
          </a:xfrm>
        </p:spPr>
        <p:txBody>
          <a:bodyPr>
            <a:normAutofit/>
          </a:bodyPr>
          <a:lstStyle/>
          <a:p>
            <a:r>
              <a:rPr lang="en-US" sz="2800" dirty="0"/>
              <a:t>Questions</a:t>
            </a:r>
          </a:p>
          <a:p>
            <a:endParaRPr lang="en-US" sz="2800" dirty="0"/>
          </a:p>
          <a:p>
            <a:pPr marL="1257277" lvl="2" indent="-342900"/>
            <a:r>
              <a:rPr lang="en-US" sz="2400" dirty="0"/>
              <a:t>What is expected to be produced?</a:t>
            </a:r>
          </a:p>
          <a:p>
            <a:pPr marL="1257277" lvl="2" indent="-342900"/>
            <a:endParaRPr lang="en-US" sz="2400" dirty="0"/>
          </a:p>
          <a:p>
            <a:pPr marL="1257277" lvl="2" indent="-342900"/>
            <a:r>
              <a:rPr lang="en-US" sz="2400" dirty="0"/>
              <a:t>By whom?</a:t>
            </a:r>
          </a:p>
          <a:p>
            <a:pPr marL="1257277" lvl="2" indent="-342900"/>
            <a:endParaRPr lang="en-US" sz="2400" dirty="0"/>
          </a:p>
          <a:p>
            <a:pPr marL="1257277" lvl="2" indent="-342900"/>
            <a:r>
              <a:rPr lang="en-US" sz="2400" dirty="0"/>
              <a:t>How long?</a:t>
            </a:r>
          </a:p>
          <a:p>
            <a:pPr marL="1257277" lvl="2" indent="-342900"/>
            <a:endParaRPr lang="en-US" sz="2400" dirty="0"/>
          </a:p>
          <a:p>
            <a:pPr marL="1257277" lvl="2" indent="-342900"/>
            <a:r>
              <a:rPr lang="en-US" sz="2400" dirty="0"/>
              <a:t>For how much?</a:t>
            </a:r>
            <a:endParaRPr lang="pt-BR" sz="24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2710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177E-4171-4272-9A3A-310C1F0F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- Time and Cost</a:t>
            </a:r>
            <a:endParaRPr lang="pt-PT" dirty="0"/>
          </a:p>
        </p:txBody>
      </p:sp>
      <p:sp>
        <p:nvSpPr>
          <p:cNvPr id="13" name="CaixaDeTexto 4">
            <a:extLst>
              <a:ext uri="{FF2B5EF4-FFF2-40B4-BE49-F238E27FC236}">
                <a16:creationId xmlns:a16="http://schemas.microsoft.com/office/drawing/2014/main" id="{221E3E46-2173-4F08-B556-920D9B588784}"/>
              </a:ext>
            </a:extLst>
          </p:cNvPr>
          <p:cNvSpPr txBox="1"/>
          <p:nvPr/>
        </p:nvSpPr>
        <p:spPr>
          <a:xfrm>
            <a:off x="2571637" y="2329425"/>
            <a:ext cx="62646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Estimates and Accuracy Levels 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Analog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Parametric             Deterministic</a:t>
            </a:r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i="1" dirty="0" err="1"/>
              <a:t>Bottom</a:t>
            </a:r>
            <a:r>
              <a:rPr lang="pt-BR" sz="2400" i="1" dirty="0"/>
              <a:t> – </a:t>
            </a:r>
            <a:r>
              <a:rPr lang="pt-BR" sz="2400" i="1" dirty="0" err="1"/>
              <a:t>Up</a:t>
            </a:r>
            <a:endParaRPr lang="pt-BR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Three points              Probabilistic (Risks)</a:t>
            </a:r>
          </a:p>
        </p:txBody>
      </p:sp>
      <p:sp>
        <p:nvSpPr>
          <p:cNvPr id="14" name="Chave Direita 6">
            <a:extLst>
              <a:ext uri="{FF2B5EF4-FFF2-40B4-BE49-F238E27FC236}">
                <a16:creationId xmlns:a16="http://schemas.microsoft.com/office/drawing/2014/main" id="{E0B36FBC-CE2E-4B6F-94F3-8495674AFA96}"/>
              </a:ext>
            </a:extLst>
          </p:cNvPr>
          <p:cNvSpPr/>
          <p:nvPr/>
        </p:nvSpPr>
        <p:spPr>
          <a:xfrm>
            <a:off x="4443845" y="3334057"/>
            <a:ext cx="432048" cy="15841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8">
            <a:extLst>
              <a:ext uri="{FF2B5EF4-FFF2-40B4-BE49-F238E27FC236}">
                <a16:creationId xmlns:a16="http://schemas.microsoft.com/office/drawing/2014/main" id="{1C4A00F6-C9D9-4449-8462-ADCC1C6BF66B}"/>
              </a:ext>
            </a:extLst>
          </p:cNvPr>
          <p:cNvCxnSpPr/>
          <p:nvPr/>
        </p:nvCxnSpPr>
        <p:spPr>
          <a:xfrm>
            <a:off x="4443845" y="5676415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: para Baixo 9">
            <a:extLst>
              <a:ext uri="{FF2B5EF4-FFF2-40B4-BE49-F238E27FC236}">
                <a16:creationId xmlns:a16="http://schemas.microsoft.com/office/drawing/2014/main" id="{BBB0CE4F-C3BE-466F-9A85-E18FA8456844}"/>
              </a:ext>
            </a:extLst>
          </p:cNvPr>
          <p:cNvSpPr/>
          <p:nvPr/>
        </p:nvSpPr>
        <p:spPr>
          <a:xfrm>
            <a:off x="1635531" y="2473445"/>
            <a:ext cx="888095" cy="3456375"/>
          </a:xfrm>
          <a:prstGeom prst="down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0">
            <a:extLst>
              <a:ext uri="{FF2B5EF4-FFF2-40B4-BE49-F238E27FC236}">
                <a16:creationId xmlns:a16="http://schemas.microsoft.com/office/drawing/2014/main" id="{CC5A386A-972D-4C59-A7A8-F02912F881A5}"/>
              </a:ext>
            </a:extLst>
          </p:cNvPr>
          <p:cNvSpPr txBox="1"/>
          <p:nvPr/>
        </p:nvSpPr>
        <p:spPr>
          <a:xfrm>
            <a:off x="9700429" y="2689465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-50%</a:t>
            </a:r>
          </a:p>
          <a:p>
            <a:endParaRPr lang="pt-BR" sz="2000" dirty="0"/>
          </a:p>
          <a:p>
            <a:r>
              <a:rPr lang="pt-BR" sz="2000" dirty="0"/>
              <a:t>+100%</a:t>
            </a:r>
          </a:p>
        </p:txBody>
      </p:sp>
      <p:sp>
        <p:nvSpPr>
          <p:cNvPr id="18" name="CaixaDeTexto 11">
            <a:extLst>
              <a:ext uri="{FF2B5EF4-FFF2-40B4-BE49-F238E27FC236}">
                <a16:creationId xmlns:a16="http://schemas.microsoft.com/office/drawing/2014/main" id="{E15F12D3-BD97-4370-9352-72AE3B4B337E}"/>
              </a:ext>
            </a:extLst>
          </p:cNvPr>
          <p:cNvSpPr txBox="1"/>
          <p:nvPr/>
        </p:nvSpPr>
        <p:spPr>
          <a:xfrm>
            <a:off x="9736433" y="470918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-5%</a:t>
            </a:r>
          </a:p>
          <a:p>
            <a:endParaRPr lang="pt-BR" sz="2000" dirty="0"/>
          </a:p>
          <a:p>
            <a:r>
              <a:rPr lang="pt-BR" sz="2000" dirty="0"/>
              <a:t>+10%</a:t>
            </a:r>
          </a:p>
        </p:txBody>
      </p:sp>
      <p:sp>
        <p:nvSpPr>
          <p:cNvPr id="19" name="Seta: para Baixo 12">
            <a:extLst>
              <a:ext uri="{FF2B5EF4-FFF2-40B4-BE49-F238E27FC236}">
                <a16:creationId xmlns:a16="http://schemas.microsoft.com/office/drawing/2014/main" id="{74878BFA-1027-4F6D-910E-E653CC443A5A}"/>
              </a:ext>
            </a:extLst>
          </p:cNvPr>
          <p:cNvSpPr/>
          <p:nvPr/>
        </p:nvSpPr>
        <p:spPr>
          <a:xfrm>
            <a:off x="8800601" y="2473445"/>
            <a:ext cx="800472" cy="3456375"/>
          </a:xfrm>
          <a:prstGeom prst="down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3">
            <a:extLst>
              <a:ext uri="{FF2B5EF4-FFF2-40B4-BE49-F238E27FC236}">
                <a16:creationId xmlns:a16="http://schemas.microsoft.com/office/drawing/2014/main" id="{C26F22BB-DEA3-4951-88F8-0F95B433FF04}"/>
              </a:ext>
            </a:extLst>
          </p:cNvPr>
          <p:cNvSpPr txBox="1"/>
          <p:nvPr/>
        </p:nvSpPr>
        <p:spPr>
          <a:xfrm>
            <a:off x="1848747" y="3280047"/>
            <a:ext cx="461665" cy="16381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Information</a:t>
            </a:r>
          </a:p>
        </p:txBody>
      </p:sp>
      <p:sp>
        <p:nvSpPr>
          <p:cNvPr id="21" name="CaixaDeTexto 15">
            <a:extLst>
              <a:ext uri="{FF2B5EF4-FFF2-40B4-BE49-F238E27FC236}">
                <a16:creationId xmlns:a16="http://schemas.microsoft.com/office/drawing/2014/main" id="{F546A107-BAF0-4D68-AEA5-E69C9F7C3D1F}"/>
              </a:ext>
            </a:extLst>
          </p:cNvPr>
          <p:cNvSpPr txBox="1"/>
          <p:nvPr/>
        </p:nvSpPr>
        <p:spPr>
          <a:xfrm>
            <a:off x="8972085" y="3059827"/>
            <a:ext cx="461665" cy="16381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71189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7B1C-DAAF-4ACE-A096-0ED17F6D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Point Estimate</a:t>
            </a:r>
            <a:endParaRPr lang="pt-PT" dirty="0"/>
          </a:p>
        </p:txBody>
      </p:sp>
      <p:sp>
        <p:nvSpPr>
          <p:cNvPr id="5" name="Shape 349186">
            <a:extLst>
              <a:ext uri="{FF2B5EF4-FFF2-40B4-BE49-F238E27FC236}">
                <a16:creationId xmlns:a16="http://schemas.microsoft.com/office/drawing/2014/main" id="{4CB22267-FC2B-487C-A917-AC05B4236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5" y="1609796"/>
            <a:ext cx="8534400" cy="4465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1" hangingPunct="1">
              <a:spcBef>
                <a:spcPct val="20000"/>
              </a:spcBef>
              <a:buClr>
                <a:srgbClr val="FF3300"/>
              </a:buClr>
              <a:buSzPct val="75000"/>
              <a:defRPr/>
            </a:pPr>
            <a:r>
              <a:rPr lang="pt-BR" sz="2000" b="1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Beta Distribution (PERT)</a:t>
            </a:r>
          </a:p>
          <a:p>
            <a:pPr marL="469900" lvl="0" indent="-469900" eaLnBrk="1" hangingPunct="1">
              <a:spcBef>
                <a:spcPct val="20000"/>
              </a:spcBef>
              <a:buClr>
                <a:srgbClr val="FF3300"/>
              </a:buClr>
              <a:buSzPct val="75000"/>
              <a:defRPr/>
            </a:pPr>
            <a:endParaRPr lang="pt-BR" sz="2000" kern="0" dirty="0">
              <a:solidFill>
                <a:schemeClr val="tx2">
                  <a:lumMod val="50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lvl="0" indent="-469900" eaLnBrk="1" hangingPunct="1">
              <a:spcBef>
                <a:spcPct val="20000"/>
              </a:spcBef>
              <a:buClr>
                <a:srgbClr val="FF3300"/>
              </a:buClr>
              <a:buSzPct val="75000"/>
              <a:defRPr/>
            </a:pPr>
            <a:r>
              <a:rPr lang="pt-BR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Average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= </a:t>
            </a:r>
            <a:r>
              <a:rPr kumimoji="0" lang="pt-BR" sz="20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 +4*ML + P    </a:t>
            </a:r>
            <a:r>
              <a:rPr kumimoji="0" lang="pt-BR" sz="2000" b="0" i="0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 </a:t>
            </a:r>
            <a:r>
              <a:rPr lang="pt-BR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Variance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= [(P-O) / 6]</a:t>
            </a:r>
            <a:r>
              <a:rPr kumimoji="0" lang="pt-BR" sz="2000" b="1" i="0" u="none" strike="noStrike" kern="0" cap="none" spc="0" normalizeH="0" baseline="3000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</a:t>
            </a: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		6</a:t>
            </a:r>
          </a:p>
          <a:p>
            <a:pPr marL="469900" lvl="0" indent="-469900" eaLnBrk="1" hangingPunct="1">
              <a:spcBef>
                <a:spcPct val="20000"/>
              </a:spcBef>
              <a:buClr>
                <a:srgbClr val="FF3300"/>
              </a:buClr>
              <a:buSzPct val="75000"/>
              <a:defRPr/>
            </a:pPr>
            <a:r>
              <a:rPr lang="pt-BR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Standard deviation =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(P-O) / 6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O = O</a:t>
            </a:r>
            <a:r>
              <a:rPr lang="pt-BR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</a:rPr>
              <a:t>ptimistic estimate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908050" lvl="1" indent="-436563" eaLnBrk="1" hangingPunct="1"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ML = </a:t>
            </a:r>
            <a:r>
              <a:rPr lang="pt-BR" sz="2000" kern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</a:rPr>
              <a:t>Most Likely </a:t>
            </a:r>
            <a:r>
              <a:rPr lang="pt-BR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</a:rPr>
              <a:t>estimate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908050" lvl="1" indent="-436563" eaLnBrk="1" hangingPunct="1"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 = P</a:t>
            </a:r>
            <a:r>
              <a:rPr lang="pt-BR" sz="2000" kern="0" dirty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charset="-128"/>
              </a:rPr>
              <a:t>essimistic estimate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908050" marR="0" lvl="1" indent="-436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908050" marR="0" lvl="1" indent="-436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1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</a:rPr>
              <a:t>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= 68,3%</a:t>
            </a:r>
          </a:p>
          <a:p>
            <a:pPr marL="908050" marR="0" lvl="1" indent="-436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</a:rPr>
              <a:t>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= 95,5%</a:t>
            </a:r>
          </a:p>
          <a:p>
            <a:pPr marL="908050" marR="0" lvl="1" indent="-436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3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</a:rPr>
              <a:t>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= 99,7%</a:t>
            </a:r>
          </a:p>
        </p:txBody>
      </p:sp>
      <p:pic>
        <p:nvPicPr>
          <p:cNvPr id="6" name="Rectangle 23554">
            <a:extLst>
              <a:ext uri="{FF2B5EF4-FFF2-40B4-BE49-F238E27FC236}">
                <a16:creationId xmlns:a16="http://schemas.microsoft.com/office/drawing/2014/main" id="{F4063C1B-2C94-4552-AE8C-B696DA89A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83370" y="2791163"/>
            <a:ext cx="3637125" cy="304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90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9847-E768-4447-B211-1E176CAF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Project - Operations</a:t>
            </a:r>
            <a:endParaRPr lang="pt-PT" dirty="0"/>
          </a:p>
        </p:txBody>
      </p:sp>
      <p:graphicFrame>
        <p:nvGraphicFramePr>
          <p:cNvPr id="5" name="Tabela 7">
            <a:extLst>
              <a:ext uri="{FF2B5EF4-FFF2-40B4-BE49-F238E27FC236}">
                <a16:creationId xmlns:a16="http://schemas.microsoft.com/office/drawing/2014/main" id="{9D8B26F3-E05E-4AF2-82A1-482AB3628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68605"/>
              </p:ext>
            </p:extLst>
          </p:nvPr>
        </p:nvGraphicFramePr>
        <p:xfrm>
          <a:off x="3047999" y="1855797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Temporary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Unique 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Repeated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/>
                        <a:t>Structure is not predefined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Predefined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a 9">
            <a:extLst>
              <a:ext uri="{FF2B5EF4-FFF2-40B4-BE49-F238E27FC236}">
                <a16:creationId xmlns:a16="http://schemas.microsoft.com/office/drawing/2014/main" id="{3305D424-3125-41B5-BE52-452CE32B2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689676"/>
              </p:ext>
            </p:extLst>
          </p:nvPr>
        </p:nvGraphicFramePr>
        <p:xfrm>
          <a:off x="3121310" y="3858250"/>
          <a:ext cx="5949379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Project</a:t>
                      </a:r>
                      <a:r>
                        <a:rPr lang="pt-BR" baseline="0" dirty="0"/>
                        <a:t> and Operations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Transform inputs into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26">
                <a:tc>
                  <a:txBody>
                    <a:bodyPr/>
                    <a:lstStyle/>
                    <a:p>
                      <a:r>
                        <a:rPr lang="en-US" dirty="0"/>
                        <a:t>Carry out a series of coordinated and controlled activities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Have restrictions on cost, time and resources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 subject to performance and quality criteria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18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2C08-122B-468E-A13D-CDCF414B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Project - Programs - Portfolios</a:t>
            </a:r>
            <a:endParaRPr lang="pt-PT" dirty="0"/>
          </a:p>
        </p:txBody>
      </p:sp>
      <p:grpSp>
        <p:nvGrpSpPr>
          <p:cNvPr id="4" name="Agrupar 19">
            <a:extLst>
              <a:ext uri="{FF2B5EF4-FFF2-40B4-BE49-F238E27FC236}">
                <a16:creationId xmlns:a16="http://schemas.microsoft.com/office/drawing/2014/main" id="{69224B34-01B5-4A77-BFC8-2EDF12591331}"/>
              </a:ext>
            </a:extLst>
          </p:cNvPr>
          <p:cNvGrpSpPr/>
          <p:nvPr/>
        </p:nvGrpSpPr>
        <p:grpSpPr>
          <a:xfrm>
            <a:off x="1322614" y="1668162"/>
            <a:ext cx="10157128" cy="4265913"/>
            <a:chOff x="6062774" y="1619841"/>
            <a:chExt cx="5328592" cy="4608512"/>
          </a:xfrm>
        </p:grpSpPr>
        <p:sp>
          <p:nvSpPr>
            <p:cNvPr id="5" name="Decágono 5">
              <a:extLst>
                <a:ext uri="{FF2B5EF4-FFF2-40B4-BE49-F238E27FC236}">
                  <a16:creationId xmlns:a16="http://schemas.microsoft.com/office/drawing/2014/main" id="{F379FE22-58C6-4FE2-817C-C612A33535E3}"/>
                </a:ext>
              </a:extLst>
            </p:cNvPr>
            <p:cNvSpPr/>
            <p:nvPr/>
          </p:nvSpPr>
          <p:spPr>
            <a:xfrm>
              <a:off x="6062774" y="1619841"/>
              <a:ext cx="5328592" cy="4608512"/>
            </a:xfrm>
            <a:prstGeom prst="dec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15">
              <a:extLst>
                <a:ext uri="{FF2B5EF4-FFF2-40B4-BE49-F238E27FC236}">
                  <a16:creationId xmlns:a16="http://schemas.microsoft.com/office/drawing/2014/main" id="{672277E7-1F11-4DE4-ABD3-C347F4C4D05F}"/>
                </a:ext>
              </a:extLst>
            </p:cNvPr>
            <p:cNvSpPr txBox="1"/>
            <p:nvPr/>
          </p:nvSpPr>
          <p:spPr>
            <a:xfrm>
              <a:off x="7547676" y="2274673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latin typeface="+mn-lt"/>
                </a:rPr>
                <a:t>PORTFOLIO</a:t>
              </a:r>
            </a:p>
          </p:txBody>
        </p:sp>
      </p:grpSp>
      <p:grpSp>
        <p:nvGrpSpPr>
          <p:cNvPr id="7" name="Agrupar 18">
            <a:extLst>
              <a:ext uri="{FF2B5EF4-FFF2-40B4-BE49-F238E27FC236}">
                <a16:creationId xmlns:a16="http://schemas.microsoft.com/office/drawing/2014/main" id="{FADF3B5B-73B2-4B80-823A-842EA5F4E608}"/>
              </a:ext>
            </a:extLst>
          </p:cNvPr>
          <p:cNvGrpSpPr/>
          <p:nvPr/>
        </p:nvGrpSpPr>
        <p:grpSpPr>
          <a:xfrm>
            <a:off x="6180704" y="2280230"/>
            <a:ext cx="4811840" cy="3132780"/>
            <a:chOff x="7212063" y="2384495"/>
            <a:chExt cx="3744416" cy="3384376"/>
          </a:xfrm>
        </p:grpSpPr>
        <p:sp>
          <p:nvSpPr>
            <p:cNvPr id="8" name="Decágono 6">
              <a:extLst>
                <a:ext uri="{FF2B5EF4-FFF2-40B4-BE49-F238E27FC236}">
                  <a16:creationId xmlns:a16="http://schemas.microsoft.com/office/drawing/2014/main" id="{AFC0EC76-BDCF-40E5-B694-91A1941F37EB}"/>
                </a:ext>
              </a:extLst>
            </p:cNvPr>
            <p:cNvSpPr/>
            <p:nvPr/>
          </p:nvSpPr>
          <p:spPr>
            <a:xfrm>
              <a:off x="7212063" y="2384495"/>
              <a:ext cx="3744416" cy="3384376"/>
            </a:xfrm>
            <a:prstGeom prst="dec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14">
              <a:extLst>
                <a:ext uri="{FF2B5EF4-FFF2-40B4-BE49-F238E27FC236}">
                  <a16:creationId xmlns:a16="http://schemas.microsoft.com/office/drawing/2014/main" id="{3D2DF463-B900-45A3-BFD4-79AF6817EA70}"/>
                </a:ext>
              </a:extLst>
            </p:cNvPr>
            <p:cNvSpPr txBox="1"/>
            <p:nvPr/>
          </p:nvSpPr>
          <p:spPr>
            <a:xfrm>
              <a:off x="8364191" y="264991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latin typeface="+mn-lt"/>
                </a:rPr>
                <a:t>PROGRAM A</a:t>
              </a:r>
            </a:p>
          </p:txBody>
        </p:sp>
      </p:grpSp>
      <p:grpSp>
        <p:nvGrpSpPr>
          <p:cNvPr id="10" name="Agrupar 16">
            <a:extLst>
              <a:ext uri="{FF2B5EF4-FFF2-40B4-BE49-F238E27FC236}">
                <a16:creationId xmlns:a16="http://schemas.microsoft.com/office/drawing/2014/main" id="{883A334E-322E-4C28-B4BB-92A3B6A4FFAA}"/>
              </a:ext>
            </a:extLst>
          </p:cNvPr>
          <p:cNvGrpSpPr/>
          <p:nvPr/>
        </p:nvGrpSpPr>
        <p:grpSpPr>
          <a:xfrm>
            <a:off x="8816068" y="3225450"/>
            <a:ext cx="1850708" cy="1606221"/>
            <a:chOff x="8546329" y="3184198"/>
            <a:chExt cx="2160240" cy="1944216"/>
          </a:xfrm>
        </p:grpSpPr>
        <p:sp>
          <p:nvSpPr>
            <p:cNvPr id="11" name="Decágono 10">
              <a:extLst>
                <a:ext uri="{FF2B5EF4-FFF2-40B4-BE49-F238E27FC236}">
                  <a16:creationId xmlns:a16="http://schemas.microsoft.com/office/drawing/2014/main" id="{62D7BD74-9994-49B8-8BD8-0E17B47E6D55}"/>
                </a:ext>
              </a:extLst>
            </p:cNvPr>
            <p:cNvSpPr/>
            <p:nvPr/>
          </p:nvSpPr>
          <p:spPr>
            <a:xfrm>
              <a:off x="8546329" y="3184198"/>
              <a:ext cx="2160240" cy="1944216"/>
            </a:xfrm>
            <a:prstGeom prst="dec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4436A2D-CDBE-4B0E-BB85-C4AD6A02F3F9}"/>
                </a:ext>
              </a:extLst>
            </p:cNvPr>
            <p:cNvSpPr txBox="1"/>
            <p:nvPr/>
          </p:nvSpPr>
          <p:spPr>
            <a:xfrm>
              <a:off x="8906369" y="3976286"/>
              <a:ext cx="1440160" cy="413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latin typeface="+mn-lt"/>
                </a:rPr>
                <a:t>PROJECT A</a:t>
              </a:r>
            </a:p>
          </p:txBody>
        </p:sp>
      </p:grpSp>
      <p:grpSp>
        <p:nvGrpSpPr>
          <p:cNvPr id="13" name="Agrupar 23">
            <a:extLst>
              <a:ext uri="{FF2B5EF4-FFF2-40B4-BE49-F238E27FC236}">
                <a16:creationId xmlns:a16="http://schemas.microsoft.com/office/drawing/2014/main" id="{11DC1B43-9EFE-4F42-966E-179BE84A32AE}"/>
              </a:ext>
            </a:extLst>
          </p:cNvPr>
          <p:cNvGrpSpPr/>
          <p:nvPr/>
        </p:nvGrpSpPr>
        <p:grpSpPr>
          <a:xfrm>
            <a:off x="6544919" y="2851788"/>
            <a:ext cx="1578337" cy="1321919"/>
            <a:chOff x="8675053" y="3271462"/>
            <a:chExt cx="2160240" cy="1944216"/>
          </a:xfrm>
        </p:grpSpPr>
        <p:sp>
          <p:nvSpPr>
            <p:cNvPr id="14" name="Decágono 24">
              <a:extLst>
                <a:ext uri="{FF2B5EF4-FFF2-40B4-BE49-F238E27FC236}">
                  <a16:creationId xmlns:a16="http://schemas.microsoft.com/office/drawing/2014/main" id="{41215199-27DC-4858-AF0C-268507BD61CD}"/>
                </a:ext>
              </a:extLst>
            </p:cNvPr>
            <p:cNvSpPr/>
            <p:nvPr/>
          </p:nvSpPr>
          <p:spPr>
            <a:xfrm>
              <a:off x="8675053" y="3271462"/>
              <a:ext cx="2160240" cy="1944216"/>
            </a:xfrm>
            <a:prstGeom prst="dec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25">
              <a:extLst>
                <a:ext uri="{FF2B5EF4-FFF2-40B4-BE49-F238E27FC236}">
                  <a16:creationId xmlns:a16="http://schemas.microsoft.com/office/drawing/2014/main" id="{348CAD9B-ACBD-4046-9C65-F05A3021F14C}"/>
                </a:ext>
              </a:extLst>
            </p:cNvPr>
            <p:cNvSpPr txBox="1"/>
            <p:nvPr/>
          </p:nvSpPr>
          <p:spPr>
            <a:xfrm>
              <a:off x="8870841" y="3926145"/>
              <a:ext cx="1671476" cy="50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PROJECT B</a:t>
              </a:r>
            </a:p>
          </p:txBody>
        </p:sp>
      </p:grpSp>
      <p:grpSp>
        <p:nvGrpSpPr>
          <p:cNvPr id="16" name="Agrupar 32">
            <a:extLst>
              <a:ext uri="{FF2B5EF4-FFF2-40B4-BE49-F238E27FC236}">
                <a16:creationId xmlns:a16="http://schemas.microsoft.com/office/drawing/2014/main" id="{8A5873F2-53D1-499D-B73B-0A20DD24B40E}"/>
              </a:ext>
            </a:extLst>
          </p:cNvPr>
          <p:cNvGrpSpPr/>
          <p:nvPr/>
        </p:nvGrpSpPr>
        <p:grpSpPr>
          <a:xfrm>
            <a:off x="7646943" y="4630230"/>
            <a:ext cx="1436812" cy="903319"/>
            <a:chOff x="8546329" y="3184198"/>
            <a:chExt cx="2160240" cy="1944216"/>
          </a:xfrm>
        </p:grpSpPr>
        <p:sp>
          <p:nvSpPr>
            <p:cNvPr id="17" name="Decágono 33">
              <a:extLst>
                <a:ext uri="{FF2B5EF4-FFF2-40B4-BE49-F238E27FC236}">
                  <a16:creationId xmlns:a16="http://schemas.microsoft.com/office/drawing/2014/main" id="{10FD277D-38D2-4735-9866-1C0065070EA0}"/>
                </a:ext>
              </a:extLst>
            </p:cNvPr>
            <p:cNvSpPr/>
            <p:nvPr/>
          </p:nvSpPr>
          <p:spPr>
            <a:xfrm>
              <a:off x="8546329" y="3184198"/>
              <a:ext cx="2160240" cy="1944216"/>
            </a:xfrm>
            <a:prstGeom prst="dec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34">
              <a:extLst>
                <a:ext uri="{FF2B5EF4-FFF2-40B4-BE49-F238E27FC236}">
                  <a16:creationId xmlns:a16="http://schemas.microsoft.com/office/drawing/2014/main" id="{3CE2C639-F52A-49E9-97F9-87331FF869EE}"/>
                </a:ext>
              </a:extLst>
            </p:cNvPr>
            <p:cNvSpPr txBox="1"/>
            <p:nvPr/>
          </p:nvSpPr>
          <p:spPr>
            <a:xfrm>
              <a:off x="8611433" y="3762272"/>
              <a:ext cx="1789011" cy="735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PROJECT C</a:t>
              </a:r>
            </a:p>
          </p:txBody>
        </p:sp>
      </p:grpSp>
      <p:grpSp>
        <p:nvGrpSpPr>
          <p:cNvPr id="19" name="Agrupar 49">
            <a:extLst>
              <a:ext uri="{FF2B5EF4-FFF2-40B4-BE49-F238E27FC236}">
                <a16:creationId xmlns:a16="http://schemas.microsoft.com/office/drawing/2014/main" id="{807422C3-D2DE-4FC4-B172-EF0FCB5DCDBC}"/>
              </a:ext>
            </a:extLst>
          </p:cNvPr>
          <p:cNvGrpSpPr/>
          <p:nvPr/>
        </p:nvGrpSpPr>
        <p:grpSpPr>
          <a:xfrm>
            <a:off x="1724223" y="2539588"/>
            <a:ext cx="2940064" cy="2512065"/>
            <a:chOff x="1521212" y="2463219"/>
            <a:chExt cx="2991819" cy="2713811"/>
          </a:xfrm>
        </p:grpSpPr>
        <p:grpSp>
          <p:nvGrpSpPr>
            <p:cNvPr id="20" name="Agrupar 26">
              <a:extLst>
                <a:ext uri="{FF2B5EF4-FFF2-40B4-BE49-F238E27FC236}">
                  <a16:creationId xmlns:a16="http://schemas.microsoft.com/office/drawing/2014/main" id="{201B7865-700B-45B9-86EB-58F6BEBF8817}"/>
                </a:ext>
              </a:extLst>
            </p:cNvPr>
            <p:cNvGrpSpPr/>
            <p:nvPr/>
          </p:nvGrpSpPr>
          <p:grpSpPr>
            <a:xfrm>
              <a:off x="1521212" y="2463219"/>
              <a:ext cx="2991819" cy="2713811"/>
              <a:chOff x="7212063" y="2384495"/>
              <a:chExt cx="3744416" cy="3384376"/>
            </a:xfrm>
          </p:grpSpPr>
          <p:sp>
            <p:nvSpPr>
              <p:cNvPr id="27" name="Decágono 27">
                <a:extLst>
                  <a:ext uri="{FF2B5EF4-FFF2-40B4-BE49-F238E27FC236}">
                    <a16:creationId xmlns:a16="http://schemas.microsoft.com/office/drawing/2014/main" id="{B03F2ED4-CA2C-4E41-8320-FCC55FA0FB20}"/>
                  </a:ext>
                </a:extLst>
              </p:cNvPr>
              <p:cNvSpPr/>
              <p:nvPr/>
            </p:nvSpPr>
            <p:spPr>
              <a:xfrm>
                <a:off x="7212063" y="2384495"/>
                <a:ext cx="3744416" cy="3384376"/>
              </a:xfrm>
              <a:prstGeom prst="decag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CaixaDeTexto 28">
                <a:extLst>
                  <a:ext uri="{FF2B5EF4-FFF2-40B4-BE49-F238E27FC236}">
                    <a16:creationId xmlns:a16="http://schemas.microsoft.com/office/drawing/2014/main" id="{8F9D98F1-E8E0-4529-8828-ECAC35F38F03}"/>
                  </a:ext>
                </a:extLst>
              </p:cNvPr>
              <p:cNvSpPr txBox="1"/>
              <p:nvPr/>
            </p:nvSpPr>
            <p:spPr>
              <a:xfrm>
                <a:off x="7980951" y="2782440"/>
                <a:ext cx="1940393" cy="46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latin typeface="+mn-lt"/>
                  </a:rPr>
                  <a:t>PROGRAM B</a:t>
                </a:r>
              </a:p>
            </p:txBody>
          </p:sp>
        </p:grpSp>
        <p:grpSp>
          <p:nvGrpSpPr>
            <p:cNvPr id="21" name="Agrupar 29">
              <a:extLst>
                <a:ext uri="{FF2B5EF4-FFF2-40B4-BE49-F238E27FC236}">
                  <a16:creationId xmlns:a16="http://schemas.microsoft.com/office/drawing/2014/main" id="{6D190943-D111-4071-8A57-2F4889DC4B6A}"/>
                </a:ext>
              </a:extLst>
            </p:cNvPr>
            <p:cNvGrpSpPr/>
            <p:nvPr/>
          </p:nvGrpSpPr>
          <p:grpSpPr>
            <a:xfrm>
              <a:off x="1825585" y="3245223"/>
              <a:ext cx="1475627" cy="975865"/>
              <a:chOff x="8546329" y="3184198"/>
              <a:chExt cx="2180218" cy="1944216"/>
            </a:xfrm>
          </p:grpSpPr>
          <p:sp>
            <p:nvSpPr>
              <p:cNvPr id="25" name="Decágono 30">
                <a:extLst>
                  <a:ext uri="{FF2B5EF4-FFF2-40B4-BE49-F238E27FC236}">
                    <a16:creationId xmlns:a16="http://schemas.microsoft.com/office/drawing/2014/main" id="{9723AEA5-052A-419E-AEC8-4D8619231DFA}"/>
                  </a:ext>
                </a:extLst>
              </p:cNvPr>
              <p:cNvSpPr/>
              <p:nvPr/>
            </p:nvSpPr>
            <p:spPr>
              <a:xfrm>
                <a:off x="8546329" y="3184198"/>
                <a:ext cx="2160240" cy="1944216"/>
              </a:xfrm>
              <a:prstGeom prst="dec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31">
                <a:extLst>
                  <a:ext uri="{FF2B5EF4-FFF2-40B4-BE49-F238E27FC236}">
                    <a16:creationId xmlns:a16="http://schemas.microsoft.com/office/drawing/2014/main" id="{A31267E6-6156-4F0A-8B22-4810B2C52306}"/>
                  </a:ext>
                </a:extLst>
              </p:cNvPr>
              <p:cNvSpPr txBox="1"/>
              <p:nvPr/>
            </p:nvSpPr>
            <p:spPr>
              <a:xfrm>
                <a:off x="8566308" y="3647589"/>
                <a:ext cx="2160239" cy="735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latin typeface="+mn-lt"/>
                  </a:rPr>
                  <a:t>PROJECT D</a:t>
                </a:r>
              </a:p>
            </p:txBody>
          </p:sp>
        </p:grpSp>
        <p:grpSp>
          <p:nvGrpSpPr>
            <p:cNvPr id="22" name="Agrupar 35">
              <a:extLst>
                <a:ext uri="{FF2B5EF4-FFF2-40B4-BE49-F238E27FC236}">
                  <a16:creationId xmlns:a16="http://schemas.microsoft.com/office/drawing/2014/main" id="{6E586C9E-86B3-45AB-A097-2860F319D62A}"/>
                </a:ext>
              </a:extLst>
            </p:cNvPr>
            <p:cNvGrpSpPr/>
            <p:nvPr/>
          </p:nvGrpSpPr>
          <p:grpSpPr>
            <a:xfrm>
              <a:off x="2671428" y="4147212"/>
              <a:ext cx="1232520" cy="813456"/>
              <a:chOff x="8546329" y="3184198"/>
              <a:chExt cx="2160240" cy="1944216"/>
            </a:xfrm>
          </p:grpSpPr>
          <p:sp>
            <p:nvSpPr>
              <p:cNvPr id="23" name="Decágono 36">
                <a:extLst>
                  <a:ext uri="{FF2B5EF4-FFF2-40B4-BE49-F238E27FC236}">
                    <a16:creationId xmlns:a16="http://schemas.microsoft.com/office/drawing/2014/main" id="{E8143DC9-A2B8-4EE5-9D46-1F1DFA3FC0B6}"/>
                  </a:ext>
                </a:extLst>
              </p:cNvPr>
              <p:cNvSpPr/>
              <p:nvPr/>
            </p:nvSpPr>
            <p:spPr>
              <a:xfrm>
                <a:off x="8546329" y="3184198"/>
                <a:ext cx="2160240" cy="1944216"/>
              </a:xfrm>
              <a:prstGeom prst="dec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37">
                <a:extLst>
                  <a:ext uri="{FF2B5EF4-FFF2-40B4-BE49-F238E27FC236}">
                    <a16:creationId xmlns:a16="http://schemas.microsoft.com/office/drawing/2014/main" id="{3B932840-355E-43EE-A29C-A46706915F8C}"/>
                  </a:ext>
                </a:extLst>
              </p:cNvPr>
              <p:cNvSpPr txBox="1"/>
              <p:nvPr/>
            </p:nvSpPr>
            <p:spPr>
              <a:xfrm>
                <a:off x="8546329" y="3636581"/>
                <a:ext cx="2160240" cy="882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latin typeface="+mn-lt"/>
                  </a:rPr>
                  <a:t>PROJECT E</a:t>
                </a:r>
              </a:p>
            </p:txBody>
          </p:sp>
        </p:grpSp>
      </p:grpSp>
      <p:grpSp>
        <p:nvGrpSpPr>
          <p:cNvPr id="29" name="Agrupar 38">
            <a:extLst>
              <a:ext uri="{FF2B5EF4-FFF2-40B4-BE49-F238E27FC236}">
                <a16:creationId xmlns:a16="http://schemas.microsoft.com/office/drawing/2014/main" id="{89D3B1BB-FD28-47A0-95E1-9038BC820184}"/>
              </a:ext>
            </a:extLst>
          </p:cNvPr>
          <p:cNvGrpSpPr/>
          <p:nvPr/>
        </p:nvGrpSpPr>
        <p:grpSpPr>
          <a:xfrm>
            <a:off x="4518270" y="4347943"/>
            <a:ext cx="1599856" cy="1498178"/>
            <a:chOff x="8546329" y="3184198"/>
            <a:chExt cx="2160240" cy="1944216"/>
          </a:xfrm>
        </p:grpSpPr>
        <p:sp>
          <p:nvSpPr>
            <p:cNvPr id="30" name="Decágono 39">
              <a:extLst>
                <a:ext uri="{FF2B5EF4-FFF2-40B4-BE49-F238E27FC236}">
                  <a16:creationId xmlns:a16="http://schemas.microsoft.com/office/drawing/2014/main" id="{FFF24824-09A7-408A-928D-1ED06382A5DD}"/>
                </a:ext>
              </a:extLst>
            </p:cNvPr>
            <p:cNvSpPr/>
            <p:nvPr/>
          </p:nvSpPr>
          <p:spPr>
            <a:xfrm>
              <a:off x="8546329" y="3184198"/>
              <a:ext cx="2160240" cy="1944216"/>
            </a:xfrm>
            <a:prstGeom prst="dec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40">
              <a:extLst>
                <a:ext uri="{FF2B5EF4-FFF2-40B4-BE49-F238E27FC236}">
                  <a16:creationId xmlns:a16="http://schemas.microsoft.com/office/drawing/2014/main" id="{846DD0FE-27EA-4B8D-AFAB-98B50132CCD8}"/>
                </a:ext>
              </a:extLst>
            </p:cNvPr>
            <p:cNvSpPr txBox="1"/>
            <p:nvPr/>
          </p:nvSpPr>
          <p:spPr>
            <a:xfrm>
              <a:off x="8711523" y="3976286"/>
              <a:ext cx="1635007" cy="443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PROJECT F</a:t>
              </a:r>
            </a:p>
          </p:txBody>
        </p:sp>
      </p:grpSp>
      <p:grpSp>
        <p:nvGrpSpPr>
          <p:cNvPr id="32" name="Agrupar 70">
            <a:extLst>
              <a:ext uri="{FF2B5EF4-FFF2-40B4-BE49-F238E27FC236}">
                <a16:creationId xmlns:a16="http://schemas.microsoft.com/office/drawing/2014/main" id="{5F9FE0A8-F93C-4C75-AF57-4657CF5EEF6D}"/>
              </a:ext>
            </a:extLst>
          </p:cNvPr>
          <p:cNvGrpSpPr/>
          <p:nvPr/>
        </p:nvGrpSpPr>
        <p:grpSpPr>
          <a:xfrm>
            <a:off x="580295" y="3549068"/>
            <a:ext cx="8506376" cy="2641491"/>
            <a:chOff x="335360" y="3549068"/>
            <a:chExt cx="8506376" cy="2641491"/>
          </a:xfrm>
        </p:grpSpPr>
        <p:grpSp>
          <p:nvGrpSpPr>
            <p:cNvPr id="33" name="Agrupar 51">
              <a:extLst>
                <a:ext uri="{FF2B5EF4-FFF2-40B4-BE49-F238E27FC236}">
                  <a16:creationId xmlns:a16="http://schemas.microsoft.com/office/drawing/2014/main" id="{868E6446-8988-45BC-A815-40353EE1B8AC}"/>
                </a:ext>
              </a:extLst>
            </p:cNvPr>
            <p:cNvGrpSpPr/>
            <p:nvPr/>
          </p:nvGrpSpPr>
          <p:grpSpPr>
            <a:xfrm>
              <a:off x="7842067" y="3549068"/>
              <a:ext cx="999669" cy="1122447"/>
              <a:chOff x="7842067" y="3549068"/>
              <a:chExt cx="999669" cy="1122447"/>
            </a:xfrm>
          </p:grpSpPr>
          <p:sp>
            <p:nvSpPr>
              <p:cNvPr id="36" name="Seta: da Esquerda para a Direita 22">
                <a:extLst>
                  <a:ext uri="{FF2B5EF4-FFF2-40B4-BE49-F238E27FC236}">
                    <a16:creationId xmlns:a16="http://schemas.microsoft.com/office/drawing/2014/main" id="{BEDF8E3D-9527-4F02-B42C-510ED5C6C560}"/>
                  </a:ext>
                </a:extLst>
              </p:cNvPr>
              <p:cNvSpPr/>
              <p:nvPr/>
            </p:nvSpPr>
            <p:spPr>
              <a:xfrm>
                <a:off x="8233679" y="3549068"/>
                <a:ext cx="608057" cy="222541"/>
              </a:xfrm>
              <a:prstGeom prst="left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Seta: da Esquerda para a Direita 42">
                <a:extLst>
                  <a:ext uri="{FF2B5EF4-FFF2-40B4-BE49-F238E27FC236}">
                    <a16:creationId xmlns:a16="http://schemas.microsoft.com/office/drawing/2014/main" id="{24E1AF9A-7316-4C01-9B75-F0F4ED904E33}"/>
                  </a:ext>
                </a:extLst>
              </p:cNvPr>
              <p:cNvSpPr/>
              <p:nvPr/>
            </p:nvSpPr>
            <p:spPr>
              <a:xfrm rot="3139151">
                <a:off x="7707677" y="4279348"/>
                <a:ext cx="526557" cy="257778"/>
              </a:xfrm>
              <a:prstGeom prst="left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Seta: da Esquerda para a Direita 43">
                <a:extLst>
                  <a:ext uri="{FF2B5EF4-FFF2-40B4-BE49-F238E27FC236}">
                    <a16:creationId xmlns:a16="http://schemas.microsoft.com/office/drawing/2014/main" id="{95B19651-8DF4-4C58-B5C2-5E04211095F3}"/>
                  </a:ext>
                </a:extLst>
              </p:cNvPr>
              <p:cNvSpPr/>
              <p:nvPr/>
            </p:nvSpPr>
            <p:spPr>
              <a:xfrm rot="19281536">
                <a:off x="8204556" y="4234738"/>
                <a:ext cx="608057" cy="230923"/>
              </a:xfrm>
              <a:prstGeom prst="left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4" name="Seta: da Esquerda para a Direita 47">
              <a:extLst>
                <a:ext uri="{FF2B5EF4-FFF2-40B4-BE49-F238E27FC236}">
                  <a16:creationId xmlns:a16="http://schemas.microsoft.com/office/drawing/2014/main" id="{68CADE7E-B6FE-4B37-A085-73109FAF645D}"/>
                </a:ext>
              </a:extLst>
            </p:cNvPr>
            <p:cNvSpPr/>
            <p:nvPr/>
          </p:nvSpPr>
          <p:spPr>
            <a:xfrm>
              <a:off x="335360" y="5934075"/>
              <a:ext cx="655240" cy="143636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50">
              <a:extLst>
                <a:ext uri="{FF2B5EF4-FFF2-40B4-BE49-F238E27FC236}">
                  <a16:creationId xmlns:a16="http://schemas.microsoft.com/office/drawing/2014/main" id="{1BFF4E89-94B9-4A08-BE43-529A24ED160A}"/>
                </a:ext>
              </a:extLst>
            </p:cNvPr>
            <p:cNvSpPr txBox="1"/>
            <p:nvPr/>
          </p:nvSpPr>
          <p:spPr>
            <a:xfrm>
              <a:off x="1163452" y="5821227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Resources</a:t>
              </a:r>
            </a:p>
          </p:txBody>
        </p:sp>
      </p:grpSp>
      <p:grpSp>
        <p:nvGrpSpPr>
          <p:cNvPr id="39" name="Agrupar 71">
            <a:extLst>
              <a:ext uri="{FF2B5EF4-FFF2-40B4-BE49-F238E27FC236}">
                <a16:creationId xmlns:a16="http://schemas.microsoft.com/office/drawing/2014/main" id="{FA00F3B9-36FD-4EFE-AC5D-C9530D080B73}"/>
              </a:ext>
            </a:extLst>
          </p:cNvPr>
          <p:cNvGrpSpPr/>
          <p:nvPr/>
        </p:nvGrpSpPr>
        <p:grpSpPr>
          <a:xfrm>
            <a:off x="630234" y="1870607"/>
            <a:ext cx="5806068" cy="2169514"/>
            <a:chOff x="335360" y="1794853"/>
            <a:chExt cx="5806068" cy="2169514"/>
          </a:xfrm>
        </p:grpSpPr>
        <p:sp>
          <p:nvSpPr>
            <p:cNvPr id="40" name="Seta: da Esquerda para a Direita 48">
              <a:extLst>
                <a:ext uri="{FF2B5EF4-FFF2-40B4-BE49-F238E27FC236}">
                  <a16:creationId xmlns:a16="http://schemas.microsoft.com/office/drawing/2014/main" id="{A31173E0-6011-43FD-8CF8-189BD982F48E}"/>
                </a:ext>
              </a:extLst>
            </p:cNvPr>
            <p:cNvSpPr/>
            <p:nvPr/>
          </p:nvSpPr>
          <p:spPr>
            <a:xfrm>
              <a:off x="335360" y="1794853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Seta: da Esquerda para a Direita 57">
              <a:extLst>
                <a:ext uri="{FF2B5EF4-FFF2-40B4-BE49-F238E27FC236}">
                  <a16:creationId xmlns:a16="http://schemas.microsoft.com/office/drawing/2014/main" id="{0899B706-1FC5-44A8-9C43-CFF81472AE34}"/>
                </a:ext>
              </a:extLst>
            </p:cNvPr>
            <p:cNvSpPr/>
            <p:nvPr/>
          </p:nvSpPr>
          <p:spPr>
            <a:xfrm rot="2833982">
              <a:off x="5726128" y="2875932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Seta: da Esquerda para a Direita 58">
              <a:extLst>
                <a:ext uri="{FF2B5EF4-FFF2-40B4-BE49-F238E27FC236}">
                  <a16:creationId xmlns:a16="http://schemas.microsoft.com/office/drawing/2014/main" id="{82F5B165-BA1D-45E6-B948-B78FE82E95CF}"/>
                </a:ext>
              </a:extLst>
            </p:cNvPr>
            <p:cNvSpPr/>
            <p:nvPr/>
          </p:nvSpPr>
          <p:spPr>
            <a:xfrm rot="18432887">
              <a:off x="4397352" y="2875933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Seta: da Esquerda para a Direita 59">
              <a:extLst>
                <a:ext uri="{FF2B5EF4-FFF2-40B4-BE49-F238E27FC236}">
                  <a16:creationId xmlns:a16="http://schemas.microsoft.com/office/drawing/2014/main" id="{DBBF1CCE-D9D8-4085-A555-BE37C06E736E}"/>
                </a:ext>
              </a:extLst>
            </p:cNvPr>
            <p:cNvSpPr/>
            <p:nvPr/>
          </p:nvSpPr>
          <p:spPr>
            <a:xfrm rot="16200000">
              <a:off x="4862567" y="3379593"/>
              <a:ext cx="967415" cy="202132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Seta: da Esquerda para a Direita 61">
              <a:extLst>
                <a:ext uri="{FF2B5EF4-FFF2-40B4-BE49-F238E27FC236}">
                  <a16:creationId xmlns:a16="http://schemas.microsoft.com/office/drawing/2014/main" id="{CE94241B-9185-499D-9A1B-F9F04DC5F2A7}"/>
                </a:ext>
              </a:extLst>
            </p:cNvPr>
            <p:cNvSpPr/>
            <p:nvPr/>
          </p:nvSpPr>
          <p:spPr>
            <a:xfrm>
              <a:off x="335361" y="1794853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Seta: da Esquerda para a Direita 63">
              <a:extLst>
                <a:ext uri="{FF2B5EF4-FFF2-40B4-BE49-F238E27FC236}">
                  <a16:creationId xmlns:a16="http://schemas.microsoft.com/office/drawing/2014/main" id="{BEEF97B1-2DCD-4C19-A59D-6EF4F6A8BA2A}"/>
                </a:ext>
              </a:extLst>
            </p:cNvPr>
            <p:cNvSpPr/>
            <p:nvPr/>
          </p:nvSpPr>
          <p:spPr>
            <a:xfrm rot="18432887">
              <a:off x="4397353" y="2875933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Seta: da Esquerda para a Direita 64">
              <a:extLst>
                <a:ext uri="{FF2B5EF4-FFF2-40B4-BE49-F238E27FC236}">
                  <a16:creationId xmlns:a16="http://schemas.microsoft.com/office/drawing/2014/main" id="{CF480B71-34D3-4857-86B0-4CD8A19A2083}"/>
                </a:ext>
              </a:extLst>
            </p:cNvPr>
            <p:cNvSpPr/>
            <p:nvPr/>
          </p:nvSpPr>
          <p:spPr>
            <a:xfrm rot="16200000">
              <a:off x="4862568" y="3379593"/>
              <a:ext cx="967415" cy="202132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Seta: da Esquerda para a Direita 65">
              <a:extLst>
                <a:ext uri="{FF2B5EF4-FFF2-40B4-BE49-F238E27FC236}">
                  <a16:creationId xmlns:a16="http://schemas.microsoft.com/office/drawing/2014/main" id="{5E2A1091-7401-4408-9B04-D9D11BF1E52C}"/>
                </a:ext>
              </a:extLst>
            </p:cNvPr>
            <p:cNvSpPr/>
            <p:nvPr/>
          </p:nvSpPr>
          <p:spPr>
            <a:xfrm rot="2833982">
              <a:off x="5726129" y="2875933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Seta: da Esquerda para a Direita 66">
              <a:extLst>
                <a:ext uri="{FF2B5EF4-FFF2-40B4-BE49-F238E27FC236}">
                  <a16:creationId xmlns:a16="http://schemas.microsoft.com/office/drawing/2014/main" id="{2FC601F4-2CB7-48D2-8C96-84BEFBC76E9C}"/>
                </a:ext>
              </a:extLst>
            </p:cNvPr>
            <p:cNvSpPr/>
            <p:nvPr/>
          </p:nvSpPr>
          <p:spPr>
            <a:xfrm>
              <a:off x="335362" y="1794854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Seta: da Esquerda para a Direita 68">
              <a:extLst>
                <a:ext uri="{FF2B5EF4-FFF2-40B4-BE49-F238E27FC236}">
                  <a16:creationId xmlns:a16="http://schemas.microsoft.com/office/drawing/2014/main" id="{631A63A0-2025-4906-B97E-0515BA870A05}"/>
                </a:ext>
              </a:extLst>
            </p:cNvPr>
            <p:cNvSpPr/>
            <p:nvPr/>
          </p:nvSpPr>
          <p:spPr>
            <a:xfrm rot="18432887">
              <a:off x="4397354" y="2875934"/>
              <a:ext cx="608057" cy="222541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Seta: da Esquerda para a Direita 69">
              <a:extLst>
                <a:ext uri="{FF2B5EF4-FFF2-40B4-BE49-F238E27FC236}">
                  <a16:creationId xmlns:a16="http://schemas.microsoft.com/office/drawing/2014/main" id="{6ACB06B3-76AC-4E54-B26E-7B67D1A2176B}"/>
                </a:ext>
              </a:extLst>
            </p:cNvPr>
            <p:cNvSpPr/>
            <p:nvPr/>
          </p:nvSpPr>
          <p:spPr>
            <a:xfrm rot="16200000">
              <a:off x="4862569" y="3379594"/>
              <a:ext cx="967415" cy="202132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DEC278E-CFEF-4FD1-842A-0834737F5347}"/>
              </a:ext>
            </a:extLst>
          </p:cNvPr>
          <p:cNvSpPr txBox="1"/>
          <p:nvPr/>
        </p:nvSpPr>
        <p:spPr>
          <a:xfrm>
            <a:off x="1357680" y="1802238"/>
            <a:ext cx="130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21817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51EC-8296-41F8-91B9-214F25C0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Project Management</a:t>
            </a:r>
            <a:endParaRPr lang="pt-PT" dirty="0"/>
          </a:p>
        </p:txBody>
      </p:sp>
      <p:sp>
        <p:nvSpPr>
          <p:cNvPr id="4" name="Retângulo 16">
            <a:extLst>
              <a:ext uri="{FF2B5EF4-FFF2-40B4-BE49-F238E27FC236}">
                <a16:creationId xmlns:a16="http://schemas.microsoft.com/office/drawing/2014/main" id="{D640489D-CBCE-4AAB-BC3A-7C584AB33BE1}"/>
              </a:ext>
            </a:extLst>
          </p:cNvPr>
          <p:cNvSpPr/>
          <p:nvPr/>
        </p:nvSpPr>
        <p:spPr>
          <a:xfrm>
            <a:off x="683568" y="1700808"/>
            <a:ext cx="10741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n-lt"/>
              </a:rPr>
              <a:t>Project management is the application of knowledge, skills, tools and techniques to project management activities in order to satisfy it requirements.”</a:t>
            </a:r>
            <a:endParaRPr lang="pt-BR" sz="2000" dirty="0">
              <a:latin typeface="+mn-lt"/>
            </a:endParaRPr>
          </a:p>
        </p:txBody>
      </p:sp>
      <p:sp>
        <p:nvSpPr>
          <p:cNvPr id="5" name="Triângulo isósceles 20">
            <a:extLst>
              <a:ext uri="{FF2B5EF4-FFF2-40B4-BE49-F238E27FC236}">
                <a16:creationId xmlns:a16="http://schemas.microsoft.com/office/drawing/2014/main" id="{0C9CE930-B0C4-4786-8479-01489B7D8BB1}"/>
              </a:ext>
            </a:extLst>
          </p:cNvPr>
          <p:cNvSpPr/>
          <p:nvPr/>
        </p:nvSpPr>
        <p:spPr>
          <a:xfrm>
            <a:off x="1723638" y="3194269"/>
            <a:ext cx="2610208" cy="19255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21">
            <a:extLst>
              <a:ext uri="{FF2B5EF4-FFF2-40B4-BE49-F238E27FC236}">
                <a16:creationId xmlns:a16="http://schemas.microsoft.com/office/drawing/2014/main" id="{CDEE887A-F61F-4BF7-905A-CE47B938F949}"/>
              </a:ext>
            </a:extLst>
          </p:cNvPr>
          <p:cNvSpPr txBox="1"/>
          <p:nvPr/>
        </p:nvSpPr>
        <p:spPr>
          <a:xfrm rot="18041721">
            <a:off x="1432947" y="3825718"/>
            <a:ext cx="118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TIME</a:t>
            </a:r>
          </a:p>
        </p:txBody>
      </p:sp>
      <p:sp>
        <p:nvSpPr>
          <p:cNvPr id="7" name="CaixaDeTexto 22">
            <a:extLst>
              <a:ext uri="{FF2B5EF4-FFF2-40B4-BE49-F238E27FC236}">
                <a16:creationId xmlns:a16="http://schemas.microsoft.com/office/drawing/2014/main" id="{18561CF2-272B-49A0-9AD1-D18EE82D449A}"/>
              </a:ext>
            </a:extLst>
          </p:cNvPr>
          <p:cNvSpPr txBox="1"/>
          <p:nvPr/>
        </p:nvSpPr>
        <p:spPr>
          <a:xfrm>
            <a:off x="2309603" y="5294825"/>
            <a:ext cx="143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COST</a:t>
            </a:r>
          </a:p>
        </p:txBody>
      </p:sp>
      <p:sp>
        <p:nvSpPr>
          <p:cNvPr id="8" name="CaixaDeTexto 23">
            <a:extLst>
              <a:ext uri="{FF2B5EF4-FFF2-40B4-BE49-F238E27FC236}">
                <a16:creationId xmlns:a16="http://schemas.microsoft.com/office/drawing/2014/main" id="{B044DFBB-AB5C-467A-838B-13C04EAD806A}"/>
              </a:ext>
            </a:extLst>
          </p:cNvPr>
          <p:cNvSpPr txBox="1"/>
          <p:nvPr/>
        </p:nvSpPr>
        <p:spPr>
          <a:xfrm rot="3638582">
            <a:off x="3411988" y="3821270"/>
            <a:ext cx="118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SCOPE</a:t>
            </a:r>
          </a:p>
        </p:txBody>
      </p:sp>
      <p:sp>
        <p:nvSpPr>
          <p:cNvPr id="9" name="CaixaDeTexto 24">
            <a:extLst>
              <a:ext uri="{FF2B5EF4-FFF2-40B4-BE49-F238E27FC236}">
                <a16:creationId xmlns:a16="http://schemas.microsoft.com/office/drawing/2014/main" id="{8D266F7C-0DC8-4391-921F-828180384AEE}"/>
              </a:ext>
            </a:extLst>
          </p:cNvPr>
          <p:cNvSpPr txBox="1"/>
          <p:nvPr/>
        </p:nvSpPr>
        <p:spPr>
          <a:xfrm>
            <a:off x="2215235" y="4317191"/>
            <a:ext cx="162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QUALITY</a:t>
            </a:r>
          </a:p>
        </p:txBody>
      </p:sp>
      <p:sp>
        <p:nvSpPr>
          <p:cNvPr id="10" name="Seta em curva para baixo 19">
            <a:extLst>
              <a:ext uri="{FF2B5EF4-FFF2-40B4-BE49-F238E27FC236}">
                <a16:creationId xmlns:a16="http://schemas.microsoft.com/office/drawing/2014/main" id="{E40B1CE6-ECD4-49F5-B46C-33BA6F7938AD}"/>
              </a:ext>
            </a:extLst>
          </p:cNvPr>
          <p:cNvSpPr/>
          <p:nvPr/>
        </p:nvSpPr>
        <p:spPr>
          <a:xfrm rot="15559646">
            <a:off x="495213" y="4619209"/>
            <a:ext cx="1621104" cy="78868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baixo 20">
            <a:extLst>
              <a:ext uri="{FF2B5EF4-FFF2-40B4-BE49-F238E27FC236}">
                <a16:creationId xmlns:a16="http://schemas.microsoft.com/office/drawing/2014/main" id="{A655192C-43E8-4B68-ADB3-51F314424601}"/>
              </a:ext>
            </a:extLst>
          </p:cNvPr>
          <p:cNvSpPr/>
          <p:nvPr/>
        </p:nvSpPr>
        <p:spPr>
          <a:xfrm>
            <a:off x="2096524" y="2800415"/>
            <a:ext cx="1973318" cy="64791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baixo 13">
            <a:extLst>
              <a:ext uri="{FF2B5EF4-FFF2-40B4-BE49-F238E27FC236}">
                <a16:creationId xmlns:a16="http://schemas.microsoft.com/office/drawing/2014/main" id="{39761AD7-CA68-4155-A3DE-C157AED31AD0}"/>
              </a:ext>
            </a:extLst>
          </p:cNvPr>
          <p:cNvSpPr/>
          <p:nvPr/>
        </p:nvSpPr>
        <p:spPr>
          <a:xfrm rot="7031541">
            <a:off x="4005317" y="4719215"/>
            <a:ext cx="1621104" cy="78868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27">
            <a:extLst>
              <a:ext uri="{FF2B5EF4-FFF2-40B4-BE49-F238E27FC236}">
                <a16:creationId xmlns:a16="http://schemas.microsoft.com/office/drawing/2014/main" id="{837E528E-B958-4416-A45E-C1C19238B5DD}"/>
              </a:ext>
            </a:extLst>
          </p:cNvPr>
          <p:cNvSpPr txBox="1"/>
          <p:nvPr/>
        </p:nvSpPr>
        <p:spPr>
          <a:xfrm>
            <a:off x="6900259" y="231907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QUESTIONS TO ANSWER</a:t>
            </a:r>
          </a:p>
        </p:txBody>
      </p:sp>
      <p:sp>
        <p:nvSpPr>
          <p:cNvPr id="14" name="CaixaDeTexto 28">
            <a:extLst>
              <a:ext uri="{FF2B5EF4-FFF2-40B4-BE49-F238E27FC236}">
                <a16:creationId xmlns:a16="http://schemas.microsoft.com/office/drawing/2014/main" id="{9E13B68D-0068-44DE-9046-1728202158F3}"/>
              </a:ext>
            </a:extLst>
          </p:cNvPr>
          <p:cNvSpPr txBox="1"/>
          <p:nvPr/>
        </p:nvSpPr>
        <p:spPr>
          <a:xfrm>
            <a:off x="5652390" y="2752784"/>
            <a:ext cx="6024131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What will I produce?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What are the customer's needs and expectations?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Who will do the job?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How long will it take?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How much will it cost?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What can go wrong?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How to avoid potential problems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263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1B28-43A4-41A2-AC38-8FE2D56F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Why Project Management?</a:t>
            </a:r>
            <a:endParaRPr lang="pt-PT" dirty="0"/>
          </a:p>
        </p:txBody>
      </p:sp>
      <p:pic>
        <p:nvPicPr>
          <p:cNvPr id="4" name="Imagem 5" descr="Uma imagem contendo pessoa, edifício, parede, interior&#10;&#10;Descrição gerada automaticamente">
            <a:extLst>
              <a:ext uri="{FF2B5EF4-FFF2-40B4-BE49-F238E27FC236}">
                <a16:creationId xmlns:a16="http://schemas.microsoft.com/office/drawing/2014/main" id="{8785E47D-54D6-43CE-B52E-7B84721A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649467"/>
            <a:ext cx="8004385" cy="4502467"/>
          </a:xfrm>
          <a:prstGeom prst="rect">
            <a:avLst/>
          </a:prstGeom>
        </p:spPr>
      </p:pic>
      <p:grpSp>
        <p:nvGrpSpPr>
          <p:cNvPr id="5" name="Agrupar 11">
            <a:extLst>
              <a:ext uri="{FF2B5EF4-FFF2-40B4-BE49-F238E27FC236}">
                <a16:creationId xmlns:a16="http://schemas.microsoft.com/office/drawing/2014/main" id="{DC2E649B-D551-41D6-9FE3-132BDFEEF946}"/>
              </a:ext>
            </a:extLst>
          </p:cNvPr>
          <p:cNvGrpSpPr/>
          <p:nvPr/>
        </p:nvGrpSpPr>
        <p:grpSpPr>
          <a:xfrm>
            <a:off x="1847529" y="1707189"/>
            <a:ext cx="2232248" cy="1183904"/>
            <a:chOff x="1847529" y="1707189"/>
            <a:chExt cx="2232248" cy="1183904"/>
          </a:xfrm>
          <a:solidFill>
            <a:schemeClr val="accent2">
              <a:lumMod val="75000"/>
            </a:schemeClr>
          </a:solidFill>
        </p:grpSpPr>
        <p:sp>
          <p:nvSpPr>
            <p:cNvPr id="6" name="Balão de Fala: Oval 10">
              <a:extLst>
                <a:ext uri="{FF2B5EF4-FFF2-40B4-BE49-F238E27FC236}">
                  <a16:creationId xmlns:a16="http://schemas.microsoft.com/office/drawing/2014/main" id="{5722E70D-1EFB-4B9A-89D9-805CE2211180}"/>
                </a:ext>
              </a:extLst>
            </p:cNvPr>
            <p:cNvSpPr/>
            <p:nvPr/>
          </p:nvSpPr>
          <p:spPr>
            <a:xfrm flipH="1">
              <a:off x="1847529" y="1707189"/>
              <a:ext cx="2232248" cy="1183904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id="{6005A95A-CF1E-42D8-9582-6AA16A1520CB}"/>
                </a:ext>
              </a:extLst>
            </p:cNvPr>
            <p:cNvSpPr txBox="1"/>
            <p:nvPr/>
          </p:nvSpPr>
          <p:spPr>
            <a:xfrm>
              <a:off x="2063551" y="2007919"/>
              <a:ext cx="2016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What do we do now?</a:t>
              </a:r>
            </a:p>
          </p:txBody>
        </p:sp>
      </p:grpSp>
      <p:grpSp>
        <p:nvGrpSpPr>
          <p:cNvPr id="8" name="Agrupar 12">
            <a:extLst>
              <a:ext uri="{FF2B5EF4-FFF2-40B4-BE49-F238E27FC236}">
                <a16:creationId xmlns:a16="http://schemas.microsoft.com/office/drawing/2014/main" id="{5F56D277-FCD5-4495-B51C-159D7288AB43}"/>
              </a:ext>
            </a:extLst>
          </p:cNvPr>
          <p:cNvGrpSpPr/>
          <p:nvPr/>
        </p:nvGrpSpPr>
        <p:grpSpPr>
          <a:xfrm>
            <a:off x="7140115" y="1707189"/>
            <a:ext cx="2088232" cy="1183904"/>
            <a:chOff x="7140115" y="1707189"/>
            <a:chExt cx="2088232" cy="1183904"/>
          </a:xfrm>
          <a:solidFill>
            <a:schemeClr val="accent2">
              <a:lumMod val="75000"/>
            </a:schemeClr>
          </a:solidFill>
        </p:grpSpPr>
        <p:sp>
          <p:nvSpPr>
            <p:cNvPr id="9" name="Balão de Fala: Oval 6">
              <a:extLst>
                <a:ext uri="{FF2B5EF4-FFF2-40B4-BE49-F238E27FC236}">
                  <a16:creationId xmlns:a16="http://schemas.microsoft.com/office/drawing/2014/main" id="{114A7778-63A1-4907-A2E3-5A19D3F8A023}"/>
                </a:ext>
              </a:extLst>
            </p:cNvPr>
            <p:cNvSpPr/>
            <p:nvPr/>
          </p:nvSpPr>
          <p:spPr>
            <a:xfrm>
              <a:off x="7140115" y="1707189"/>
              <a:ext cx="2088232" cy="1183904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E3AFF5D-BA57-4907-8DB5-6C42E5B9B024}"/>
                </a:ext>
              </a:extLst>
            </p:cNvPr>
            <p:cNvSpPr txBox="1"/>
            <p:nvPr/>
          </p:nvSpPr>
          <p:spPr>
            <a:xfrm>
              <a:off x="7520579" y="1975975"/>
              <a:ext cx="1455741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I'm planning!!!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7E6306-9294-4F2B-9334-8D793B8AB9E6}"/>
              </a:ext>
            </a:extLst>
          </p:cNvPr>
          <p:cNvSpPr txBox="1"/>
          <p:nvPr/>
        </p:nvSpPr>
        <p:spPr>
          <a:xfrm>
            <a:off x="1478605" y="6152528"/>
            <a:ext cx="221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Indiana Jones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39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16E24C-F2D2-40EC-9D92-360C27CB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characterization</a:t>
            </a:r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47B24-0382-422B-ACF4-B1F5D47199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F2D2C98-E128-431B-B44D-4E0429A369B3}" type="slidenum">
              <a:rPr lang="en-US" smtClean="0"/>
              <a:t>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CE550A-EDD5-430B-AB53-426006807EA2}"/>
              </a:ext>
            </a:extLst>
          </p:cNvPr>
          <p:cNvGrpSpPr/>
          <p:nvPr/>
        </p:nvGrpSpPr>
        <p:grpSpPr>
          <a:xfrm>
            <a:off x="1402093" y="1868356"/>
            <a:ext cx="10316572" cy="4487994"/>
            <a:chOff x="1675796" y="1772816"/>
            <a:chExt cx="10316572" cy="4487994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4EBB7195-8F1D-4CF0-A4C9-D8BCAB6AC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675796" y="1772816"/>
              <a:ext cx="7804580" cy="4078434"/>
            </a:xfrm>
            <a:prstGeom prst="rect">
              <a:avLst/>
            </a:prstGeom>
            <a:noFill/>
            <a:ln/>
          </p:spPr>
        </p:pic>
        <p:sp>
          <p:nvSpPr>
            <p:cNvPr id="21" name="CaixaDeTexto 7">
              <a:extLst>
                <a:ext uri="{FF2B5EF4-FFF2-40B4-BE49-F238E27FC236}">
                  <a16:creationId xmlns:a16="http://schemas.microsoft.com/office/drawing/2014/main" id="{63CF7983-5749-40DE-B327-B89877DE0A6A}"/>
                </a:ext>
              </a:extLst>
            </p:cNvPr>
            <p:cNvSpPr txBox="1"/>
            <p:nvPr/>
          </p:nvSpPr>
          <p:spPr>
            <a:xfrm>
              <a:off x="9040040" y="5891478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Source: PMI 6th Edition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6281F0-0BA1-4BA6-BE62-DB7774654237}"/>
                </a:ext>
              </a:extLst>
            </p:cNvPr>
            <p:cNvSpPr/>
            <p:nvPr/>
          </p:nvSpPr>
          <p:spPr>
            <a:xfrm>
              <a:off x="2139752" y="2017002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E83C75-1AC9-4B22-8095-6B06CCE8FA86}"/>
                </a:ext>
              </a:extLst>
            </p:cNvPr>
            <p:cNvSpPr/>
            <p:nvPr/>
          </p:nvSpPr>
          <p:spPr>
            <a:xfrm>
              <a:off x="2139752" y="5270727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810F1F-D90E-4352-86B2-22908A899784}"/>
                </a:ext>
              </a:extLst>
            </p:cNvPr>
            <p:cNvSpPr/>
            <p:nvPr/>
          </p:nvSpPr>
          <p:spPr>
            <a:xfrm>
              <a:off x="2919128" y="4605058"/>
              <a:ext cx="1808720" cy="199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F36C-5CFD-41E1-9028-CD627AB0FC85}"/>
                </a:ext>
              </a:extLst>
            </p:cNvPr>
            <p:cNvSpPr/>
            <p:nvPr/>
          </p:nvSpPr>
          <p:spPr>
            <a:xfrm>
              <a:off x="4253496" y="5507145"/>
              <a:ext cx="1808720" cy="199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C530FA-CFED-4E32-8CA2-612E5E738EED}"/>
                </a:ext>
              </a:extLst>
            </p:cNvPr>
            <p:cNvSpPr/>
            <p:nvPr/>
          </p:nvSpPr>
          <p:spPr>
            <a:xfrm>
              <a:off x="2964646" y="2085734"/>
              <a:ext cx="291533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AB3A03-CE84-48D0-94DC-078839B82998}"/>
                </a:ext>
              </a:extLst>
            </p:cNvPr>
            <p:cNvSpPr txBox="1"/>
            <p:nvPr/>
          </p:nvSpPr>
          <p:spPr>
            <a:xfrm>
              <a:off x="2139752" y="1963204"/>
              <a:ext cx="914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+mn-lt"/>
                </a:rPr>
                <a:t>H</a:t>
              </a:r>
              <a:r>
                <a:rPr lang="pt-BR" sz="2000" dirty="0">
                  <a:latin typeface="+mj-lt"/>
                </a:rPr>
                <a:t>ig</a:t>
              </a:r>
              <a:r>
                <a:rPr lang="pt-BR" sz="2000" dirty="0">
                  <a:latin typeface="+mn-lt"/>
                </a:rPr>
                <a:t>h</a:t>
              </a:r>
            </a:p>
            <a:p>
              <a:endParaRPr lang="pt-PT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D63197-D704-4D6F-AB13-A42DAFC990F9}"/>
                </a:ext>
              </a:extLst>
            </p:cNvPr>
            <p:cNvSpPr txBox="1"/>
            <p:nvPr/>
          </p:nvSpPr>
          <p:spPr>
            <a:xfrm>
              <a:off x="2139752" y="5027991"/>
              <a:ext cx="914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+mj-lt"/>
                </a:rPr>
                <a:t>Low</a:t>
              </a:r>
            </a:p>
            <a:p>
              <a:endParaRPr lang="pt-PT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E8F136-6C7A-417E-8C41-3891784B92E5}"/>
                </a:ext>
              </a:extLst>
            </p:cNvPr>
            <p:cNvSpPr txBox="1"/>
            <p:nvPr/>
          </p:nvSpPr>
          <p:spPr>
            <a:xfrm>
              <a:off x="3054152" y="4387193"/>
              <a:ext cx="319293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>
                  <a:latin typeface="+mj-lt"/>
                </a:rPr>
                <a:t>COST OF CHANGES</a:t>
              </a:r>
            </a:p>
            <a:p>
              <a:endParaRPr lang="pt-PT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431871-41D9-4EA9-BACA-293AC4B13BA2}"/>
                </a:ext>
              </a:extLst>
            </p:cNvPr>
            <p:cNvSpPr txBox="1"/>
            <p:nvPr/>
          </p:nvSpPr>
          <p:spPr>
            <a:xfrm>
              <a:off x="3040370" y="2006432"/>
              <a:ext cx="5575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Influences of Interested Parties</a:t>
              </a:r>
              <a:endParaRPr lang="pt-PT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22F325-8C59-45A2-AD63-BD0F0749851D}"/>
                </a:ext>
              </a:extLst>
            </p:cNvPr>
            <p:cNvSpPr txBox="1"/>
            <p:nvPr/>
          </p:nvSpPr>
          <p:spPr>
            <a:xfrm>
              <a:off x="4513536" y="5343419"/>
              <a:ext cx="28088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+mj-lt"/>
                </a:rPr>
                <a:t>Project Time</a:t>
              </a:r>
            </a:p>
            <a:p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67614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5EBC-88BB-455E-8D8B-B140A884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Project Management Methodologies</a:t>
            </a:r>
            <a:endParaRPr lang="pt-PT" dirty="0"/>
          </a:p>
        </p:txBody>
      </p:sp>
      <p:sp>
        <p:nvSpPr>
          <p:cNvPr id="4" name="CaixaDeTexto 2">
            <a:extLst>
              <a:ext uri="{FF2B5EF4-FFF2-40B4-BE49-F238E27FC236}">
                <a16:creationId xmlns:a16="http://schemas.microsoft.com/office/drawing/2014/main" id="{C96B2FD3-AB62-4538-A81C-E3A14DA37E01}"/>
              </a:ext>
            </a:extLst>
          </p:cNvPr>
          <p:cNvSpPr txBox="1"/>
          <p:nvPr/>
        </p:nvSpPr>
        <p:spPr>
          <a:xfrm>
            <a:off x="1761109" y="205494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n-lt"/>
              </a:rPr>
              <a:t>CORE</a:t>
            </a:r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3755341B-5D7A-4973-8CE0-61B15BB5BE54}"/>
              </a:ext>
            </a:extLst>
          </p:cNvPr>
          <p:cNvSpPr txBox="1"/>
          <p:nvPr/>
        </p:nvSpPr>
        <p:spPr>
          <a:xfrm>
            <a:off x="3503712" y="29460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+mn-lt"/>
              </a:rPr>
              <a:t>DevOps</a:t>
            </a:r>
            <a:endParaRPr lang="pt-BR" sz="2400" dirty="0">
              <a:latin typeface="+mn-lt"/>
            </a:endParaRP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A2FBF3E5-04B4-470F-A524-5365F2284DDF}"/>
              </a:ext>
            </a:extLst>
          </p:cNvPr>
          <p:cNvSpPr txBox="1"/>
          <p:nvPr/>
        </p:nvSpPr>
        <p:spPr>
          <a:xfrm>
            <a:off x="6384032" y="197838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SCRUM</a:t>
            </a:r>
          </a:p>
        </p:txBody>
      </p:sp>
      <p:sp>
        <p:nvSpPr>
          <p:cNvPr id="7" name="CaixaDeTexto 12">
            <a:extLst>
              <a:ext uri="{FF2B5EF4-FFF2-40B4-BE49-F238E27FC236}">
                <a16:creationId xmlns:a16="http://schemas.microsoft.com/office/drawing/2014/main" id="{3ECF3EBC-56E3-422D-AD9F-B638B0D13BB2}"/>
              </a:ext>
            </a:extLst>
          </p:cNvPr>
          <p:cNvSpPr txBox="1"/>
          <p:nvPr/>
        </p:nvSpPr>
        <p:spPr>
          <a:xfrm>
            <a:off x="8040216" y="296733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+mn-lt"/>
              </a:rPr>
              <a:t>Agile</a:t>
            </a:r>
            <a:endParaRPr lang="pt-BR" sz="2400" dirty="0">
              <a:latin typeface="+mn-lt"/>
            </a:endParaRPr>
          </a:p>
        </p:txBody>
      </p:sp>
      <p:sp>
        <p:nvSpPr>
          <p:cNvPr id="8" name="CaixaDeTexto 13">
            <a:extLst>
              <a:ext uri="{FF2B5EF4-FFF2-40B4-BE49-F238E27FC236}">
                <a16:creationId xmlns:a16="http://schemas.microsoft.com/office/drawing/2014/main" id="{78114A0C-CF62-4F4D-94DF-08766D4D99FB}"/>
              </a:ext>
            </a:extLst>
          </p:cNvPr>
          <p:cNvSpPr txBox="1"/>
          <p:nvPr/>
        </p:nvSpPr>
        <p:spPr>
          <a:xfrm>
            <a:off x="5078935" y="3609017"/>
            <a:ext cx="342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By competencies (IPMA)</a:t>
            </a:r>
          </a:p>
        </p:txBody>
      </p:sp>
      <p:sp>
        <p:nvSpPr>
          <p:cNvPr id="9" name="CaixaDeTexto 14">
            <a:extLst>
              <a:ext uri="{FF2B5EF4-FFF2-40B4-BE49-F238E27FC236}">
                <a16:creationId xmlns:a16="http://schemas.microsoft.com/office/drawing/2014/main" id="{AFC6DD3D-AC90-475C-9B5B-DA70DCF5BD8F}"/>
              </a:ext>
            </a:extLst>
          </p:cNvPr>
          <p:cNvSpPr txBox="1"/>
          <p:nvPr/>
        </p:nvSpPr>
        <p:spPr>
          <a:xfrm>
            <a:off x="4252434" y="429628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By Processes (PMI)</a:t>
            </a:r>
          </a:p>
        </p:txBody>
      </p:sp>
      <p:sp>
        <p:nvSpPr>
          <p:cNvPr id="10" name="CaixaDeTexto 15">
            <a:extLst>
              <a:ext uri="{FF2B5EF4-FFF2-40B4-BE49-F238E27FC236}">
                <a16:creationId xmlns:a16="http://schemas.microsoft.com/office/drawing/2014/main" id="{FD39A1D1-CE62-4D35-A761-D94AA27865CD}"/>
              </a:ext>
            </a:extLst>
          </p:cNvPr>
          <p:cNvSpPr txBox="1"/>
          <p:nvPr/>
        </p:nvSpPr>
        <p:spPr>
          <a:xfrm>
            <a:off x="767408" y="309539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Sprint</a:t>
            </a:r>
          </a:p>
        </p:txBody>
      </p:sp>
      <p:sp>
        <p:nvSpPr>
          <p:cNvPr id="11" name="CaixaDeTexto 16">
            <a:extLst>
              <a:ext uri="{FF2B5EF4-FFF2-40B4-BE49-F238E27FC236}">
                <a16:creationId xmlns:a16="http://schemas.microsoft.com/office/drawing/2014/main" id="{403E2EAD-E051-43C7-A941-73037EB4FE7C}"/>
              </a:ext>
            </a:extLst>
          </p:cNvPr>
          <p:cNvSpPr txBox="1"/>
          <p:nvPr/>
        </p:nvSpPr>
        <p:spPr>
          <a:xfrm>
            <a:off x="10200456" y="296733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...</a:t>
            </a:r>
          </a:p>
        </p:txBody>
      </p:sp>
      <p:sp>
        <p:nvSpPr>
          <p:cNvPr id="12" name="CaixaDeTexto 9">
            <a:extLst>
              <a:ext uri="{FF2B5EF4-FFF2-40B4-BE49-F238E27FC236}">
                <a16:creationId xmlns:a16="http://schemas.microsoft.com/office/drawing/2014/main" id="{517E61AA-A0CD-41C1-B066-BF0064DB44A4}"/>
              </a:ext>
            </a:extLst>
          </p:cNvPr>
          <p:cNvSpPr txBox="1"/>
          <p:nvPr/>
        </p:nvSpPr>
        <p:spPr>
          <a:xfrm>
            <a:off x="1761109" y="4983558"/>
            <a:ext cx="892899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Predictive       Iterative               Incremental       Agile </a:t>
            </a:r>
          </a:p>
          <a:p>
            <a:endParaRPr lang="pt-BR" dirty="0"/>
          </a:p>
          <a:p>
            <a:pPr algn="ctr"/>
            <a:r>
              <a:rPr lang="en-US" dirty="0"/>
              <a:t>(Ways of approaching the Project Life Cycle)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5E8F-3118-4B6B-937A-155A43EC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Project Management Methodologies</a:t>
            </a:r>
            <a:endParaRPr lang="pt-PT" dirty="0"/>
          </a:p>
        </p:txBody>
      </p:sp>
      <p:pic>
        <p:nvPicPr>
          <p:cNvPr id="4" name="Imagem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CAA9A4D7-AD24-4DF6-81CE-D83CEF98D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628800"/>
            <a:ext cx="8316486" cy="4096322"/>
          </a:xfrm>
          <a:prstGeom prst="rect">
            <a:avLst/>
          </a:prstGeom>
        </p:spPr>
      </p:pic>
      <p:sp>
        <p:nvSpPr>
          <p:cNvPr id="5" name="CaixaDeTexto 17">
            <a:extLst>
              <a:ext uri="{FF2B5EF4-FFF2-40B4-BE49-F238E27FC236}">
                <a16:creationId xmlns:a16="http://schemas.microsoft.com/office/drawing/2014/main" id="{DF294AE9-6518-43CA-97CF-03508E7EE863}"/>
              </a:ext>
            </a:extLst>
          </p:cNvPr>
          <p:cNvSpPr txBox="1"/>
          <p:nvPr/>
        </p:nvSpPr>
        <p:spPr>
          <a:xfrm>
            <a:off x="8616280" y="58940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Source: PMI 6th Edition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F7171AC6-E697-4F53-8C74-797368C5DB53}"/>
              </a:ext>
            </a:extLst>
          </p:cNvPr>
          <p:cNvSpPr/>
          <p:nvPr/>
        </p:nvSpPr>
        <p:spPr>
          <a:xfrm>
            <a:off x="1991544" y="1628800"/>
            <a:ext cx="8100462" cy="92797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.</a:t>
            </a:r>
            <a:r>
              <a:rPr lang="pt-PT" dirty="0"/>
              <a:t>       Predictive               Iterative          Incremental                 Agile              </a:t>
            </a:r>
            <a:r>
              <a:rPr lang="pt-P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1093D-A3A6-43FF-8C47-0781A706728E}"/>
              </a:ext>
            </a:extLst>
          </p:cNvPr>
          <p:cNvSpPr/>
          <p:nvPr/>
        </p:nvSpPr>
        <p:spPr>
          <a:xfrm>
            <a:off x="2351584" y="2348880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20" b="1" dirty="0"/>
              <a:t>Requirements are defined in advance, before the start of development</a:t>
            </a:r>
            <a:endParaRPr lang="pt-PT" sz="112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721E6-E248-487C-B3F7-68A0DC677F13}"/>
              </a:ext>
            </a:extLst>
          </p:cNvPr>
          <p:cNvSpPr/>
          <p:nvPr/>
        </p:nvSpPr>
        <p:spPr>
          <a:xfrm>
            <a:off x="2351584" y="2852936"/>
            <a:ext cx="244827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Delivery plans for final delivery. Then, deliver only a single final product at the end of the project </a:t>
            </a:r>
            <a:endParaRPr lang="pt-PT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826F39-0500-483D-9D02-DCBB25FECBA4}"/>
              </a:ext>
            </a:extLst>
          </p:cNvPr>
          <p:cNvSpPr/>
          <p:nvPr/>
        </p:nvSpPr>
        <p:spPr>
          <a:xfrm>
            <a:off x="2351584" y="3717032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/>
              <a:t>Changes are restricted as much as possible </a:t>
            </a:r>
            <a:endParaRPr lang="pt-PT" sz="1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EFB09-6DEC-41E4-9E77-B9A9F9BC3686}"/>
              </a:ext>
            </a:extLst>
          </p:cNvPr>
          <p:cNvSpPr/>
          <p:nvPr/>
        </p:nvSpPr>
        <p:spPr>
          <a:xfrm>
            <a:off x="2351584" y="4221088"/>
            <a:ext cx="24482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Key stakeholders are involved in specific milestones </a:t>
            </a:r>
            <a:endParaRPr lang="pt-PT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1AEF9A-E3CB-4BF9-9466-5BA6DF159490}"/>
              </a:ext>
            </a:extLst>
          </p:cNvPr>
          <p:cNvSpPr/>
          <p:nvPr/>
        </p:nvSpPr>
        <p:spPr>
          <a:xfrm>
            <a:off x="2351584" y="4725144"/>
            <a:ext cx="2448272" cy="86409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/>
              <a:t>Risks and costs are controlled by detailed planning of the most important aspects </a:t>
            </a:r>
            <a:endParaRPr lang="pt-PT" sz="1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77FA6-51BA-4C84-85F0-225CF3CA83F5}"/>
              </a:ext>
            </a:extLst>
          </p:cNvPr>
          <p:cNvSpPr/>
          <p:nvPr/>
        </p:nvSpPr>
        <p:spPr>
          <a:xfrm>
            <a:off x="4799856" y="2348880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/>
              <a:t>Requirements can be established at periodic intervals during delivery </a:t>
            </a:r>
            <a:endParaRPr lang="pt-PT" sz="1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AE89-B5B9-4DC7-B700-D1FD5AB349BB}"/>
              </a:ext>
            </a:extLst>
          </p:cNvPr>
          <p:cNvSpPr/>
          <p:nvPr/>
        </p:nvSpPr>
        <p:spPr>
          <a:xfrm>
            <a:off x="4799856" y="2852936"/>
            <a:ext cx="244827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Deliveries can be divided into subsets of the entire product </a:t>
            </a:r>
            <a:endParaRPr lang="pt-PT" sz="12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E5B695-C506-4EF1-95FA-DC7D59348A45}"/>
              </a:ext>
            </a:extLst>
          </p:cNvPr>
          <p:cNvSpPr/>
          <p:nvPr/>
        </p:nvSpPr>
        <p:spPr>
          <a:xfrm>
            <a:off x="4799856" y="3717032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200" b="1" dirty="0"/>
              <a:t>Changes are incorporated periodically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B37E5A-A72C-4BCD-9A53-1CD6D5448B54}"/>
              </a:ext>
            </a:extLst>
          </p:cNvPr>
          <p:cNvSpPr/>
          <p:nvPr/>
        </p:nvSpPr>
        <p:spPr>
          <a:xfrm>
            <a:off x="4799856" y="4221088"/>
            <a:ext cx="24482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The main stakeholders are regularly </a:t>
            </a:r>
            <a:r>
              <a:rPr lang="en-US" sz="1200" b="1">
                <a:solidFill>
                  <a:schemeClr val="tx1"/>
                </a:solidFill>
              </a:rPr>
              <a:t>involved </a:t>
            </a:r>
            <a:endParaRPr lang="pt-PT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AAFB28-373D-42FE-ACDB-11CE1A2467C8}"/>
              </a:ext>
            </a:extLst>
          </p:cNvPr>
          <p:cNvSpPr/>
          <p:nvPr/>
        </p:nvSpPr>
        <p:spPr>
          <a:xfrm>
            <a:off x="4799856" y="4725144"/>
            <a:ext cx="2448272" cy="86409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/>
              <a:t>Risks and costs are controlled by the progressive elaboration of plans with new information </a:t>
            </a:r>
            <a:endParaRPr lang="pt-PT" sz="1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A7804F-AF1B-472D-BFA6-60161BCE4B4A}"/>
              </a:ext>
            </a:extLst>
          </p:cNvPr>
          <p:cNvSpPr/>
          <p:nvPr/>
        </p:nvSpPr>
        <p:spPr>
          <a:xfrm>
            <a:off x="7248128" y="2348880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/>
              <a:t>Requirements are developed frequently during delivery </a:t>
            </a:r>
            <a:endParaRPr lang="pt-PT" sz="1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876498-BF14-4CE5-BEF3-29E9846EBAA3}"/>
              </a:ext>
            </a:extLst>
          </p:cNvPr>
          <p:cNvSpPr/>
          <p:nvPr/>
        </p:nvSpPr>
        <p:spPr>
          <a:xfrm>
            <a:off x="7248128" y="2852936"/>
            <a:ext cx="244827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Delivery occurs frequently according to the subsets evaluated by the customer for the entire product </a:t>
            </a:r>
            <a:endParaRPr lang="pt-PT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5B229F-D439-4E19-8270-69C1F3488D2B}"/>
              </a:ext>
            </a:extLst>
          </p:cNvPr>
          <p:cNvSpPr/>
          <p:nvPr/>
        </p:nvSpPr>
        <p:spPr>
          <a:xfrm>
            <a:off x="7248128" y="3717032"/>
            <a:ext cx="2448272" cy="50405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/>
              <a:t>Changes are incorporated in real time during delivery </a:t>
            </a:r>
            <a:endParaRPr lang="pt-PT" sz="1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A8A838-6918-4153-B41E-E5DCC3115BCD}"/>
              </a:ext>
            </a:extLst>
          </p:cNvPr>
          <p:cNvSpPr/>
          <p:nvPr/>
        </p:nvSpPr>
        <p:spPr>
          <a:xfrm>
            <a:off x="7248128" y="4221088"/>
            <a:ext cx="24482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Key stakeholders are constantly </a:t>
            </a:r>
            <a:r>
              <a:rPr lang="en-US" sz="1200" b="1">
                <a:solidFill>
                  <a:schemeClr val="tx1"/>
                </a:solidFill>
              </a:rPr>
              <a:t>involved </a:t>
            </a:r>
            <a:endParaRPr lang="pt-PT" sz="12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269C13-4222-4037-8450-B7E962AD878A}"/>
              </a:ext>
            </a:extLst>
          </p:cNvPr>
          <p:cNvSpPr/>
          <p:nvPr/>
        </p:nvSpPr>
        <p:spPr>
          <a:xfrm>
            <a:off x="7248128" y="4725144"/>
            <a:ext cx="2448272" cy="86409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/>
              <a:t>Risks and costs are controlled as requirements and restrictions arise 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778380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5" id="{ABBDC217-1176-2942-8DB9-284760B0BC4F}" vid="{815B1822-6844-D741-AA52-3976F2E03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1773</TotalTime>
  <Words>1466</Words>
  <Application>Microsoft Office PowerPoint</Application>
  <PresentationFormat>Widescreen</PresentationFormat>
  <Paragraphs>366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inherit</vt:lpstr>
      <vt:lpstr>Source Sans Pro</vt:lpstr>
      <vt:lpstr>Source Sans Pro Black</vt:lpstr>
      <vt:lpstr>Symbol</vt:lpstr>
      <vt:lpstr>Times New Roman</vt:lpstr>
      <vt:lpstr>Wingdings</vt:lpstr>
      <vt:lpstr>Office Theme</vt:lpstr>
      <vt:lpstr>Project Management - Initiation</vt:lpstr>
      <vt:lpstr>Project and Project Management</vt:lpstr>
      <vt:lpstr>Project - Operations</vt:lpstr>
      <vt:lpstr>Project - Programs - Portfolios</vt:lpstr>
      <vt:lpstr>Project Management</vt:lpstr>
      <vt:lpstr>Why Project Management?</vt:lpstr>
      <vt:lpstr>PM characterization</vt:lpstr>
      <vt:lpstr>Project Management Methodologies</vt:lpstr>
      <vt:lpstr>Project Management Methodologies</vt:lpstr>
      <vt:lpstr>Project Management Methodologies</vt:lpstr>
      <vt:lpstr>Project Management Environment</vt:lpstr>
      <vt:lpstr>Project Management Institute (PMI)</vt:lpstr>
      <vt:lpstr>Project Management Body Knowledge  (PMBOK)</vt:lpstr>
      <vt:lpstr>PMBOK - Processes and Knowledge Areas</vt:lpstr>
      <vt:lpstr>PMBOK - Knowledge Areas</vt:lpstr>
      <vt:lpstr>PMBOK - Process Groups</vt:lpstr>
      <vt:lpstr>Start a Project (Project Chart)</vt:lpstr>
      <vt:lpstr>How a project is born?</vt:lpstr>
      <vt:lpstr>Initiation Processes</vt:lpstr>
      <vt:lpstr>Project Charter - Project Chart</vt:lpstr>
      <vt:lpstr>Estimates - Time and Cost</vt:lpstr>
      <vt:lpstr>Three Point Estimate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M. Lima</dc:creator>
  <cp:lastModifiedBy>Rui Lima</cp:lastModifiedBy>
  <cp:revision>176</cp:revision>
  <dcterms:created xsi:type="dcterms:W3CDTF">2018-02-10T16:55:03Z</dcterms:created>
  <dcterms:modified xsi:type="dcterms:W3CDTF">2020-09-06T09:17:55Z</dcterms:modified>
</cp:coreProperties>
</file>