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12192000" cy="6858000"/>
  <p:notesSz cx="7559675" cy="106918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E5863-2AB7-5D29-2892-C3D9B54531EA}" v="89" dt="2020-05-17T14:58:32.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641" y="82"/>
      </p:cViewPr>
      <p:guideLst/>
    </p:cSldViewPr>
  </p:slideViewPr>
  <p:notesTextViewPr>
    <p:cViewPr>
      <p:scale>
        <a:sx n="1" d="1"/>
        <a:sy n="1" d="1"/>
      </p:scale>
      <p:origin x="0" y="-27"/>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9E82BD03-E26B-4DA6-8764-9F71FA2EF9EE}" type="datetimeFigureOut">
              <a:rPr lang="pt-PT" smtClean="0"/>
              <a:t>06/09/2020</a:t>
            </a:fld>
            <a:endParaRPr lang="pt-PT"/>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D78136A5-DAAB-460C-A2B2-64F13A374ABE}" type="slidenum">
              <a:rPr lang="pt-PT" smtClean="0"/>
              <a:t>‹#›</a:t>
            </a:fld>
            <a:endParaRPr lang="pt-PT"/>
          </a:p>
        </p:txBody>
      </p:sp>
    </p:spTree>
    <p:extLst>
      <p:ext uri="{BB962C8B-B14F-4D97-AF65-F5344CB8AC3E}">
        <p14:creationId xmlns:p14="http://schemas.microsoft.com/office/powerpoint/2010/main" val="144210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slides give a general overview about the development of instruments for measuring I4.0 maturity, preparing students to initiate the project related to I4.0. Remember that the project can be linked to other courses and in that case aligned with those courses. If it is not linked with other courses, than this will prepare them to initiate the project related to I4.0 maturity models</a:t>
            </a:r>
            <a:r>
              <a:rPr lang="pt-PT" dirty="0"/>
              <a:t>.</a:t>
            </a:r>
          </a:p>
        </p:txBody>
      </p:sp>
      <p:sp>
        <p:nvSpPr>
          <p:cNvPr id="4" name="Slide Number Placeholder 3"/>
          <p:cNvSpPr>
            <a:spLocks noGrp="1"/>
          </p:cNvSpPr>
          <p:nvPr>
            <p:ph type="sldNum" sz="quarter" idx="5"/>
          </p:nvPr>
        </p:nvSpPr>
        <p:spPr/>
        <p:txBody>
          <a:bodyPr/>
          <a:lstStyle/>
          <a:p>
            <a:fld id="{D78136A5-DAAB-460C-A2B2-64F13A374ABE}" type="slidenum">
              <a:rPr lang="pt-PT" smtClean="0"/>
              <a:t>1</a:t>
            </a:fld>
            <a:endParaRPr lang="pt-PT"/>
          </a:p>
        </p:txBody>
      </p:sp>
    </p:spTree>
    <p:extLst>
      <p:ext uri="{BB962C8B-B14F-4D97-AF65-F5344CB8AC3E}">
        <p14:creationId xmlns:p14="http://schemas.microsoft.com/office/powerpoint/2010/main" val="170384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8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8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8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8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8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9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9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9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0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0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0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0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0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0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2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4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5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5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5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9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0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0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2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51.xml"/><Relationship Id="rId21" Type="http://schemas.openxmlformats.org/officeDocument/2006/relationships/image" Target="../media/image8.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image" Target="../media/image11.png"/><Relationship Id="rId5" Type="http://schemas.openxmlformats.org/officeDocument/2006/relationships/slideLayout" Target="../slideLayouts/slideLayout53.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58.xml"/><Relationship Id="rId19" Type="http://schemas.openxmlformats.org/officeDocument/2006/relationships/image" Target="../media/image6.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5"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4"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pic>
        <p:nvPicPr>
          <p:cNvPr id="5" name="Picture 16" descr="A close up of a logo&#10;&#10;Description generated with very high confidence"/>
          <p:cNvPicPr/>
          <p:nvPr/>
        </p:nvPicPr>
        <p:blipFill>
          <a:blip r:embed="rId15"/>
          <a:stretch/>
        </p:blipFill>
        <p:spPr>
          <a:xfrm>
            <a:off x="7118280" y="770400"/>
            <a:ext cx="4262760" cy="1217160"/>
          </a:xfrm>
          <a:prstGeom prst="rect">
            <a:avLst/>
          </a:prstGeom>
          <a:ln>
            <a:noFill/>
          </a:ln>
        </p:spPr>
      </p:pic>
      <p:sp>
        <p:nvSpPr>
          <p:cNvPr id="6"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7" name="CustomShape 6"/>
          <p:cNvSpPr/>
          <p:nvPr/>
        </p:nvSpPr>
        <p:spPr>
          <a:xfrm>
            <a:off x="1356120" y="3184200"/>
            <a:ext cx="8949600" cy="835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8" name="CustomShape 7"/>
          <p:cNvSpPr/>
          <p:nvPr/>
        </p:nvSpPr>
        <p:spPr>
          <a:xfrm>
            <a:off x="1615320" y="3263040"/>
            <a:ext cx="8431200" cy="4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9" name="CustomShape 8"/>
          <p:cNvSpPr/>
          <p:nvPr/>
        </p:nvSpPr>
        <p:spPr>
          <a:xfrm>
            <a:off x="1927800" y="3310200"/>
            <a:ext cx="7805880" cy="518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10" name="Group 9"/>
          <p:cNvGrpSpPr/>
          <p:nvPr/>
        </p:nvGrpSpPr>
        <p:grpSpPr>
          <a:xfrm>
            <a:off x="1433160" y="1661040"/>
            <a:ext cx="10658160" cy="5077080"/>
            <a:chOff x="1433160" y="1661040"/>
            <a:chExt cx="10658160" cy="5077080"/>
          </a:xfrm>
        </p:grpSpPr>
        <p:pic>
          <p:nvPicPr>
            <p:cNvPr id="11" name="Picture 15"/>
            <p:cNvPicPr/>
            <p:nvPr/>
          </p:nvPicPr>
          <p:blipFill>
            <a:blip r:embed="rId16"/>
            <a:stretch/>
          </p:blipFill>
          <p:spPr>
            <a:xfrm>
              <a:off x="9820440" y="4249800"/>
              <a:ext cx="1279440" cy="1279440"/>
            </a:xfrm>
            <a:prstGeom prst="rect">
              <a:avLst/>
            </a:prstGeom>
            <a:ln>
              <a:noFill/>
            </a:ln>
          </p:spPr>
        </p:pic>
        <p:pic>
          <p:nvPicPr>
            <p:cNvPr id="12" name="Picture 1"/>
            <p:cNvPicPr/>
            <p:nvPr/>
          </p:nvPicPr>
          <p:blipFill>
            <a:blip r:embed="rId17"/>
            <a:stretch/>
          </p:blipFill>
          <p:spPr>
            <a:xfrm>
              <a:off x="5943240" y="5267160"/>
              <a:ext cx="1242720" cy="1227240"/>
            </a:xfrm>
            <a:prstGeom prst="rect">
              <a:avLst/>
            </a:prstGeom>
            <a:ln>
              <a:noFill/>
            </a:ln>
          </p:spPr>
        </p:pic>
        <p:pic>
          <p:nvPicPr>
            <p:cNvPr id="13" name="Picture 3"/>
            <p:cNvPicPr/>
            <p:nvPr/>
          </p:nvPicPr>
          <p:blipFill>
            <a:blip r:embed="rId18"/>
            <a:stretch/>
          </p:blipFill>
          <p:spPr>
            <a:xfrm>
              <a:off x="4587840" y="5409360"/>
              <a:ext cx="1233720" cy="1233720"/>
            </a:xfrm>
            <a:prstGeom prst="rect">
              <a:avLst/>
            </a:prstGeom>
            <a:ln>
              <a:noFill/>
            </a:ln>
          </p:spPr>
        </p:pic>
        <p:pic>
          <p:nvPicPr>
            <p:cNvPr id="14" name="Picture 4"/>
            <p:cNvPicPr/>
            <p:nvPr/>
          </p:nvPicPr>
          <p:blipFill>
            <a:blip r:embed="rId19"/>
            <a:stretch/>
          </p:blipFill>
          <p:spPr>
            <a:xfrm>
              <a:off x="7152480" y="4984200"/>
              <a:ext cx="1553760" cy="1417320"/>
            </a:xfrm>
            <a:prstGeom prst="rect">
              <a:avLst/>
            </a:prstGeom>
            <a:ln>
              <a:noFill/>
            </a:ln>
          </p:spPr>
        </p:pic>
        <p:grpSp>
          <p:nvGrpSpPr>
            <p:cNvPr id="15" name="Group 10"/>
            <p:cNvGrpSpPr/>
            <p:nvPr/>
          </p:nvGrpSpPr>
          <p:grpSpPr>
            <a:xfrm>
              <a:off x="1433160" y="5625720"/>
              <a:ext cx="1946880" cy="1112400"/>
              <a:chOff x="1433160" y="5625720"/>
              <a:chExt cx="1946880" cy="1112400"/>
            </a:xfrm>
          </p:grpSpPr>
          <p:sp>
            <p:nvSpPr>
              <p:cNvPr id="16" name="CustomShape 11"/>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7" name="Picture 6"/>
              <p:cNvPicPr/>
              <p:nvPr/>
            </p:nvPicPr>
            <p:blipFill>
              <a:blip r:embed="rId20"/>
              <a:stretch/>
            </p:blipFill>
            <p:spPr>
              <a:xfrm>
                <a:off x="1433160" y="5625720"/>
                <a:ext cx="1946880" cy="1112400"/>
              </a:xfrm>
              <a:prstGeom prst="rect">
                <a:avLst/>
              </a:prstGeom>
              <a:ln>
                <a:noFill/>
              </a:ln>
            </p:spPr>
          </p:pic>
        </p:grpSp>
        <p:pic>
          <p:nvPicPr>
            <p:cNvPr id="18" name="Picture 23"/>
            <p:cNvPicPr/>
            <p:nvPr/>
          </p:nvPicPr>
          <p:blipFill>
            <a:blip r:embed="rId21"/>
            <a:stretch/>
          </p:blipFill>
          <p:spPr>
            <a:xfrm>
              <a:off x="8635680" y="4846680"/>
              <a:ext cx="1252080" cy="1243800"/>
            </a:xfrm>
            <a:prstGeom prst="rect">
              <a:avLst/>
            </a:prstGeom>
            <a:ln>
              <a:noFill/>
            </a:ln>
          </p:spPr>
        </p:pic>
        <p:pic>
          <p:nvPicPr>
            <p:cNvPr id="19" name="Picture 37"/>
            <p:cNvPicPr/>
            <p:nvPr/>
          </p:nvPicPr>
          <p:blipFill>
            <a:blip r:embed="rId22"/>
            <a:stretch/>
          </p:blipFill>
          <p:spPr>
            <a:xfrm>
              <a:off x="11031480" y="1661040"/>
              <a:ext cx="1059840" cy="1415880"/>
            </a:xfrm>
            <a:prstGeom prst="rect">
              <a:avLst/>
            </a:prstGeom>
            <a:ln>
              <a:noFill/>
            </a:ln>
          </p:spPr>
        </p:pic>
        <p:pic>
          <p:nvPicPr>
            <p:cNvPr id="20" name="Picture 40"/>
            <p:cNvPicPr/>
            <p:nvPr/>
          </p:nvPicPr>
          <p:blipFill>
            <a:blip r:embed="rId23"/>
            <a:stretch/>
          </p:blipFill>
          <p:spPr>
            <a:xfrm>
              <a:off x="3282840" y="5179680"/>
              <a:ext cx="1224720" cy="1417680"/>
            </a:xfrm>
            <a:prstGeom prst="rect">
              <a:avLst/>
            </a:prstGeom>
            <a:ln>
              <a:noFill/>
            </a:ln>
          </p:spPr>
        </p:pic>
        <p:pic>
          <p:nvPicPr>
            <p:cNvPr id="21" name="Picture 41"/>
            <p:cNvPicPr/>
            <p:nvPr/>
          </p:nvPicPr>
          <p:blipFill>
            <a:blip r:embed="rId24"/>
            <a:stretch/>
          </p:blipFill>
          <p:spPr>
            <a:xfrm>
              <a:off x="10739160" y="2994480"/>
              <a:ext cx="849600" cy="1489680"/>
            </a:xfrm>
            <a:prstGeom prst="rect">
              <a:avLst/>
            </a:prstGeom>
            <a:ln>
              <a:noFill/>
            </a:ln>
          </p:spPr>
        </p:pic>
      </p:grpSp>
      <p:sp>
        <p:nvSpPr>
          <p:cNvPr id="22" name="PlaceHolder 1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3" name="PlaceHolder 1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61"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62"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63" name="Group 3"/>
          <p:cNvGrpSpPr/>
          <p:nvPr/>
        </p:nvGrpSpPr>
        <p:grpSpPr>
          <a:xfrm>
            <a:off x="1792440" y="1349280"/>
            <a:ext cx="8706240" cy="183600"/>
            <a:chOff x="1792440" y="1349280"/>
            <a:chExt cx="8706240" cy="183600"/>
          </a:xfrm>
        </p:grpSpPr>
        <p:sp>
          <p:nvSpPr>
            <p:cNvPr id="64"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65"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66"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67"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68" name="Group 7"/>
          <p:cNvGrpSpPr/>
          <p:nvPr/>
        </p:nvGrpSpPr>
        <p:grpSpPr>
          <a:xfrm>
            <a:off x="10359000" y="430560"/>
            <a:ext cx="1632960" cy="932760"/>
            <a:chOff x="10359000" y="430560"/>
            <a:chExt cx="1632960" cy="932760"/>
          </a:xfrm>
        </p:grpSpPr>
        <p:sp>
          <p:nvSpPr>
            <p:cNvPr id="69"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70" name="Picture 17"/>
            <p:cNvPicPr/>
            <p:nvPr/>
          </p:nvPicPr>
          <p:blipFill>
            <a:blip r:embed="rId16"/>
            <a:stretch/>
          </p:blipFill>
          <p:spPr>
            <a:xfrm>
              <a:off x="10359000" y="430560"/>
              <a:ext cx="1632960" cy="932760"/>
            </a:xfrm>
            <a:prstGeom prst="rect">
              <a:avLst/>
            </a:prstGeom>
            <a:ln>
              <a:noFill/>
            </a:ln>
          </p:spPr>
        </p:pic>
      </p:grpSp>
      <p:sp>
        <p:nvSpPr>
          <p:cNvPr id="7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72" name="PlaceHolder 10"/>
          <p:cNvSpPr>
            <a:spLocks noGrp="1"/>
          </p:cNvSpPr>
          <p:nvPr>
            <p:ph type="body"/>
          </p:nvPr>
        </p:nvSpPr>
        <p:spPr>
          <a:xfrm>
            <a:off x="609480" y="1604520"/>
            <a:ext cx="535392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
        <p:nvSpPr>
          <p:cNvPr id="73" name="PlaceHolder 11"/>
          <p:cNvSpPr>
            <a:spLocks noGrp="1"/>
          </p:cNvSpPr>
          <p:nvPr>
            <p:ph type="body"/>
          </p:nvPr>
        </p:nvSpPr>
        <p:spPr>
          <a:xfrm>
            <a:off x="6231960" y="1604520"/>
            <a:ext cx="535392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1"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12"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113" name="Group 3"/>
          <p:cNvGrpSpPr/>
          <p:nvPr/>
        </p:nvGrpSpPr>
        <p:grpSpPr>
          <a:xfrm>
            <a:off x="1792440" y="1349280"/>
            <a:ext cx="8706240" cy="183600"/>
            <a:chOff x="1792440" y="1349280"/>
            <a:chExt cx="8706240" cy="183600"/>
          </a:xfrm>
        </p:grpSpPr>
        <p:sp>
          <p:nvSpPr>
            <p:cNvPr id="114"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5"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16"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17"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118" name="Group 7"/>
          <p:cNvGrpSpPr/>
          <p:nvPr/>
        </p:nvGrpSpPr>
        <p:grpSpPr>
          <a:xfrm>
            <a:off x="10359000" y="430560"/>
            <a:ext cx="1632960" cy="932760"/>
            <a:chOff x="10359000" y="430560"/>
            <a:chExt cx="1632960" cy="932760"/>
          </a:xfrm>
        </p:grpSpPr>
        <p:sp>
          <p:nvSpPr>
            <p:cNvPr id="119"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20" name="Picture 17"/>
            <p:cNvPicPr/>
            <p:nvPr/>
          </p:nvPicPr>
          <p:blipFill>
            <a:blip r:embed="rId16"/>
            <a:stretch/>
          </p:blipFill>
          <p:spPr>
            <a:xfrm>
              <a:off x="10359000" y="430560"/>
              <a:ext cx="1632960" cy="932760"/>
            </a:xfrm>
            <a:prstGeom prst="rect">
              <a:avLst/>
            </a:prstGeom>
            <a:ln>
              <a:noFill/>
            </a:ln>
          </p:spPr>
        </p:pic>
      </p:grpSp>
      <p:sp>
        <p:nvSpPr>
          <p:cNvPr id="12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122" name="PlaceHolder 10"/>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0"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61"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162" name="Group 3"/>
          <p:cNvGrpSpPr/>
          <p:nvPr/>
        </p:nvGrpSpPr>
        <p:grpSpPr>
          <a:xfrm>
            <a:off x="1792440" y="1349280"/>
            <a:ext cx="8706240" cy="183600"/>
            <a:chOff x="1792440" y="1349280"/>
            <a:chExt cx="8706240" cy="183600"/>
          </a:xfrm>
        </p:grpSpPr>
        <p:sp>
          <p:nvSpPr>
            <p:cNvPr id="163"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4"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65"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66"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167" name="Group 7"/>
          <p:cNvGrpSpPr/>
          <p:nvPr/>
        </p:nvGrpSpPr>
        <p:grpSpPr>
          <a:xfrm>
            <a:off x="10359000" y="430560"/>
            <a:ext cx="1632960" cy="932760"/>
            <a:chOff x="10359000" y="430560"/>
            <a:chExt cx="1632960" cy="932760"/>
          </a:xfrm>
        </p:grpSpPr>
        <p:sp>
          <p:nvSpPr>
            <p:cNvPr id="168"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69" name="Picture 17"/>
            <p:cNvPicPr/>
            <p:nvPr/>
          </p:nvPicPr>
          <p:blipFill>
            <a:blip r:embed="rId16"/>
            <a:stretch/>
          </p:blipFill>
          <p:spPr>
            <a:xfrm>
              <a:off x="10359000" y="430560"/>
              <a:ext cx="1632960" cy="932760"/>
            </a:xfrm>
            <a:prstGeom prst="rect">
              <a:avLst/>
            </a:prstGeom>
            <a:ln>
              <a:noFill/>
            </a:ln>
          </p:spPr>
        </p:pic>
      </p:grpSp>
      <p:sp>
        <p:nvSpPr>
          <p:cNvPr id="170" name="PlaceHolder 9"/>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171"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09"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10"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211"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212"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sp>
        <p:nvSpPr>
          <p:cNvPr id="213"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214" name="CustomShape 6"/>
          <p:cNvSpPr/>
          <p:nvPr/>
        </p:nvSpPr>
        <p:spPr>
          <a:xfrm>
            <a:off x="3051000" y="2448360"/>
            <a:ext cx="5944680" cy="1553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9600" b="0" strike="noStrike" spc="-1">
                <a:solidFill>
                  <a:srgbClr val="5B9BD5"/>
                </a:solidFill>
                <a:latin typeface="Arial"/>
                <a:ea typeface="DejaVu Sans"/>
              </a:rPr>
              <a:t>Thank You</a:t>
            </a:r>
            <a:endParaRPr lang="pt-PT" sz="9600" b="0" strike="noStrike" spc="-1">
              <a:latin typeface="Arial"/>
            </a:endParaRPr>
          </a:p>
        </p:txBody>
      </p:sp>
      <p:pic>
        <p:nvPicPr>
          <p:cNvPr id="215" name="Picture 18" descr="A close up of a logo&#10;&#10;Description generated with very high confidence"/>
          <p:cNvPicPr/>
          <p:nvPr/>
        </p:nvPicPr>
        <p:blipFill>
          <a:blip r:embed="rId15"/>
          <a:stretch/>
        </p:blipFill>
        <p:spPr>
          <a:xfrm>
            <a:off x="7118280" y="770400"/>
            <a:ext cx="4262760" cy="1217160"/>
          </a:xfrm>
          <a:prstGeom prst="rect">
            <a:avLst/>
          </a:prstGeom>
          <a:ln>
            <a:noFill/>
          </a:ln>
        </p:spPr>
      </p:pic>
      <p:grpSp>
        <p:nvGrpSpPr>
          <p:cNvPr id="216" name="Group 7"/>
          <p:cNvGrpSpPr/>
          <p:nvPr/>
        </p:nvGrpSpPr>
        <p:grpSpPr>
          <a:xfrm>
            <a:off x="1433160" y="1661040"/>
            <a:ext cx="10658160" cy="5077080"/>
            <a:chOff x="1433160" y="1661040"/>
            <a:chExt cx="10658160" cy="5077080"/>
          </a:xfrm>
        </p:grpSpPr>
        <p:pic>
          <p:nvPicPr>
            <p:cNvPr id="217" name="Picture 26"/>
            <p:cNvPicPr/>
            <p:nvPr/>
          </p:nvPicPr>
          <p:blipFill>
            <a:blip r:embed="rId16"/>
            <a:stretch/>
          </p:blipFill>
          <p:spPr>
            <a:xfrm>
              <a:off x="9820440" y="4249800"/>
              <a:ext cx="1279440" cy="1279440"/>
            </a:xfrm>
            <a:prstGeom prst="rect">
              <a:avLst/>
            </a:prstGeom>
            <a:ln>
              <a:noFill/>
            </a:ln>
          </p:spPr>
        </p:pic>
        <p:pic>
          <p:nvPicPr>
            <p:cNvPr id="218" name="Picture 27"/>
            <p:cNvPicPr/>
            <p:nvPr/>
          </p:nvPicPr>
          <p:blipFill>
            <a:blip r:embed="rId17"/>
            <a:stretch/>
          </p:blipFill>
          <p:spPr>
            <a:xfrm>
              <a:off x="5943240" y="5267160"/>
              <a:ext cx="1242720" cy="1227240"/>
            </a:xfrm>
            <a:prstGeom prst="rect">
              <a:avLst/>
            </a:prstGeom>
            <a:ln>
              <a:noFill/>
            </a:ln>
          </p:spPr>
        </p:pic>
        <p:pic>
          <p:nvPicPr>
            <p:cNvPr id="219" name="Picture 28"/>
            <p:cNvPicPr/>
            <p:nvPr/>
          </p:nvPicPr>
          <p:blipFill>
            <a:blip r:embed="rId18"/>
            <a:stretch/>
          </p:blipFill>
          <p:spPr>
            <a:xfrm>
              <a:off x="4587840" y="5409360"/>
              <a:ext cx="1233720" cy="1233720"/>
            </a:xfrm>
            <a:prstGeom prst="rect">
              <a:avLst/>
            </a:prstGeom>
            <a:ln>
              <a:noFill/>
            </a:ln>
          </p:spPr>
        </p:pic>
        <p:pic>
          <p:nvPicPr>
            <p:cNvPr id="220" name="Picture 29"/>
            <p:cNvPicPr/>
            <p:nvPr/>
          </p:nvPicPr>
          <p:blipFill>
            <a:blip r:embed="rId19"/>
            <a:stretch/>
          </p:blipFill>
          <p:spPr>
            <a:xfrm>
              <a:off x="7152480" y="4984200"/>
              <a:ext cx="1553760" cy="1417320"/>
            </a:xfrm>
            <a:prstGeom prst="rect">
              <a:avLst/>
            </a:prstGeom>
            <a:ln>
              <a:noFill/>
            </a:ln>
          </p:spPr>
        </p:pic>
        <p:grpSp>
          <p:nvGrpSpPr>
            <p:cNvPr id="221" name="Group 8"/>
            <p:cNvGrpSpPr/>
            <p:nvPr/>
          </p:nvGrpSpPr>
          <p:grpSpPr>
            <a:xfrm>
              <a:off x="1433160" y="5625720"/>
              <a:ext cx="1946880" cy="1112400"/>
              <a:chOff x="1433160" y="5625720"/>
              <a:chExt cx="1946880" cy="1112400"/>
            </a:xfrm>
          </p:grpSpPr>
          <p:sp>
            <p:nvSpPr>
              <p:cNvPr id="222" name="CustomShape 9"/>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23" name="Picture 36"/>
              <p:cNvPicPr/>
              <p:nvPr/>
            </p:nvPicPr>
            <p:blipFill>
              <a:blip r:embed="rId20"/>
              <a:stretch/>
            </p:blipFill>
            <p:spPr>
              <a:xfrm>
                <a:off x="1433160" y="5625720"/>
                <a:ext cx="1946880" cy="1112400"/>
              </a:xfrm>
              <a:prstGeom prst="rect">
                <a:avLst/>
              </a:prstGeom>
              <a:ln>
                <a:noFill/>
              </a:ln>
            </p:spPr>
          </p:pic>
        </p:grpSp>
        <p:pic>
          <p:nvPicPr>
            <p:cNvPr id="224" name="Picture 31"/>
            <p:cNvPicPr/>
            <p:nvPr/>
          </p:nvPicPr>
          <p:blipFill>
            <a:blip r:embed="rId21"/>
            <a:stretch/>
          </p:blipFill>
          <p:spPr>
            <a:xfrm>
              <a:off x="8635680" y="4846680"/>
              <a:ext cx="1252080" cy="1243800"/>
            </a:xfrm>
            <a:prstGeom prst="rect">
              <a:avLst/>
            </a:prstGeom>
            <a:ln>
              <a:noFill/>
            </a:ln>
          </p:spPr>
        </p:pic>
        <p:pic>
          <p:nvPicPr>
            <p:cNvPr id="225" name="Picture 32"/>
            <p:cNvPicPr/>
            <p:nvPr/>
          </p:nvPicPr>
          <p:blipFill>
            <a:blip r:embed="rId22"/>
            <a:stretch/>
          </p:blipFill>
          <p:spPr>
            <a:xfrm>
              <a:off x="11031480" y="1661040"/>
              <a:ext cx="1059840" cy="1415880"/>
            </a:xfrm>
            <a:prstGeom prst="rect">
              <a:avLst/>
            </a:prstGeom>
            <a:ln>
              <a:noFill/>
            </a:ln>
          </p:spPr>
        </p:pic>
        <p:pic>
          <p:nvPicPr>
            <p:cNvPr id="226" name="Picture 33"/>
            <p:cNvPicPr/>
            <p:nvPr/>
          </p:nvPicPr>
          <p:blipFill>
            <a:blip r:embed="rId23"/>
            <a:stretch/>
          </p:blipFill>
          <p:spPr>
            <a:xfrm>
              <a:off x="3282840" y="5179680"/>
              <a:ext cx="1224720" cy="1417680"/>
            </a:xfrm>
            <a:prstGeom prst="rect">
              <a:avLst/>
            </a:prstGeom>
            <a:ln>
              <a:noFill/>
            </a:ln>
          </p:spPr>
        </p:pic>
        <p:pic>
          <p:nvPicPr>
            <p:cNvPr id="227" name="Picture 34"/>
            <p:cNvPicPr/>
            <p:nvPr/>
          </p:nvPicPr>
          <p:blipFill>
            <a:blip r:embed="rId24"/>
            <a:stretch/>
          </p:blipFill>
          <p:spPr>
            <a:xfrm>
              <a:off x="10739160" y="2994480"/>
              <a:ext cx="849600" cy="1489680"/>
            </a:xfrm>
            <a:prstGeom prst="rect">
              <a:avLst/>
            </a:prstGeom>
            <a:ln>
              <a:noFill/>
            </a:ln>
          </p:spPr>
        </p:pic>
      </p:grpSp>
      <p:sp>
        <p:nvSpPr>
          <p:cNvPr id="228" name="PlaceHolder 10"/>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29"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356120" y="3445560"/>
            <a:ext cx="8949600" cy="130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spcBef>
                <a:spcPts val="1001"/>
              </a:spcBef>
            </a:pPr>
            <a:r>
              <a:rPr lang="pt-PT" sz="2800" b="0" strike="noStrike" spc="-1" dirty="0">
                <a:solidFill>
                  <a:srgbClr val="000000"/>
                </a:solidFill>
                <a:latin typeface="Arial"/>
              </a:rPr>
              <a:t>Rui M. Lima, Cristiano Jesus</a:t>
            </a:r>
            <a:endParaRPr lang="pt-PT" sz="2800" b="0" strike="noStrike" spc="-1" dirty="0">
              <a:latin typeface="Arial"/>
            </a:endParaRPr>
          </a:p>
          <a:p>
            <a:pPr algn="ctr">
              <a:lnSpc>
                <a:spcPct val="90000"/>
              </a:lnSpc>
              <a:spcBef>
                <a:spcPts val="1001"/>
              </a:spcBef>
            </a:pPr>
            <a:r>
              <a:rPr lang="en-US" sz="2800" b="0" strike="noStrike" spc="-1" dirty="0">
                <a:solidFill>
                  <a:srgbClr val="000000"/>
                </a:solidFill>
                <a:latin typeface="Arial"/>
              </a:rPr>
              <a:t>(School of Engineering of University of Minho)</a:t>
            </a:r>
            <a:endParaRPr lang="pt-PT" sz="2800" b="0" strike="noStrike" spc="-1" dirty="0">
              <a:latin typeface="Arial"/>
            </a:endParaRPr>
          </a:p>
        </p:txBody>
      </p:sp>
      <p:sp>
        <p:nvSpPr>
          <p:cNvPr id="267" name="CustomShape 2"/>
          <p:cNvSpPr/>
          <p:nvPr/>
        </p:nvSpPr>
        <p:spPr>
          <a:xfrm>
            <a:off x="1356120" y="2067840"/>
            <a:ext cx="8949600" cy="112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GB" sz="3600" b="0" strike="noStrike" spc="-1">
                <a:solidFill>
                  <a:srgbClr val="000000"/>
                </a:solidFill>
                <a:latin typeface="Arial"/>
              </a:rPr>
              <a:t>Development of instruments for assessing the Industry 4.0 Maturity Level</a:t>
            </a:r>
            <a:endParaRPr lang="pt-PT" sz="36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pt-PT" sz="4400" b="0" strike="noStrike" spc="-1">
                <a:latin typeface="Arial"/>
              </a:rPr>
              <a:t>Agenda</a:t>
            </a:r>
          </a:p>
        </p:txBody>
      </p:sp>
      <p:sp>
        <p:nvSpPr>
          <p:cNvPr id="269" name="TextShape 2"/>
          <p:cNvSpPr txBox="1"/>
          <p:nvPr/>
        </p:nvSpPr>
        <p:spPr>
          <a:xfrm>
            <a:off x="609480" y="1604520"/>
            <a:ext cx="10982520" cy="4371480"/>
          </a:xfrm>
          <a:prstGeom prst="rect">
            <a:avLst/>
          </a:prstGeom>
          <a:noFill/>
          <a:ln>
            <a:noFill/>
          </a:ln>
        </p:spPr>
        <p:txBody>
          <a:bodyPr lIns="0" tIns="0" rIns="0" bIns="0" anchor="t">
            <a:normAutofit lnSpcReduction="10000"/>
          </a:bodyPr>
          <a:lstStyle/>
          <a:p>
            <a:pPr marL="565150" indent="-457200">
              <a:spcBef>
                <a:spcPts val="1417"/>
              </a:spcBef>
              <a:buClr>
                <a:srgbClr val="000000"/>
              </a:buClr>
              <a:buSzPct val="45000"/>
              <a:buFont typeface="Arial"/>
              <a:buChar char="•"/>
            </a:pPr>
            <a:r>
              <a:rPr lang="pt-PT" sz="3200" b="1" strike="noStrike" spc="-1" dirty="0" err="1">
                <a:latin typeface="Arial"/>
              </a:rPr>
              <a:t>Week</a:t>
            </a:r>
            <a:r>
              <a:rPr lang="pt-PT" sz="3200" b="1" strike="noStrike" spc="-1" dirty="0">
                <a:latin typeface="Arial"/>
              </a:rPr>
              <a:t> 1</a:t>
            </a:r>
            <a:r>
              <a:rPr lang="pt-PT" sz="3200" b="0" strike="noStrike" spc="-1" dirty="0">
                <a:latin typeface="Arial"/>
              </a:rPr>
              <a:t> - </a:t>
            </a:r>
            <a:r>
              <a:rPr lang="pt-PT" sz="3200" b="0" strike="noStrike" spc="-1" dirty="0" err="1">
                <a:latin typeface="Arial"/>
              </a:rPr>
              <a:t>study</a:t>
            </a:r>
            <a:r>
              <a:rPr lang="pt-PT" sz="3200" b="0" strike="noStrike" spc="-1" dirty="0">
                <a:latin typeface="Arial"/>
              </a:rPr>
              <a:t> </a:t>
            </a:r>
            <a:r>
              <a:rPr lang="pt-PT" sz="3200" b="0" strike="noStrike" spc="-1" dirty="0" err="1">
                <a:latin typeface="Arial"/>
              </a:rPr>
              <a:t>and</a:t>
            </a:r>
            <a:r>
              <a:rPr lang="pt-PT" sz="3200" b="0" strike="noStrike" spc="-1" dirty="0">
                <a:latin typeface="Arial"/>
              </a:rPr>
              <a:t> </a:t>
            </a:r>
            <a:r>
              <a:rPr lang="pt-PT" sz="3200" b="0" strike="noStrike" spc="-1" dirty="0" err="1">
                <a:latin typeface="Arial"/>
              </a:rPr>
              <a:t>understanding</a:t>
            </a:r>
            <a:r>
              <a:rPr lang="pt-PT" sz="3200" b="0" strike="noStrike" spc="-1" dirty="0">
                <a:latin typeface="Arial"/>
              </a:rPr>
              <a:t> </a:t>
            </a:r>
            <a:r>
              <a:rPr lang="pt-PT" sz="3200" b="0" strike="noStrike" spc="-1" dirty="0" err="1">
                <a:latin typeface="Arial"/>
              </a:rPr>
              <a:t>of</a:t>
            </a:r>
            <a:r>
              <a:rPr lang="pt-PT" sz="3200" b="0" strike="noStrike" spc="-1" dirty="0">
                <a:latin typeface="Arial"/>
              </a:rPr>
              <a:t> </a:t>
            </a:r>
            <a:r>
              <a:rPr lang="pt-PT" sz="3200" b="0" strike="noStrike" spc="-1" dirty="0" err="1">
                <a:latin typeface="Arial"/>
              </a:rPr>
              <a:t>the</a:t>
            </a:r>
            <a:r>
              <a:rPr lang="pt-PT" sz="3200" b="0" strike="noStrike" spc="-1" dirty="0">
                <a:latin typeface="Arial"/>
              </a:rPr>
              <a:t> </a:t>
            </a:r>
            <a:r>
              <a:rPr lang="pt-PT" sz="3200" b="0" strike="noStrike" spc="-1" dirty="0" err="1">
                <a:latin typeface="Arial"/>
              </a:rPr>
              <a:t>structural</a:t>
            </a:r>
            <a:r>
              <a:rPr lang="pt-PT" sz="3200" b="0" strike="noStrike" spc="-1" dirty="0">
                <a:latin typeface="Arial"/>
              </a:rPr>
              <a:t> </a:t>
            </a:r>
            <a:r>
              <a:rPr lang="pt-PT" sz="3200" b="0" strike="noStrike" spc="-1" dirty="0" err="1">
                <a:latin typeface="Arial"/>
              </a:rPr>
              <a:t>dimensions</a:t>
            </a:r>
            <a:r>
              <a:rPr lang="pt-PT" sz="3200" b="0" strike="noStrike" spc="-1" dirty="0">
                <a:latin typeface="Arial"/>
              </a:rPr>
              <a:t> (</a:t>
            </a:r>
            <a:r>
              <a:rPr lang="pt-PT" sz="3200" b="0" strike="noStrike" spc="-1" dirty="0" err="1">
                <a:latin typeface="Arial"/>
              </a:rPr>
              <a:t>Acatech</a:t>
            </a:r>
            <a:r>
              <a:rPr lang="pt-PT" sz="3200" b="0" strike="noStrike" spc="-1" dirty="0">
                <a:latin typeface="Arial"/>
              </a:rPr>
              <a:t>), </a:t>
            </a:r>
            <a:r>
              <a:rPr lang="pt-PT" sz="3200" b="0" strike="noStrike" spc="-1" dirty="0" err="1">
                <a:latin typeface="Arial"/>
              </a:rPr>
              <a:t>distribution</a:t>
            </a:r>
            <a:r>
              <a:rPr lang="pt-PT" sz="3200" b="0" strike="noStrike" spc="-1" dirty="0">
                <a:latin typeface="Arial"/>
              </a:rPr>
              <a:t> </a:t>
            </a:r>
            <a:r>
              <a:rPr lang="pt-PT" sz="3200" b="0" strike="noStrike" spc="-1" dirty="0" err="1">
                <a:latin typeface="Arial"/>
              </a:rPr>
              <a:t>of</a:t>
            </a:r>
            <a:r>
              <a:rPr lang="pt-PT" sz="3200" b="0" strike="noStrike" spc="-1" dirty="0">
                <a:latin typeface="Arial"/>
              </a:rPr>
              <a:t> </a:t>
            </a:r>
            <a:r>
              <a:rPr lang="pt-PT" sz="3200" b="0" strike="noStrike" spc="-1" dirty="0" err="1">
                <a:latin typeface="Arial"/>
              </a:rPr>
              <a:t>the</a:t>
            </a:r>
            <a:r>
              <a:rPr lang="pt-PT" sz="3200" b="0" strike="noStrike" spc="-1" dirty="0">
                <a:latin typeface="Arial"/>
              </a:rPr>
              <a:t> </a:t>
            </a:r>
            <a:r>
              <a:rPr lang="pt-PT" sz="3200" b="0" strike="noStrike" spc="-1" dirty="0" err="1">
                <a:latin typeface="Arial"/>
              </a:rPr>
              <a:t>dimensions</a:t>
            </a:r>
            <a:r>
              <a:rPr lang="pt-PT" sz="3200" b="0" strike="noStrike" spc="-1" dirty="0">
                <a:latin typeface="Arial"/>
              </a:rPr>
              <a:t> </a:t>
            </a:r>
            <a:r>
              <a:rPr lang="pt-PT" sz="3200" b="0" strike="noStrike" spc="-1" dirty="0" err="1">
                <a:latin typeface="Arial"/>
              </a:rPr>
              <a:t>among</a:t>
            </a:r>
            <a:r>
              <a:rPr lang="pt-PT" sz="3200" b="0" strike="noStrike" spc="-1" dirty="0">
                <a:latin typeface="Arial"/>
              </a:rPr>
              <a:t> </a:t>
            </a:r>
            <a:r>
              <a:rPr lang="pt-PT" sz="3200" b="0" strike="noStrike" spc="-1" dirty="0" err="1">
                <a:latin typeface="Arial"/>
              </a:rPr>
              <a:t>the</a:t>
            </a:r>
            <a:r>
              <a:rPr lang="pt-PT" sz="3200" b="0" strike="noStrike" spc="-1" dirty="0">
                <a:latin typeface="Arial"/>
              </a:rPr>
              <a:t> teams: (1) </a:t>
            </a:r>
            <a:r>
              <a:rPr lang="pt-PT" sz="3200" b="0" strike="noStrike" spc="-1" dirty="0" err="1">
                <a:latin typeface="Arial"/>
              </a:rPr>
              <a:t>Resources</a:t>
            </a:r>
            <a:r>
              <a:rPr lang="pt-PT" sz="3200" b="0" strike="noStrike" spc="-1" dirty="0">
                <a:latin typeface="Arial"/>
              </a:rPr>
              <a:t>, (2) </a:t>
            </a:r>
            <a:r>
              <a:rPr lang="pt-PT" sz="3200" b="0" strike="noStrike" spc="-1" dirty="0" err="1">
                <a:latin typeface="Arial"/>
              </a:rPr>
              <a:t>Information</a:t>
            </a:r>
            <a:r>
              <a:rPr lang="pt-PT" sz="3200" b="0" strike="noStrike" spc="-1" dirty="0">
                <a:latin typeface="Arial"/>
              </a:rPr>
              <a:t> </a:t>
            </a:r>
            <a:r>
              <a:rPr lang="pt-PT" sz="3200" b="0" strike="noStrike" spc="-1" dirty="0" err="1">
                <a:latin typeface="Arial"/>
              </a:rPr>
              <a:t>Systems</a:t>
            </a:r>
            <a:r>
              <a:rPr lang="pt-PT" sz="3200" b="0" strike="noStrike" spc="-1" dirty="0">
                <a:latin typeface="Arial"/>
              </a:rPr>
              <a:t>, (3) </a:t>
            </a:r>
            <a:r>
              <a:rPr lang="pt-PT" sz="3200" b="0" strike="noStrike" spc="-1" dirty="0" err="1">
                <a:latin typeface="Arial"/>
              </a:rPr>
              <a:t>Organizational</a:t>
            </a:r>
            <a:r>
              <a:rPr lang="pt-PT" sz="3200" b="0" strike="noStrike" spc="-1" dirty="0">
                <a:latin typeface="Arial"/>
              </a:rPr>
              <a:t> </a:t>
            </a:r>
            <a:r>
              <a:rPr lang="pt-PT" sz="3200" b="0" strike="noStrike" spc="-1" dirty="0" err="1">
                <a:latin typeface="Arial"/>
              </a:rPr>
              <a:t>Structure</a:t>
            </a:r>
            <a:r>
              <a:rPr lang="pt-PT" sz="3200" b="0" strike="noStrike" spc="-1" dirty="0">
                <a:latin typeface="Arial"/>
              </a:rPr>
              <a:t> </a:t>
            </a:r>
            <a:r>
              <a:rPr lang="pt-PT" sz="3200" b="0" strike="noStrike" spc="-1" dirty="0" err="1">
                <a:latin typeface="Arial"/>
              </a:rPr>
              <a:t>and</a:t>
            </a:r>
            <a:r>
              <a:rPr lang="pt-PT" sz="3200" b="0" strike="noStrike" spc="-1" dirty="0">
                <a:latin typeface="Arial"/>
              </a:rPr>
              <a:t> (4) </a:t>
            </a:r>
            <a:r>
              <a:rPr lang="pt-PT" sz="3200" b="0" strike="noStrike" spc="-1" dirty="0" err="1">
                <a:latin typeface="Arial"/>
              </a:rPr>
              <a:t>Culture</a:t>
            </a:r>
            <a:endParaRPr lang="pt-PT" dirty="0" err="1"/>
          </a:p>
          <a:p>
            <a:pPr marL="565150" indent="-457200">
              <a:spcBef>
                <a:spcPts val="1417"/>
              </a:spcBef>
              <a:buClr>
                <a:srgbClr val="000000"/>
              </a:buClr>
              <a:buSzPct val="45000"/>
              <a:buFont typeface="Arial"/>
              <a:buChar char="•"/>
            </a:pPr>
            <a:r>
              <a:rPr lang="pt-PT" sz="3200" b="1" strike="noStrike" spc="-1" dirty="0" err="1">
                <a:latin typeface="Arial"/>
              </a:rPr>
              <a:t>Week</a:t>
            </a:r>
            <a:r>
              <a:rPr lang="pt-PT" sz="3200" b="1" strike="noStrike" spc="-1" dirty="0">
                <a:latin typeface="Arial"/>
              </a:rPr>
              <a:t> 2 </a:t>
            </a:r>
            <a:r>
              <a:rPr lang="pt-PT" sz="3200" b="1" strike="noStrike" spc="-1" dirty="0" err="1">
                <a:latin typeface="Arial"/>
              </a:rPr>
              <a:t>and</a:t>
            </a:r>
            <a:r>
              <a:rPr lang="pt-PT" sz="3200" b="1" strike="noStrike" spc="-1" dirty="0">
                <a:latin typeface="Arial"/>
              </a:rPr>
              <a:t> 3</a:t>
            </a:r>
            <a:r>
              <a:rPr lang="pt-PT" sz="3200" b="0" strike="noStrike" spc="-1" dirty="0">
                <a:latin typeface="Arial"/>
              </a:rPr>
              <a:t> - </a:t>
            </a:r>
            <a:r>
              <a:rPr lang="pt-PT" sz="3200" b="0" strike="noStrike" spc="-1" dirty="0" err="1">
                <a:latin typeface="Arial"/>
              </a:rPr>
              <a:t>Preparation</a:t>
            </a:r>
            <a:r>
              <a:rPr lang="pt-PT" sz="3200" b="0" strike="noStrike" spc="-1" dirty="0">
                <a:latin typeface="Arial"/>
              </a:rPr>
              <a:t> </a:t>
            </a:r>
            <a:r>
              <a:rPr lang="pt-PT" sz="3200" b="0" strike="noStrike" spc="-1" dirty="0" err="1">
                <a:latin typeface="Arial"/>
              </a:rPr>
              <a:t>of</a:t>
            </a:r>
            <a:r>
              <a:rPr lang="pt-PT" sz="3200" b="0" strike="noStrike" spc="-1" dirty="0">
                <a:latin typeface="Arial"/>
              </a:rPr>
              <a:t> </a:t>
            </a:r>
            <a:r>
              <a:rPr lang="pt-PT" sz="3200" b="0" strike="noStrike" spc="-1" dirty="0" err="1">
                <a:latin typeface="Arial"/>
              </a:rPr>
              <a:t>the</a:t>
            </a:r>
            <a:r>
              <a:rPr lang="pt-PT" sz="3200" b="0" strike="noStrike" spc="-1" dirty="0">
                <a:latin typeface="Arial"/>
              </a:rPr>
              <a:t> </a:t>
            </a:r>
            <a:r>
              <a:rPr lang="pt-PT" sz="3200" b="0" strike="noStrike" spc="-1" dirty="0" err="1">
                <a:latin typeface="Arial"/>
              </a:rPr>
              <a:t>questions</a:t>
            </a:r>
            <a:r>
              <a:rPr lang="pt-PT" sz="3200" b="0" strike="noStrike" spc="-1" dirty="0">
                <a:latin typeface="Arial"/>
              </a:rPr>
              <a:t> </a:t>
            </a:r>
            <a:r>
              <a:rPr lang="pt-PT" sz="3200" b="0" strike="noStrike" spc="-1" dirty="0" err="1">
                <a:latin typeface="Arial"/>
              </a:rPr>
              <a:t>and</a:t>
            </a:r>
            <a:r>
              <a:rPr lang="pt-PT" sz="3200" b="0" strike="noStrike" spc="-1" dirty="0">
                <a:latin typeface="Arial"/>
              </a:rPr>
              <a:t> </a:t>
            </a:r>
            <a:r>
              <a:rPr lang="pt-PT" sz="3200" b="0" strike="noStrike" spc="-1" dirty="0" err="1">
                <a:latin typeface="Arial"/>
              </a:rPr>
              <a:t>structuring</a:t>
            </a:r>
            <a:r>
              <a:rPr lang="pt-PT" sz="3200" b="0" strike="noStrike" spc="-1" dirty="0">
                <a:latin typeface="Arial"/>
              </a:rPr>
              <a:t> </a:t>
            </a:r>
            <a:r>
              <a:rPr lang="pt-PT" sz="3200" b="0" strike="noStrike" spc="-1" dirty="0" err="1">
                <a:latin typeface="Arial"/>
              </a:rPr>
              <a:t>of</a:t>
            </a:r>
            <a:r>
              <a:rPr lang="pt-PT" sz="3200" b="0" strike="noStrike" spc="-1" dirty="0">
                <a:latin typeface="Arial"/>
              </a:rPr>
              <a:t> </a:t>
            </a:r>
            <a:r>
              <a:rPr lang="pt-PT" sz="3200" b="0" strike="noStrike" spc="-1" dirty="0" err="1">
                <a:latin typeface="Arial"/>
              </a:rPr>
              <a:t>the</a:t>
            </a:r>
            <a:r>
              <a:rPr lang="pt-PT" sz="3200" b="0" strike="noStrike" spc="-1" dirty="0">
                <a:latin typeface="Arial"/>
              </a:rPr>
              <a:t> </a:t>
            </a:r>
            <a:r>
              <a:rPr lang="pt-PT" sz="3200" b="0" strike="noStrike" spc="-1" dirty="0" err="1">
                <a:latin typeface="Arial"/>
              </a:rPr>
              <a:t>evaluation</a:t>
            </a:r>
            <a:r>
              <a:rPr lang="pt-PT" sz="3200" b="0" strike="noStrike" spc="-1" dirty="0">
                <a:latin typeface="Arial"/>
              </a:rPr>
              <a:t> </a:t>
            </a:r>
            <a:r>
              <a:rPr lang="pt-PT" sz="3200" b="0" strike="noStrike" spc="-1" dirty="0" err="1">
                <a:latin typeface="Arial"/>
              </a:rPr>
              <a:t>instrument</a:t>
            </a:r>
          </a:p>
          <a:p>
            <a:pPr marL="565150" indent="-457200">
              <a:spcBef>
                <a:spcPts val="1417"/>
              </a:spcBef>
              <a:buClr>
                <a:srgbClr val="000000"/>
              </a:buClr>
              <a:buSzPct val="45000"/>
              <a:buFont typeface="Arial"/>
              <a:buChar char="•"/>
            </a:pPr>
            <a:r>
              <a:rPr lang="pt-PT" sz="3200" b="1" strike="noStrike" spc="-1" dirty="0" err="1">
                <a:latin typeface="Arial"/>
              </a:rPr>
              <a:t>Week</a:t>
            </a:r>
            <a:r>
              <a:rPr lang="pt-PT" sz="3200" b="1" strike="noStrike" spc="-1" dirty="0">
                <a:latin typeface="Arial"/>
              </a:rPr>
              <a:t> 3</a:t>
            </a:r>
            <a:r>
              <a:rPr lang="pt-PT" sz="3200" b="0" strike="noStrike" spc="-1" dirty="0">
                <a:latin typeface="Arial"/>
              </a:rPr>
              <a:t> - </a:t>
            </a:r>
            <a:r>
              <a:rPr lang="pt-PT" sz="3200" b="0" strike="noStrike" spc="-1" dirty="0" err="1">
                <a:latin typeface="Arial"/>
              </a:rPr>
              <a:t>Validation</a:t>
            </a:r>
            <a:r>
              <a:rPr lang="pt-PT" sz="3200" b="0" strike="noStrike" spc="-1" dirty="0">
                <a:latin typeface="Arial"/>
              </a:rPr>
              <a:t> </a:t>
            </a:r>
            <a:r>
              <a:rPr lang="pt-PT" sz="3200" b="0" strike="noStrike" spc="-1" dirty="0" err="1">
                <a:latin typeface="Arial"/>
              </a:rPr>
              <a:t>of</a:t>
            </a:r>
            <a:r>
              <a:rPr lang="pt-PT" sz="3200" b="0" strike="noStrike" spc="-1" dirty="0">
                <a:latin typeface="Arial"/>
              </a:rPr>
              <a:t> </a:t>
            </a:r>
            <a:r>
              <a:rPr lang="pt-PT" sz="3200" b="0" strike="noStrike" spc="-1" dirty="0" err="1">
                <a:latin typeface="Arial"/>
              </a:rPr>
              <a:t>the</a:t>
            </a:r>
            <a:r>
              <a:rPr lang="pt-PT" sz="3200" b="0" strike="noStrike" spc="-1" dirty="0">
                <a:latin typeface="Arial"/>
              </a:rPr>
              <a:t> </a:t>
            </a:r>
            <a:r>
              <a:rPr lang="pt-PT" sz="3200" b="0" strike="noStrike" spc="-1" dirty="0" err="1">
                <a:latin typeface="Arial"/>
              </a:rPr>
              <a:t>instrument</a:t>
            </a:r>
          </a:p>
          <a:p>
            <a:pPr marL="565150" indent="-457200">
              <a:spcBef>
                <a:spcPts val="1417"/>
              </a:spcBef>
              <a:buClr>
                <a:srgbClr val="000000"/>
              </a:buClr>
              <a:buSzPct val="45000"/>
              <a:buFont typeface="Arial"/>
              <a:buChar char="•"/>
            </a:pPr>
            <a:r>
              <a:rPr lang="pt-PT" sz="3200" b="1" strike="noStrike" spc="-1" dirty="0" err="1">
                <a:latin typeface="Arial"/>
              </a:rPr>
              <a:t>Week</a:t>
            </a:r>
            <a:r>
              <a:rPr lang="pt-PT" sz="3200" b="1" strike="noStrike" spc="-1" dirty="0">
                <a:latin typeface="Arial"/>
              </a:rPr>
              <a:t> 4</a:t>
            </a:r>
            <a:r>
              <a:rPr lang="pt-PT" sz="3200" b="0" strike="noStrike" spc="-1" dirty="0">
                <a:latin typeface="Arial"/>
              </a:rPr>
              <a:t> - </a:t>
            </a:r>
            <a:r>
              <a:rPr lang="pt-PT" sz="3200" b="0" strike="noStrike" spc="-1" dirty="0" err="1">
                <a:latin typeface="Arial"/>
              </a:rPr>
              <a:t>Presentation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pt-PT" sz="3200" b="0" strike="noStrike" spc="-1">
                <a:latin typeface="Arial"/>
              </a:rPr>
              <a:t>Instrument Construction Procedure</a:t>
            </a:r>
          </a:p>
        </p:txBody>
      </p:sp>
      <p:sp>
        <p:nvSpPr>
          <p:cNvPr id="271" name="TextShape 2"/>
          <p:cNvSpPr txBox="1"/>
          <p:nvPr/>
        </p:nvSpPr>
        <p:spPr>
          <a:xfrm>
            <a:off x="609480" y="1604520"/>
            <a:ext cx="10982520" cy="3976920"/>
          </a:xfrm>
          <a:prstGeom prst="rect">
            <a:avLst/>
          </a:prstGeom>
          <a:noFill/>
          <a:ln>
            <a:noFill/>
          </a:ln>
        </p:spPr>
        <p:txBody>
          <a:bodyPr lIns="0" tIns="0" rIns="0" bIns="0">
            <a:normAutofit/>
          </a:bodyPr>
          <a:lstStyle/>
          <a:p>
            <a:pPr marL="432000" indent="-324000">
              <a:spcBef>
                <a:spcPts val="1417"/>
              </a:spcBef>
              <a:buClr>
                <a:srgbClr val="000000"/>
              </a:buClr>
              <a:buFont typeface="StarSymbol"/>
              <a:buAutoNum type="arabicPeriod"/>
            </a:pPr>
            <a:r>
              <a:rPr lang="pt-PT" sz="3200" b="0" strike="noStrike" spc="-1">
                <a:latin typeface="Arial"/>
              </a:rPr>
              <a:t>Describe the population for which the instrument is intended;</a:t>
            </a:r>
          </a:p>
          <a:p>
            <a:pPr marL="432000" indent="-324000">
              <a:spcBef>
                <a:spcPts val="1417"/>
              </a:spcBef>
              <a:buClr>
                <a:srgbClr val="000000"/>
              </a:buClr>
              <a:buFont typeface="StarSymbol"/>
              <a:buAutoNum type="arabicPeriod"/>
            </a:pPr>
            <a:r>
              <a:rPr lang="pt-PT" sz="3200" b="0" strike="noStrike" spc="-1">
                <a:latin typeface="Arial"/>
              </a:rPr>
              <a:t>Describe the scope and objectives of the instrument to be built.</a:t>
            </a:r>
          </a:p>
          <a:p>
            <a:pPr marL="432000" indent="-324000">
              <a:spcBef>
                <a:spcPts val="1417"/>
              </a:spcBef>
              <a:buClr>
                <a:srgbClr val="000000"/>
              </a:buClr>
              <a:buFont typeface="StarSymbol"/>
              <a:buAutoNum type="arabicPeriod"/>
            </a:pPr>
            <a:r>
              <a:rPr lang="pt-PT" sz="3200" b="0" strike="noStrike" spc="-1">
                <a:latin typeface="Arial"/>
              </a:rPr>
              <a:t>Define constructs and aspects that integrate it;</a:t>
            </a:r>
          </a:p>
          <a:p>
            <a:pPr marL="432000" indent="-324000">
              <a:spcBef>
                <a:spcPts val="1417"/>
              </a:spcBef>
              <a:buClr>
                <a:srgbClr val="000000"/>
              </a:buClr>
              <a:buFont typeface="StarSymbol"/>
              <a:buAutoNum type="arabicPeriod"/>
            </a:pPr>
            <a:r>
              <a:rPr lang="pt-PT" sz="3200" b="0" strike="noStrike" spc="-1">
                <a:latin typeface="Arial"/>
              </a:rPr>
              <a:t>Validation of the instrument;</a:t>
            </a:r>
          </a:p>
          <a:p>
            <a:pPr marL="432000" indent="-324000">
              <a:spcBef>
                <a:spcPts val="1417"/>
              </a:spcBef>
              <a:buClr>
                <a:srgbClr val="000000"/>
              </a:buClr>
              <a:buFont typeface="StarSymbol"/>
              <a:buAutoNum type="arabicPeriod"/>
            </a:pPr>
            <a:r>
              <a:rPr lang="pt-PT" sz="3200" b="0" strike="noStrike" spc="-1">
                <a:latin typeface="Arial"/>
              </a:rPr>
              <a:t>Application.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pt-PT" sz="4400" b="0" strike="noStrike" spc="-1">
                <a:latin typeface="Arial"/>
              </a:rPr>
              <a:t>Constructs</a:t>
            </a:r>
          </a:p>
        </p:txBody>
      </p:sp>
      <p:sp>
        <p:nvSpPr>
          <p:cNvPr id="273" name="TextShape 2"/>
          <p:cNvSpPr txBox="1"/>
          <p:nvPr/>
        </p:nvSpPr>
        <p:spPr>
          <a:xfrm>
            <a:off x="609480" y="1604520"/>
            <a:ext cx="11054520" cy="4155480"/>
          </a:xfrm>
          <a:prstGeom prst="rect">
            <a:avLst/>
          </a:prstGeom>
          <a:noFill/>
          <a:ln>
            <a:noFill/>
          </a:ln>
        </p:spPr>
        <p:txBody>
          <a:bodyPr lIns="0" tIns="0" rIns="0" bIns="0" anchor="t">
            <a:normAutofit fontScale="88000" lnSpcReduction="20000"/>
          </a:bodyPr>
          <a:lstStyle/>
          <a:p>
            <a:pPr marL="565150" indent="-457200">
              <a:spcBef>
                <a:spcPts val="1417"/>
              </a:spcBef>
              <a:buClr>
                <a:srgbClr val="000000"/>
              </a:buClr>
              <a:buSzPct val="45000"/>
              <a:buFont typeface="Arial"/>
              <a:buChar char="•"/>
            </a:pPr>
            <a:r>
              <a:rPr lang="pt-PT" sz="3200" b="0" strike="noStrike" spc="-1" dirty="0" err="1">
                <a:latin typeface="Arial"/>
              </a:rPr>
              <a:t>The</a:t>
            </a:r>
            <a:r>
              <a:rPr lang="pt-PT" sz="3200" b="0" strike="noStrike" spc="-1" dirty="0">
                <a:latin typeface="Arial"/>
              </a:rPr>
              <a:t> </a:t>
            </a:r>
            <a:r>
              <a:rPr lang="pt-PT" sz="3200" b="0" strike="noStrike" spc="-1" dirty="0" err="1">
                <a:latin typeface="Arial"/>
              </a:rPr>
              <a:t>items</a:t>
            </a:r>
            <a:r>
              <a:rPr lang="pt-PT" sz="3200" b="0" strike="noStrike" spc="-1" dirty="0">
                <a:latin typeface="Arial"/>
              </a:rPr>
              <a:t> </a:t>
            </a:r>
            <a:r>
              <a:rPr lang="pt-PT" sz="3200" b="0" strike="noStrike" spc="-1" dirty="0" err="1">
                <a:latin typeface="Arial"/>
              </a:rPr>
              <a:t>form</a:t>
            </a:r>
            <a:r>
              <a:rPr lang="pt-PT" sz="3200" b="0" strike="noStrike" spc="-1" dirty="0">
                <a:latin typeface="Arial"/>
              </a:rPr>
              <a:t> </a:t>
            </a:r>
            <a:r>
              <a:rPr lang="pt-PT" sz="3200" b="0" strike="noStrike" spc="-1" dirty="0" err="1">
                <a:latin typeface="Arial"/>
              </a:rPr>
              <a:t>the</a:t>
            </a:r>
            <a:r>
              <a:rPr lang="pt-PT" sz="3200" b="0" strike="noStrike" spc="-1" dirty="0">
                <a:latin typeface="Arial"/>
              </a:rPr>
              <a:t> </a:t>
            </a:r>
            <a:r>
              <a:rPr lang="pt-PT" sz="3200" b="0" strike="noStrike" spc="-1" dirty="0" err="1">
                <a:latin typeface="Arial"/>
              </a:rPr>
              <a:t>constructs</a:t>
            </a:r>
            <a:r>
              <a:rPr lang="pt-PT" sz="3200" b="0" strike="noStrike" spc="-1" dirty="0">
                <a:latin typeface="Arial"/>
              </a:rPr>
              <a:t> </a:t>
            </a:r>
            <a:r>
              <a:rPr lang="pt-PT" sz="3200" b="0" strike="noStrike" spc="-1" dirty="0" err="1">
                <a:latin typeface="Arial"/>
              </a:rPr>
              <a:t>and</a:t>
            </a:r>
            <a:r>
              <a:rPr lang="pt-PT" sz="3200" b="0" strike="noStrike" spc="-1" dirty="0">
                <a:latin typeface="Arial"/>
              </a:rPr>
              <a:t> </a:t>
            </a:r>
            <a:r>
              <a:rPr lang="pt-PT" sz="3200" b="0" strike="noStrike" spc="-1" dirty="0" err="1">
                <a:latin typeface="Arial"/>
              </a:rPr>
              <a:t>the</a:t>
            </a:r>
            <a:r>
              <a:rPr lang="pt-PT" sz="3200" b="0" strike="noStrike" spc="-1" dirty="0">
                <a:latin typeface="Arial"/>
              </a:rPr>
              <a:t> </a:t>
            </a:r>
            <a:r>
              <a:rPr lang="pt-PT" sz="3200" b="0" strike="noStrike" spc="-1" dirty="0" err="1">
                <a:latin typeface="Arial"/>
              </a:rPr>
              <a:t>constructs</a:t>
            </a:r>
            <a:r>
              <a:rPr lang="pt-PT" sz="3200" b="0" strike="noStrike" spc="-1" dirty="0">
                <a:latin typeface="Arial"/>
              </a:rPr>
              <a:t> </a:t>
            </a:r>
            <a:r>
              <a:rPr lang="pt-PT" sz="3200" b="0" strike="noStrike" spc="-1" dirty="0" err="1">
                <a:latin typeface="Arial"/>
              </a:rPr>
              <a:t>form</a:t>
            </a:r>
            <a:r>
              <a:rPr lang="pt-PT" sz="3200" b="0" strike="noStrike" spc="-1" dirty="0">
                <a:latin typeface="Arial"/>
              </a:rPr>
              <a:t> </a:t>
            </a:r>
            <a:r>
              <a:rPr lang="pt-PT" sz="3200" b="0" strike="noStrike" spc="-1" dirty="0" err="1">
                <a:latin typeface="Arial"/>
              </a:rPr>
              <a:t>the</a:t>
            </a:r>
            <a:r>
              <a:rPr lang="pt-PT" sz="3200" b="0" strike="noStrike" spc="-1" dirty="0">
                <a:latin typeface="Arial"/>
              </a:rPr>
              <a:t> </a:t>
            </a:r>
            <a:r>
              <a:rPr lang="pt-PT" sz="3200" b="0" strike="noStrike" spc="-1" dirty="0" err="1">
                <a:latin typeface="Arial"/>
              </a:rPr>
              <a:t>instrument</a:t>
            </a:r>
            <a:r>
              <a:rPr lang="pt-PT" sz="3200" b="0" strike="noStrike" spc="-1" dirty="0">
                <a:latin typeface="Arial"/>
              </a:rPr>
              <a:t>.</a:t>
            </a:r>
            <a:endParaRPr lang="pt-PT" dirty="0"/>
          </a:p>
          <a:p>
            <a:pPr marL="565150" indent="-457200">
              <a:spcBef>
                <a:spcPts val="1417"/>
              </a:spcBef>
              <a:buClr>
                <a:srgbClr val="000000"/>
              </a:buClr>
              <a:buSzPct val="45000"/>
              <a:buFont typeface="Arial"/>
              <a:buChar char="•"/>
            </a:pPr>
            <a:r>
              <a:rPr lang="pt-PT" sz="3200" b="0" strike="noStrike" spc="-1" dirty="0" err="1">
                <a:latin typeface="Arial"/>
              </a:rPr>
              <a:t>Identify</a:t>
            </a:r>
            <a:r>
              <a:rPr lang="pt-PT" sz="3200" b="0" strike="noStrike" spc="-1" dirty="0">
                <a:latin typeface="Arial"/>
              </a:rPr>
              <a:t> </a:t>
            </a:r>
            <a:r>
              <a:rPr lang="pt-PT" sz="3200" b="0" strike="noStrike" spc="-1" dirty="0" err="1">
                <a:latin typeface="Arial"/>
              </a:rPr>
              <a:t>the</a:t>
            </a:r>
            <a:r>
              <a:rPr lang="pt-PT" sz="3200" b="0" strike="noStrike" spc="-1" dirty="0">
                <a:latin typeface="Arial"/>
              </a:rPr>
              <a:t> </a:t>
            </a:r>
            <a:r>
              <a:rPr lang="pt-PT" sz="3200" b="0" strike="noStrike" spc="-1" dirty="0" err="1">
                <a:latin typeface="Arial"/>
              </a:rPr>
              <a:t>theoretical</a:t>
            </a:r>
            <a:r>
              <a:rPr lang="pt-PT" sz="3200" b="0" strike="noStrike" spc="-1" dirty="0">
                <a:latin typeface="Arial"/>
              </a:rPr>
              <a:t> </a:t>
            </a:r>
            <a:r>
              <a:rPr lang="pt-PT" sz="3200" b="0" strike="noStrike" spc="-1" dirty="0" err="1">
                <a:latin typeface="Arial"/>
              </a:rPr>
              <a:t>milestones</a:t>
            </a:r>
            <a:r>
              <a:rPr lang="pt-PT" sz="3200" b="0" strike="noStrike" spc="-1" dirty="0">
                <a:latin typeface="Arial"/>
              </a:rPr>
              <a:t> </a:t>
            </a:r>
            <a:r>
              <a:rPr lang="pt-PT" sz="3200" b="0" strike="noStrike" spc="-1" dirty="0" err="1">
                <a:latin typeface="Arial"/>
              </a:rPr>
              <a:t>and</a:t>
            </a:r>
            <a:r>
              <a:rPr lang="pt-PT" sz="3200" b="0" strike="noStrike" spc="-1" dirty="0">
                <a:latin typeface="Arial"/>
              </a:rPr>
              <a:t> </a:t>
            </a:r>
            <a:r>
              <a:rPr lang="pt-PT" sz="3200" b="0" strike="noStrike" spc="-1" dirty="0" err="1">
                <a:latin typeface="Arial"/>
              </a:rPr>
              <a:t>then</a:t>
            </a:r>
            <a:r>
              <a:rPr lang="pt-PT" sz="3200" b="0" strike="noStrike" spc="-1" dirty="0">
                <a:latin typeface="Arial"/>
              </a:rPr>
              <a:t> </a:t>
            </a:r>
            <a:r>
              <a:rPr lang="pt-PT" sz="3200" b="0" strike="noStrike" spc="-1" dirty="0" err="1">
                <a:latin typeface="Arial"/>
              </a:rPr>
              <a:t>translate</a:t>
            </a:r>
            <a:r>
              <a:rPr lang="pt-PT" sz="3200" b="0" strike="noStrike" spc="-1" dirty="0">
                <a:latin typeface="Arial"/>
              </a:rPr>
              <a:t> </a:t>
            </a:r>
            <a:r>
              <a:rPr lang="pt-PT" sz="3200" b="0" strike="noStrike" spc="-1" dirty="0" err="1">
                <a:latin typeface="Arial"/>
              </a:rPr>
              <a:t>them</a:t>
            </a:r>
            <a:r>
              <a:rPr lang="pt-PT" sz="3200" b="0" strike="noStrike" spc="-1" dirty="0">
                <a:latin typeface="Arial"/>
              </a:rPr>
              <a:t> </a:t>
            </a:r>
            <a:r>
              <a:rPr lang="pt-PT" sz="3200" b="0" strike="noStrike" spc="-1" dirty="0" err="1">
                <a:latin typeface="Arial"/>
              </a:rPr>
              <a:t>into</a:t>
            </a:r>
            <a:r>
              <a:rPr lang="pt-PT" sz="3200" b="0" strike="noStrike" spc="-1" dirty="0">
                <a:latin typeface="Arial"/>
              </a:rPr>
              <a:t> </a:t>
            </a:r>
            <a:r>
              <a:rPr lang="pt-PT" sz="3200" b="0" strike="noStrike" spc="-1" dirty="0" err="1">
                <a:latin typeface="Arial"/>
              </a:rPr>
              <a:t>observable</a:t>
            </a:r>
            <a:r>
              <a:rPr lang="pt-PT" sz="3200" b="0" strike="noStrike" spc="-1" dirty="0">
                <a:latin typeface="Arial"/>
              </a:rPr>
              <a:t> </a:t>
            </a:r>
            <a:r>
              <a:rPr lang="pt-PT" sz="3200" b="0" strike="noStrike" spc="-1" dirty="0" err="1">
                <a:latin typeface="Arial"/>
              </a:rPr>
              <a:t>and</a:t>
            </a:r>
            <a:r>
              <a:rPr lang="pt-PT" sz="3200" b="0" strike="noStrike" spc="-1" dirty="0">
                <a:latin typeface="Arial"/>
              </a:rPr>
              <a:t> </a:t>
            </a:r>
            <a:r>
              <a:rPr lang="pt-PT" sz="3200" b="0" strike="noStrike" spc="-1" dirty="0" err="1">
                <a:latin typeface="Arial"/>
              </a:rPr>
              <a:t>measurable</a:t>
            </a:r>
            <a:r>
              <a:rPr lang="pt-PT" sz="3200" b="0" strike="noStrike" spc="-1" dirty="0">
                <a:latin typeface="Arial"/>
              </a:rPr>
              <a:t> </a:t>
            </a:r>
            <a:r>
              <a:rPr lang="pt-PT" sz="3200" b="0" strike="noStrike" spc="-1" dirty="0" err="1">
                <a:latin typeface="Arial"/>
              </a:rPr>
              <a:t>variables</a:t>
            </a:r>
            <a:r>
              <a:rPr lang="pt-PT" sz="3200" b="0" strike="noStrike" spc="-1" dirty="0">
                <a:latin typeface="Arial"/>
              </a:rPr>
              <a:t> </a:t>
            </a:r>
            <a:r>
              <a:rPr lang="pt-PT" sz="3200" b="0" strike="noStrike" spc="-1" dirty="0" err="1">
                <a:latin typeface="Arial"/>
              </a:rPr>
              <a:t>so</a:t>
            </a:r>
            <a:r>
              <a:rPr lang="pt-PT" sz="3200" b="0" strike="noStrike" spc="-1" dirty="0">
                <a:latin typeface="Arial"/>
              </a:rPr>
              <a:t> </a:t>
            </a:r>
            <a:r>
              <a:rPr lang="pt-PT" sz="3200" b="0" strike="noStrike" spc="-1" dirty="0" err="1">
                <a:latin typeface="Arial"/>
              </a:rPr>
              <a:t>that</a:t>
            </a:r>
            <a:r>
              <a:rPr lang="pt-PT" sz="3200" b="0" strike="noStrike" spc="-1" dirty="0">
                <a:latin typeface="Arial"/>
              </a:rPr>
              <a:t> </a:t>
            </a:r>
            <a:r>
              <a:rPr lang="pt-PT" sz="3200" b="0" strike="noStrike" spc="-1" dirty="0" err="1">
                <a:latin typeface="Arial"/>
              </a:rPr>
              <a:t>they</a:t>
            </a:r>
            <a:r>
              <a:rPr lang="pt-PT" sz="3200" b="0" strike="noStrike" spc="-1" dirty="0">
                <a:latin typeface="Arial"/>
              </a:rPr>
              <a:t> </a:t>
            </a:r>
            <a:r>
              <a:rPr lang="pt-PT" sz="3200" b="0" strike="noStrike" spc="-1" dirty="0" err="1">
                <a:latin typeface="Arial"/>
              </a:rPr>
              <a:t>objectively</a:t>
            </a:r>
            <a:r>
              <a:rPr lang="pt-PT" sz="3200" b="0" strike="noStrike" spc="-1" dirty="0">
                <a:latin typeface="Arial"/>
              </a:rPr>
              <a:t> </a:t>
            </a:r>
            <a:r>
              <a:rPr lang="pt-PT" sz="3200" b="0" strike="noStrike" spc="-1" dirty="0" err="1">
                <a:latin typeface="Arial"/>
              </a:rPr>
              <a:t>delimit</a:t>
            </a:r>
            <a:r>
              <a:rPr lang="pt-PT" sz="3200" b="0" strike="noStrike" spc="-1" dirty="0">
                <a:latin typeface="Arial"/>
              </a:rPr>
              <a:t> </a:t>
            </a:r>
            <a:r>
              <a:rPr lang="pt-PT" sz="3200" b="0" strike="noStrike" spc="-1" dirty="0" err="1">
                <a:latin typeface="Arial"/>
              </a:rPr>
              <a:t>the</a:t>
            </a:r>
            <a:r>
              <a:rPr lang="pt-PT" sz="3200" b="0" strike="noStrike" spc="-1" dirty="0">
                <a:latin typeface="Arial"/>
              </a:rPr>
              <a:t> </a:t>
            </a:r>
            <a:r>
              <a:rPr lang="pt-PT" sz="3200" b="0" strike="noStrike" spc="-1" dirty="0" err="1">
                <a:latin typeface="Arial"/>
              </a:rPr>
              <a:t>concepts</a:t>
            </a:r>
            <a:r>
              <a:rPr lang="pt-PT" sz="3200" b="0" strike="noStrike" spc="-1" dirty="0">
                <a:latin typeface="Arial"/>
              </a:rPr>
              <a:t> </a:t>
            </a:r>
            <a:r>
              <a:rPr lang="pt-PT" sz="3200" b="0" strike="noStrike" spc="-1" dirty="0" err="1">
                <a:latin typeface="Arial"/>
              </a:rPr>
              <a:t>they</a:t>
            </a:r>
            <a:r>
              <a:rPr lang="pt-PT" sz="3200" b="0" strike="noStrike" spc="-1" dirty="0">
                <a:latin typeface="Arial"/>
              </a:rPr>
              <a:t> </a:t>
            </a:r>
            <a:r>
              <a:rPr lang="pt-PT" sz="3200" b="0" strike="noStrike" spc="-1" dirty="0" err="1">
                <a:latin typeface="Arial"/>
              </a:rPr>
              <a:t>represent</a:t>
            </a:r>
            <a:r>
              <a:rPr lang="pt-PT" sz="3200" b="0" strike="noStrike" spc="-1" dirty="0">
                <a:latin typeface="Arial"/>
              </a:rPr>
              <a:t>. </a:t>
            </a:r>
            <a:r>
              <a:rPr lang="pt-PT" sz="3200" b="0" strike="noStrike" spc="-1" dirty="0" err="1">
                <a:latin typeface="Arial"/>
              </a:rPr>
              <a:t>Example</a:t>
            </a:r>
            <a:r>
              <a:rPr lang="pt-PT" sz="3200" b="0" strike="noStrike" spc="-1" dirty="0">
                <a:latin typeface="Arial"/>
              </a:rPr>
              <a:t>:</a:t>
            </a:r>
            <a:r>
              <a:rPr lang="pt-PT" sz="3200" spc="-1" dirty="0">
                <a:latin typeface="Arial"/>
              </a:rPr>
              <a:t> </a:t>
            </a:r>
          </a:p>
          <a:p>
            <a:pPr marL="1022350" lvl="1" indent="-457200">
              <a:spcBef>
                <a:spcPts val="1417"/>
              </a:spcBef>
              <a:buClr>
                <a:srgbClr val="000000"/>
              </a:buClr>
              <a:buSzPct val="45000"/>
              <a:buFont typeface="Arial"/>
              <a:buChar char="•"/>
            </a:pPr>
            <a:r>
              <a:rPr lang="pt-PT" sz="2800" b="0" strike="noStrike" spc="-1" dirty="0">
                <a:latin typeface="Arial"/>
              </a:rPr>
              <a:t>Business </a:t>
            </a:r>
            <a:r>
              <a:rPr lang="pt-PT" sz="2800" b="0" strike="noStrike" spc="-1" dirty="0" err="1">
                <a:latin typeface="Arial"/>
              </a:rPr>
              <a:t>Excellence</a:t>
            </a:r>
            <a:r>
              <a:rPr lang="pt-PT" sz="2800" b="0" strike="noStrike" spc="-1" dirty="0">
                <a:latin typeface="Arial"/>
              </a:rPr>
              <a:t> (</a:t>
            </a:r>
            <a:r>
              <a:rPr lang="pt-PT" sz="2800" b="0" strike="noStrike" spc="-1" dirty="0" err="1">
                <a:latin typeface="Arial"/>
              </a:rPr>
              <a:t>construct</a:t>
            </a:r>
            <a:r>
              <a:rPr lang="pt-PT" sz="2800" b="0" strike="noStrike" spc="-1" dirty="0">
                <a:latin typeface="Arial"/>
              </a:rPr>
              <a:t>) - </a:t>
            </a:r>
            <a:r>
              <a:rPr lang="pt-PT" sz="2800" b="0" strike="noStrike" spc="-1" dirty="0" err="1">
                <a:latin typeface="Arial"/>
              </a:rPr>
              <a:t>develop</a:t>
            </a:r>
            <a:r>
              <a:rPr lang="pt-PT" sz="2800" b="0" strike="noStrike" spc="-1" dirty="0">
                <a:latin typeface="Arial"/>
              </a:rPr>
              <a:t> a conceptual </a:t>
            </a:r>
            <a:r>
              <a:rPr lang="pt-PT" sz="2800" b="0" strike="noStrike" spc="-1" dirty="0" err="1">
                <a:latin typeface="Arial"/>
              </a:rPr>
              <a:t>description</a:t>
            </a:r>
            <a:r>
              <a:rPr lang="pt-PT" sz="2800" b="0" strike="noStrike" spc="-1" dirty="0">
                <a:latin typeface="Arial"/>
              </a:rPr>
              <a:t> </a:t>
            </a:r>
            <a:r>
              <a:rPr lang="pt-PT" sz="2800" b="0" strike="noStrike" spc="-1" dirty="0" err="1">
                <a:latin typeface="Arial"/>
              </a:rPr>
              <a:t>of</a:t>
            </a:r>
            <a:r>
              <a:rPr lang="pt-PT" sz="2800" b="0" strike="noStrike" spc="-1" dirty="0">
                <a:latin typeface="Arial"/>
              </a:rPr>
              <a:t> </a:t>
            </a:r>
            <a:r>
              <a:rPr lang="pt-PT" sz="2800" b="0" strike="noStrike" spc="-1" dirty="0" err="1">
                <a:latin typeface="Arial"/>
              </a:rPr>
              <a:t>this</a:t>
            </a:r>
            <a:r>
              <a:rPr lang="pt-PT" sz="2800" b="0" strike="noStrike" spc="-1" dirty="0">
                <a:latin typeface="Arial"/>
              </a:rPr>
              <a:t> </a:t>
            </a:r>
            <a:r>
              <a:rPr lang="pt-PT" sz="2800" b="0" strike="noStrike" spc="-1" dirty="0" err="1">
                <a:latin typeface="Arial"/>
              </a:rPr>
              <a:t>expression</a:t>
            </a:r>
            <a:r>
              <a:rPr lang="pt-PT" sz="2800" b="0" strike="noStrike" spc="-1" dirty="0">
                <a:latin typeface="Arial"/>
              </a:rPr>
              <a:t> </a:t>
            </a:r>
            <a:r>
              <a:rPr lang="pt-PT" sz="2800" b="0" strike="noStrike" spc="-1" dirty="0" err="1">
                <a:latin typeface="Arial"/>
              </a:rPr>
              <a:t>and</a:t>
            </a:r>
            <a:r>
              <a:rPr lang="pt-PT" sz="2800" b="0" strike="noStrike" spc="-1" dirty="0">
                <a:latin typeface="Arial"/>
              </a:rPr>
              <a:t> </a:t>
            </a:r>
            <a:r>
              <a:rPr lang="pt-PT" sz="2800" b="0" strike="noStrike" spc="-1" dirty="0" err="1">
                <a:latin typeface="Arial"/>
              </a:rPr>
              <a:t>from</a:t>
            </a:r>
            <a:r>
              <a:rPr lang="pt-PT" sz="2800" b="0" strike="noStrike" spc="-1" dirty="0">
                <a:latin typeface="Arial"/>
              </a:rPr>
              <a:t> </a:t>
            </a:r>
            <a:r>
              <a:rPr lang="pt-PT" sz="2800" b="0" strike="noStrike" spc="-1" dirty="0" err="1">
                <a:latin typeface="Arial"/>
              </a:rPr>
              <a:t>this</a:t>
            </a:r>
            <a:r>
              <a:rPr lang="pt-PT" sz="2800" b="0" strike="noStrike" spc="-1" dirty="0">
                <a:latin typeface="Arial"/>
              </a:rPr>
              <a:t> </a:t>
            </a:r>
            <a:r>
              <a:rPr lang="pt-PT" sz="2800" b="0" strike="noStrike" spc="-1" dirty="0" err="1">
                <a:latin typeface="Arial"/>
              </a:rPr>
              <a:t>theoretical</a:t>
            </a:r>
            <a:r>
              <a:rPr lang="pt-PT" sz="2800" b="0" strike="noStrike" spc="-1" dirty="0">
                <a:latin typeface="Arial"/>
              </a:rPr>
              <a:t> </a:t>
            </a:r>
            <a:r>
              <a:rPr lang="pt-PT" sz="2800" b="0" strike="noStrike" spc="-1" dirty="0" err="1">
                <a:latin typeface="Arial"/>
              </a:rPr>
              <a:t>basis</a:t>
            </a:r>
            <a:r>
              <a:rPr lang="pt-PT" sz="2800" b="0" strike="noStrike" spc="-1" dirty="0">
                <a:latin typeface="Arial"/>
              </a:rPr>
              <a:t> </a:t>
            </a:r>
            <a:r>
              <a:rPr lang="pt-PT" sz="2800" b="0" strike="noStrike" spc="-1" dirty="0" err="1">
                <a:latin typeface="Arial"/>
              </a:rPr>
              <a:t>extract</a:t>
            </a:r>
            <a:r>
              <a:rPr lang="pt-PT" sz="2800" b="0" strike="noStrike" spc="-1" dirty="0">
                <a:latin typeface="Arial"/>
              </a:rPr>
              <a:t> </a:t>
            </a:r>
            <a:r>
              <a:rPr lang="pt-PT" sz="2800" b="0" strike="noStrike" spc="-1" dirty="0" err="1">
                <a:latin typeface="Arial"/>
              </a:rPr>
              <a:t>variables</a:t>
            </a:r>
            <a:r>
              <a:rPr lang="pt-PT" sz="2800" b="0" strike="noStrike" spc="-1" dirty="0">
                <a:latin typeface="Arial"/>
              </a:rPr>
              <a:t> </a:t>
            </a:r>
            <a:r>
              <a:rPr lang="pt-PT" sz="2800" b="0" strike="noStrike" spc="-1" dirty="0" err="1">
                <a:latin typeface="Arial"/>
              </a:rPr>
              <a:t>that</a:t>
            </a:r>
            <a:r>
              <a:rPr lang="pt-PT" sz="2800" b="0" strike="noStrike" spc="-1" dirty="0">
                <a:latin typeface="Arial"/>
              </a:rPr>
              <a:t> </a:t>
            </a:r>
            <a:r>
              <a:rPr lang="pt-PT" sz="2800" b="0" strike="noStrike" spc="-1" dirty="0" err="1">
                <a:latin typeface="Arial"/>
              </a:rPr>
              <a:t>allow</a:t>
            </a:r>
            <a:r>
              <a:rPr lang="pt-PT" sz="2800" b="0" strike="noStrike" spc="-1" dirty="0">
                <a:latin typeface="Arial"/>
              </a:rPr>
              <a:t> </a:t>
            </a:r>
            <a:r>
              <a:rPr lang="pt-PT" sz="2800" b="0" strike="noStrike" spc="-1" dirty="0" err="1">
                <a:latin typeface="Arial"/>
              </a:rPr>
              <a:t>measuring</a:t>
            </a:r>
            <a:r>
              <a:rPr lang="pt-PT" sz="2800" b="0" strike="noStrike" spc="-1" dirty="0">
                <a:latin typeface="Arial"/>
              </a:rPr>
              <a:t> </a:t>
            </a:r>
            <a:r>
              <a:rPr lang="pt-PT" sz="2800" b="0" strike="noStrike" spc="-1" dirty="0" err="1">
                <a:latin typeface="Arial"/>
              </a:rPr>
              <a:t>it</a:t>
            </a:r>
            <a:r>
              <a:rPr lang="pt-PT" sz="2800" b="0" strike="noStrike" spc="-1" dirty="0">
                <a:latin typeface="Arial"/>
              </a:rPr>
              <a:t>.</a:t>
            </a:r>
            <a:endParaRPr lang="pt-PT" dirty="0">
              <a:latin typeface="Arial"/>
            </a:endParaRPr>
          </a:p>
          <a:p>
            <a:pPr marL="1022350" lvl="1" indent="-457200">
              <a:spcBef>
                <a:spcPts val="1417"/>
              </a:spcBef>
              <a:buClr>
                <a:srgbClr val="000000"/>
              </a:buClr>
              <a:buSzPct val="45000"/>
              <a:buFont typeface="Arial"/>
              <a:buChar char="•"/>
            </a:pPr>
            <a:r>
              <a:rPr lang="pt-PT" sz="2800" b="0" strike="noStrike" spc="-1" dirty="0">
                <a:latin typeface="Arial"/>
              </a:rPr>
              <a:t>Business </a:t>
            </a:r>
            <a:r>
              <a:rPr lang="pt-PT" sz="2800" b="0" strike="noStrike" spc="-1" dirty="0" err="1">
                <a:latin typeface="Arial"/>
              </a:rPr>
              <a:t>Excellence</a:t>
            </a:r>
            <a:r>
              <a:rPr lang="pt-PT" sz="2800" b="0" strike="noStrike" spc="-1" dirty="0">
                <a:latin typeface="Arial"/>
              </a:rPr>
              <a:t> = </a:t>
            </a:r>
            <a:r>
              <a:rPr lang="pt-PT" sz="2800" b="0" strike="noStrike" spc="-1" dirty="0" err="1">
                <a:latin typeface="Arial"/>
              </a:rPr>
              <a:t>market</a:t>
            </a:r>
            <a:r>
              <a:rPr lang="pt-PT" sz="2800" b="0" strike="noStrike" spc="-1" dirty="0">
                <a:latin typeface="Arial"/>
              </a:rPr>
              <a:t> </a:t>
            </a:r>
            <a:r>
              <a:rPr lang="pt-PT" sz="2800" b="0" strike="noStrike" spc="-1" dirty="0" err="1">
                <a:latin typeface="Arial"/>
              </a:rPr>
              <a:t>leadership</a:t>
            </a:r>
            <a:r>
              <a:rPr lang="pt-PT" sz="2800" b="0" strike="noStrike" spc="-1" dirty="0">
                <a:latin typeface="Arial"/>
              </a:rPr>
              <a:t> (</a:t>
            </a:r>
            <a:r>
              <a:rPr lang="pt-PT" sz="2800" b="0" strike="noStrike" spc="-1" dirty="0" err="1">
                <a:latin typeface="Arial"/>
              </a:rPr>
              <a:t>weight</a:t>
            </a:r>
            <a:r>
              <a:rPr lang="pt-PT" sz="2800" b="0" strike="noStrike" spc="-1" dirty="0">
                <a:latin typeface="Arial"/>
              </a:rPr>
              <a:t> 10), </a:t>
            </a:r>
            <a:r>
              <a:rPr lang="pt-PT" sz="2800" b="0" strike="noStrike" spc="-1" dirty="0" err="1">
                <a:latin typeface="Arial"/>
              </a:rPr>
              <a:t>growth</a:t>
            </a:r>
            <a:r>
              <a:rPr lang="pt-PT" sz="2800" b="0" strike="noStrike" spc="-1" dirty="0">
                <a:latin typeface="Arial"/>
              </a:rPr>
              <a:t> (</a:t>
            </a:r>
            <a:r>
              <a:rPr lang="pt-PT" sz="2800" b="0" strike="noStrike" spc="-1" dirty="0" err="1">
                <a:latin typeface="Arial"/>
              </a:rPr>
              <a:t>weight</a:t>
            </a:r>
            <a:r>
              <a:rPr lang="pt-PT" sz="2800" b="0" strike="noStrike" spc="-1" dirty="0">
                <a:latin typeface="Arial"/>
              </a:rPr>
              <a:t> 25), </a:t>
            </a:r>
            <a:r>
              <a:rPr lang="pt-PT" sz="2800" b="0" strike="noStrike" spc="-1" dirty="0" err="1">
                <a:latin typeface="Arial"/>
              </a:rPr>
              <a:t>profitability</a:t>
            </a:r>
            <a:r>
              <a:rPr lang="pt-PT" sz="2800" b="0" strike="noStrike" spc="-1" dirty="0">
                <a:latin typeface="Arial"/>
              </a:rPr>
              <a:t> (</a:t>
            </a:r>
            <a:r>
              <a:rPr lang="pt-PT" sz="2800" b="0" strike="noStrike" spc="-1" dirty="0" err="1">
                <a:latin typeface="Arial"/>
              </a:rPr>
              <a:t>weight</a:t>
            </a:r>
            <a:r>
              <a:rPr lang="pt-PT" sz="2800" b="0" strike="noStrike" spc="-1" dirty="0">
                <a:latin typeface="Arial"/>
              </a:rPr>
              <a:t> 30), </a:t>
            </a:r>
            <a:r>
              <a:rPr lang="pt-PT" sz="2800" b="0" strike="noStrike" spc="-1" dirty="0" err="1">
                <a:latin typeface="Arial"/>
              </a:rPr>
              <a:t>liquidity</a:t>
            </a:r>
            <a:r>
              <a:rPr lang="pt-PT" sz="2800" b="0" strike="noStrike" spc="-1" dirty="0">
                <a:latin typeface="Arial"/>
              </a:rPr>
              <a:t> (</a:t>
            </a:r>
            <a:r>
              <a:rPr lang="pt-PT" sz="2800" b="0" strike="noStrike" spc="-1" dirty="0" err="1">
                <a:latin typeface="Arial"/>
              </a:rPr>
              <a:t>weight</a:t>
            </a:r>
            <a:r>
              <a:rPr lang="pt-PT" sz="2800" b="0" strike="noStrike" spc="-1" dirty="0">
                <a:latin typeface="Arial"/>
              </a:rPr>
              <a:t> 15), </a:t>
            </a:r>
            <a:r>
              <a:rPr lang="pt-PT" sz="2800" b="0" strike="noStrike" spc="-1" dirty="0" err="1">
                <a:latin typeface="Arial"/>
              </a:rPr>
              <a:t>indebtedness</a:t>
            </a:r>
            <a:r>
              <a:rPr lang="pt-PT" sz="2800" b="0" strike="noStrike" spc="-1" dirty="0">
                <a:latin typeface="Arial"/>
              </a:rPr>
              <a:t> (</a:t>
            </a:r>
            <a:r>
              <a:rPr lang="pt-PT" sz="2800" b="0" strike="noStrike" spc="-1" dirty="0" err="1">
                <a:latin typeface="Arial"/>
              </a:rPr>
              <a:t>weight</a:t>
            </a:r>
            <a:r>
              <a:rPr lang="pt-PT" sz="2800" b="0" strike="noStrike" spc="-1" dirty="0">
                <a:latin typeface="Arial"/>
              </a:rPr>
              <a:t> 10).</a:t>
            </a:r>
            <a:endParaRPr lang="pt-PT" b="0" strike="noStrike">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pt-PT" sz="4400" b="0" strike="noStrike" spc="-1">
                <a:latin typeface="Arial"/>
              </a:rPr>
              <a:t>Formulation of the Items</a:t>
            </a:r>
          </a:p>
        </p:txBody>
      </p:sp>
      <p:sp>
        <p:nvSpPr>
          <p:cNvPr id="275" name="TextShape 2"/>
          <p:cNvSpPr txBox="1"/>
          <p:nvPr/>
        </p:nvSpPr>
        <p:spPr>
          <a:xfrm>
            <a:off x="609480" y="1604520"/>
            <a:ext cx="11054520" cy="4011480"/>
          </a:xfrm>
          <a:prstGeom prst="rect">
            <a:avLst/>
          </a:prstGeom>
          <a:noFill/>
          <a:ln>
            <a:noFill/>
          </a:ln>
        </p:spPr>
        <p:txBody>
          <a:bodyPr lIns="0" tIns="0" rIns="0" bIns="0" anchor="t">
            <a:normAutofit fontScale="94000" lnSpcReduction="10000"/>
          </a:bodyPr>
          <a:lstStyle/>
          <a:p>
            <a:pPr marL="565150" indent="-457200">
              <a:spcBef>
                <a:spcPts val="1984"/>
              </a:spcBef>
              <a:spcAft>
                <a:spcPts val="567"/>
              </a:spcAft>
              <a:buClr>
                <a:srgbClr val="000000"/>
              </a:buClr>
              <a:buSzPct val="45000"/>
              <a:buFont typeface="Arial"/>
              <a:buChar char="•"/>
            </a:pPr>
            <a:r>
              <a:rPr lang="pt-PT" sz="3200" b="0" strike="noStrike" spc="-1" dirty="0" err="1">
                <a:latin typeface="Arial"/>
              </a:rPr>
              <a:t>Simplicity</a:t>
            </a:r>
            <a:r>
              <a:rPr lang="pt-PT" sz="3200" b="0" strike="noStrike" spc="-1" dirty="0">
                <a:latin typeface="Arial"/>
              </a:rPr>
              <a:t> </a:t>
            </a:r>
            <a:r>
              <a:rPr lang="pt-PT" sz="3200" b="0" strike="noStrike" spc="-1" dirty="0" err="1">
                <a:latin typeface="Arial"/>
              </a:rPr>
              <a:t>of</a:t>
            </a:r>
            <a:r>
              <a:rPr lang="pt-PT" sz="3200" b="0" strike="noStrike" spc="-1" dirty="0">
                <a:latin typeface="Arial"/>
              </a:rPr>
              <a:t> </a:t>
            </a:r>
            <a:r>
              <a:rPr lang="pt-PT" sz="3200" b="0" strike="noStrike" spc="-1" dirty="0" err="1">
                <a:latin typeface="Arial"/>
              </a:rPr>
              <a:t>formulation</a:t>
            </a:r>
            <a:r>
              <a:rPr lang="pt-PT" sz="3200" b="0" strike="noStrike" spc="-1" dirty="0">
                <a:latin typeface="Arial"/>
              </a:rPr>
              <a:t>. </a:t>
            </a:r>
            <a:r>
              <a:rPr lang="pt-PT" sz="3200" b="0" strike="noStrike" spc="-1" dirty="0" err="1">
                <a:latin typeface="Arial"/>
              </a:rPr>
              <a:t>Ensuring</a:t>
            </a:r>
            <a:r>
              <a:rPr lang="pt-PT" sz="3200" b="0" strike="noStrike" spc="-1" dirty="0">
                <a:latin typeface="Arial"/>
              </a:rPr>
              <a:t> </a:t>
            </a:r>
            <a:r>
              <a:rPr lang="pt-PT" sz="3200" b="0" strike="noStrike" spc="-1" dirty="0" err="1">
                <a:latin typeface="Arial"/>
              </a:rPr>
              <a:t>matching</a:t>
            </a:r>
            <a:r>
              <a:rPr lang="pt-PT" sz="3200" b="0" strike="noStrike" spc="-1" dirty="0">
                <a:latin typeface="Arial"/>
              </a:rPr>
              <a:t> </a:t>
            </a:r>
            <a:r>
              <a:rPr lang="pt-PT" sz="3200" b="0" strike="noStrike" spc="-1" dirty="0" err="1">
                <a:latin typeface="Arial"/>
              </a:rPr>
              <a:t>one</a:t>
            </a:r>
            <a:r>
              <a:rPr lang="pt-PT" sz="3200" b="0" strike="noStrike" spc="-1" dirty="0">
                <a:latin typeface="Arial"/>
              </a:rPr>
              <a:t> item - </a:t>
            </a:r>
            <a:r>
              <a:rPr lang="pt-PT" sz="3200" b="0" strike="noStrike" spc="-1" dirty="0" err="1">
                <a:latin typeface="Arial"/>
              </a:rPr>
              <a:t>one</a:t>
            </a:r>
            <a:r>
              <a:rPr lang="pt-PT" sz="3200" b="0" strike="noStrike" spc="-1" dirty="0">
                <a:latin typeface="Arial"/>
              </a:rPr>
              <a:t> </a:t>
            </a:r>
            <a:r>
              <a:rPr lang="pt-PT" sz="3200" b="0" strike="noStrike" spc="-1" dirty="0" err="1">
                <a:latin typeface="Arial"/>
              </a:rPr>
              <a:t>task</a:t>
            </a:r>
            <a:r>
              <a:rPr lang="pt-PT" sz="3200" b="0" strike="noStrike" spc="-1" dirty="0">
                <a:latin typeface="Arial"/>
              </a:rPr>
              <a:t>, </a:t>
            </a:r>
            <a:r>
              <a:rPr lang="pt-PT" sz="3200" b="0" strike="noStrike" spc="-1" dirty="0" err="1">
                <a:latin typeface="Arial"/>
              </a:rPr>
              <a:t>and</a:t>
            </a:r>
            <a:r>
              <a:rPr lang="pt-PT" sz="3200" b="0" strike="noStrike" spc="-1" dirty="0">
                <a:latin typeface="Arial"/>
              </a:rPr>
              <a:t> </a:t>
            </a:r>
            <a:r>
              <a:rPr lang="pt-PT" sz="3200" b="0" strike="noStrike" spc="-1" dirty="0" err="1">
                <a:latin typeface="Arial"/>
              </a:rPr>
              <a:t>one</a:t>
            </a:r>
            <a:r>
              <a:rPr lang="pt-PT" sz="3200" b="0" strike="noStrike" spc="-1" dirty="0">
                <a:latin typeface="Arial"/>
              </a:rPr>
              <a:t> </a:t>
            </a:r>
            <a:r>
              <a:rPr lang="pt-PT" sz="3200" b="0" strike="noStrike" spc="-1" dirty="0" err="1">
                <a:latin typeface="Arial"/>
              </a:rPr>
              <a:t>task</a:t>
            </a:r>
            <a:r>
              <a:rPr lang="pt-PT" sz="3200" b="0" strike="noStrike" spc="-1" dirty="0">
                <a:latin typeface="Arial"/>
              </a:rPr>
              <a:t> - </a:t>
            </a:r>
            <a:r>
              <a:rPr lang="pt-PT" sz="3200" b="0" strike="noStrike" spc="-1" dirty="0" err="1">
                <a:latin typeface="Arial"/>
              </a:rPr>
              <a:t>one</a:t>
            </a:r>
            <a:r>
              <a:rPr lang="pt-PT" sz="3200" b="0" strike="noStrike" spc="-1" dirty="0">
                <a:latin typeface="Arial"/>
              </a:rPr>
              <a:t> </a:t>
            </a:r>
            <a:r>
              <a:rPr lang="pt-PT" sz="3200" b="0" strike="noStrike" spc="-1" dirty="0" err="1">
                <a:latin typeface="Arial"/>
              </a:rPr>
              <a:t>idea</a:t>
            </a:r>
            <a:r>
              <a:rPr lang="pt-PT" sz="3200" b="0" strike="noStrike" spc="-1" dirty="0">
                <a:latin typeface="Arial"/>
              </a:rPr>
              <a:t>.</a:t>
            </a:r>
            <a:endParaRPr lang="pt-PT" sz="3200" b="0" strike="noStrike" spc="-1" dirty="0">
              <a:latin typeface="Arial"/>
              <a:ea typeface="Noto Sans CJK SC"/>
            </a:endParaRPr>
          </a:p>
          <a:p>
            <a:pPr marL="565150" indent="-457200">
              <a:spcBef>
                <a:spcPts val="1984"/>
              </a:spcBef>
              <a:spcAft>
                <a:spcPts val="567"/>
              </a:spcAft>
              <a:buClr>
                <a:srgbClr val="000000"/>
              </a:buClr>
              <a:buSzPct val="45000"/>
              <a:buFont typeface="Arial"/>
              <a:buChar char="•"/>
            </a:pPr>
            <a:r>
              <a:rPr lang="pt-PT" sz="3200" b="0" strike="noStrike" spc="-1" dirty="0">
                <a:latin typeface="Arial"/>
              </a:rPr>
              <a:t>Break </a:t>
            </a:r>
            <a:r>
              <a:rPr lang="pt-PT" sz="3200" b="0" strike="noStrike" spc="-1" dirty="0" err="1">
                <a:latin typeface="Arial"/>
              </a:rPr>
              <a:t>down</a:t>
            </a:r>
            <a:r>
              <a:rPr lang="pt-PT" sz="3200" b="0" strike="noStrike" spc="-1" dirty="0">
                <a:latin typeface="Arial"/>
              </a:rPr>
              <a:t> </a:t>
            </a:r>
            <a:r>
              <a:rPr lang="pt-PT" sz="3200" b="0" strike="noStrike" spc="-1" dirty="0" err="1">
                <a:latin typeface="Arial"/>
              </a:rPr>
              <a:t>items</a:t>
            </a:r>
            <a:r>
              <a:rPr lang="pt-PT" sz="3200" b="0" strike="noStrike" spc="-1" dirty="0">
                <a:latin typeface="Arial"/>
              </a:rPr>
              <a:t> </a:t>
            </a:r>
            <a:r>
              <a:rPr lang="pt-PT" sz="3200" b="0" strike="noStrike" spc="-1" dirty="0" err="1">
                <a:latin typeface="Arial"/>
              </a:rPr>
              <a:t>by</a:t>
            </a:r>
            <a:r>
              <a:rPr lang="pt-PT" sz="3200" b="0" strike="noStrike" spc="-1" dirty="0">
                <a:latin typeface="Arial"/>
              </a:rPr>
              <a:t> </a:t>
            </a:r>
            <a:r>
              <a:rPr lang="pt-PT" sz="3200" b="0" strike="noStrike" spc="-1" dirty="0" err="1">
                <a:latin typeface="Arial"/>
              </a:rPr>
              <a:t>valuation</a:t>
            </a:r>
            <a:r>
              <a:rPr lang="pt-PT" sz="3200" b="0" strike="noStrike" spc="-1" dirty="0">
                <a:latin typeface="Arial"/>
              </a:rPr>
              <a:t> </a:t>
            </a:r>
            <a:r>
              <a:rPr lang="pt-PT" sz="3200" b="0" strike="noStrike" spc="-1" dirty="0" err="1">
                <a:latin typeface="Arial"/>
              </a:rPr>
              <a:t>dimensions</a:t>
            </a:r>
            <a:r>
              <a:rPr lang="pt-PT" sz="3200" b="0" strike="noStrike" spc="-1" dirty="0">
                <a:latin typeface="Arial"/>
              </a:rPr>
              <a:t>.</a:t>
            </a:r>
            <a:endParaRPr lang="pt-PT" sz="3200" b="0" strike="noStrike" spc="-1" dirty="0">
              <a:latin typeface="Arial"/>
              <a:ea typeface="Noto Sans CJK SC"/>
            </a:endParaRPr>
          </a:p>
          <a:p>
            <a:pPr marL="565150" indent="-457200">
              <a:spcBef>
                <a:spcPts val="1984"/>
              </a:spcBef>
              <a:spcAft>
                <a:spcPts val="567"/>
              </a:spcAft>
              <a:buClr>
                <a:srgbClr val="000000"/>
              </a:buClr>
              <a:buSzPct val="45000"/>
              <a:buFont typeface="Arial"/>
              <a:buChar char="•"/>
            </a:pPr>
            <a:r>
              <a:rPr lang="pt-PT" sz="3200" b="0" strike="noStrike" spc="-1" dirty="0" err="1">
                <a:latin typeface="Arial"/>
              </a:rPr>
              <a:t>Respect</a:t>
            </a:r>
            <a:r>
              <a:rPr lang="pt-PT" sz="3200" b="0" strike="noStrike" spc="-1" dirty="0">
                <a:latin typeface="Arial"/>
              </a:rPr>
              <a:t> </a:t>
            </a:r>
            <a:r>
              <a:rPr lang="pt-PT" sz="3200" b="0" strike="noStrike" spc="-1" dirty="0" err="1">
                <a:latin typeface="Arial"/>
              </a:rPr>
              <a:t>the</a:t>
            </a:r>
            <a:r>
              <a:rPr lang="pt-PT" sz="3200" b="0" strike="noStrike" spc="-1" dirty="0">
                <a:latin typeface="Arial"/>
              </a:rPr>
              <a:t> face </a:t>
            </a:r>
            <a:r>
              <a:rPr lang="pt-PT" sz="3200" b="0" strike="noStrike" spc="-1" dirty="0" err="1">
                <a:latin typeface="Arial"/>
              </a:rPr>
              <a:t>validity</a:t>
            </a:r>
            <a:r>
              <a:rPr lang="pt-PT" sz="3200" b="0" strike="noStrike" spc="-1" dirty="0">
                <a:latin typeface="Arial"/>
              </a:rPr>
              <a:t> </a:t>
            </a:r>
            <a:r>
              <a:rPr lang="pt-PT" sz="3200" b="0" strike="noStrike" spc="-1" dirty="0" err="1">
                <a:latin typeface="Arial"/>
              </a:rPr>
              <a:t>criterion</a:t>
            </a:r>
            <a:r>
              <a:rPr lang="pt-PT" sz="3200" b="0" strike="noStrike" spc="-1" dirty="0">
                <a:latin typeface="Arial"/>
              </a:rPr>
              <a:t>. </a:t>
            </a:r>
            <a:r>
              <a:rPr lang="pt-PT" sz="3200" b="0" strike="noStrike" spc="-1" dirty="0" err="1">
                <a:latin typeface="Arial"/>
              </a:rPr>
              <a:t>The</a:t>
            </a:r>
            <a:r>
              <a:rPr lang="pt-PT" sz="3200" b="0" strike="noStrike" spc="-1" dirty="0">
                <a:latin typeface="Arial"/>
              </a:rPr>
              <a:t> item </a:t>
            </a:r>
            <a:r>
              <a:rPr lang="pt-PT" sz="3200" b="0" strike="noStrike" spc="-1" dirty="0" err="1">
                <a:latin typeface="Arial"/>
              </a:rPr>
              <a:t>should</a:t>
            </a:r>
            <a:r>
              <a:rPr lang="pt-PT" sz="3200" b="0" strike="noStrike" spc="-1" dirty="0">
                <a:latin typeface="Arial"/>
              </a:rPr>
              <a:t> </a:t>
            </a:r>
            <a:r>
              <a:rPr lang="pt-PT" sz="3200" b="0" strike="noStrike" spc="-1" dirty="0" err="1">
                <a:latin typeface="Arial"/>
              </a:rPr>
              <a:t>not</a:t>
            </a:r>
            <a:r>
              <a:rPr lang="pt-PT" sz="3200" b="0" strike="noStrike" spc="-1" dirty="0">
                <a:latin typeface="Arial"/>
              </a:rPr>
              <a:t> </a:t>
            </a:r>
            <a:r>
              <a:rPr lang="pt-PT" sz="3200" b="0" strike="noStrike" spc="-1" dirty="0" err="1">
                <a:latin typeface="Arial"/>
              </a:rPr>
              <a:t>appear</a:t>
            </a:r>
            <a:r>
              <a:rPr lang="pt-PT" sz="3200" b="0" strike="noStrike" spc="-1" dirty="0">
                <a:latin typeface="Arial"/>
              </a:rPr>
              <a:t> as </a:t>
            </a:r>
            <a:r>
              <a:rPr lang="pt-PT" sz="3200" b="0" strike="noStrike" spc="-1" dirty="0" err="1">
                <a:latin typeface="Arial"/>
              </a:rPr>
              <a:t>ridiculous</a:t>
            </a:r>
            <a:r>
              <a:rPr lang="pt-PT" sz="3200" b="0" strike="noStrike" spc="-1" dirty="0">
                <a:latin typeface="Arial"/>
              </a:rPr>
              <a:t>, </a:t>
            </a:r>
            <a:r>
              <a:rPr lang="pt-PT" sz="3200" b="0" strike="noStrike" spc="-1" dirty="0" err="1">
                <a:latin typeface="Arial"/>
              </a:rPr>
              <a:t>unreasonable</a:t>
            </a:r>
            <a:r>
              <a:rPr lang="pt-PT" sz="3200" b="0" strike="noStrike" spc="-1" dirty="0">
                <a:latin typeface="Arial"/>
              </a:rPr>
              <a:t> </a:t>
            </a:r>
            <a:r>
              <a:rPr lang="pt-PT" sz="3200" b="0" strike="noStrike" spc="-1" dirty="0" err="1">
                <a:latin typeface="Arial"/>
              </a:rPr>
              <a:t>or</a:t>
            </a:r>
            <a:r>
              <a:rPr lang="pt-PT" sz="3200" b="0" strike="noStrike" spc="-1" dirty="0">
                <a:latin typeface="Arial"/>
              </a:rPr>
              <a:t> </a:t>
            </a:r>
            <a:r>
              <a:rPr lang="pt-PT" sz="3200" b="0" strike="noStrike" spc="-1" dirty="0" err="1">
                <a:latin typeface="Arial"/>
              </a:rPr>
              <a:t>childish</a:t>
            </a:r>
            <a:r>
              <a:rPr lang="pt-PT" sz="3200" b="0" strike="noStrike" spc="-1" dirty="0">
                <a:latin typeface="Arial"/>
              </a:rPr>
              <a:t>.</a:t>
            </a:r>
            <a:endParaRPr lang="pt-PT" sz="3200" b="0" strike="noStrike" spc="-1" dirty="0">
              <a:latin typeface="Arial"/>
              <a:ea typeface="Noto Sans CJK SC"/>
            </a:endParaRPr>
          </a:p>
          <a:p>
            <a:pPr marL="565150" indent="-457200">
              <a:spcBef>
                <a:spcPts val="1984"/>
              </a:spcBef>
              <a:spcAft>
                <a:spcPts val="567"/>
              </a:spcAft>
              <a:buClr>
                <a:srgbClr val="000000"/>
              </a:buClr>
              <a:buSzPct val="45000"/>
              <a:buFont typeface="Arial"/>
              <a:buChar char="•"/>
            </a:pPr>
            <a:r>
              <a:rPr lang="pt-PT" sz="3200" b="0" strike="noStrike" spc="-1" dirty="0" err="1">
                <a:latin typeface="Arial"/>
              </a:rPr>
              <a:t>The</a:t>
            </a:r>
            <a:r>
              <a:rPr lang="pt-PT" sz="3200" b="0" strike="noStrike" spc="-1" dirty="0">
                <a:latin typeface="Arial"/>
              </a:rPr>
              <a:t> </a:t>
            </a:r>
            <a:r>
              <a:rPr lang="pt-PT" sz="3200" b="0" strike="noStrike" spc="-1" dirty="0" err="1">
                <a:latin typeface="Arial"/>
              </a:rPr>
              <a:t>formulation</a:t>
            </a:r>
            <a:r>
              <a:rPr lang="pt-PT" sz="3200" b="0" strike="noStrike" spc="-1" dirty="0">
                <a:latin typeface="Arial"/>
              </a:rPr>
              <a:t> </a:t>
            </a:r>
            <a:r>
              <a:rPr lang="pt-PT" sz="3200" b="0" strike="noStrike" spc="-1" dirty="0" err="1">
                <a:latin typeface="Arial"/>
              </a:rPr>
              <a:t>should</a:t>
            </a:r>
            <a:r>
              <a:rPr lang="pt-PT" sz="3200" b="0" strike="noStrike" spc="-1" dirty="0">
                <a:latin typeface="Arial"/>
              </a:rPr>
              <a:t> </a:t>
            </a:r>
            <a:r>
              <a:rPr lang="pt-PT" sz="3200" b="0" strike="noStrike" spc="-1" dirty="0" err="1">
                <a:latin typeface="Arial"/>
              </a:rPr>
              <a:t>be</a:t>
            </a:r>
            <a:r>
              <a:rPr lang="pt-PT" sz="3200" b="0" strike="noStrike" spc="-1" dirty="0">
                <a:latin typeface="Arial"/>
              </a:rPr>
              <a:t> </a:t>
            </a:r>
            <a:r>
              <a:rPr lang="pt-PT" sz="3200" b="0" strike="noStrike" spc="-1" dirty="0" err="1">
                <a:latin typeface="Arial"/>
              </a:rPr>
              <a:t>objective</a:t>
            </a:r>
            <a:r>
              <a:rPr lang="pt-PT" sz="3200" b="0" strike="noStrike" spc="-1" dirty="0">
                <a:latin typeface="Arial"/>
              </a:rPr>
              <a:t>. Use a </a:t>
            </a:r>
            <a:r>
              <a:rPr lang="pt-PT" sz="3200" b="0" strike="noStrike" spc="-1" dirty="0" err="1">
                <a:latin typeface="Arial"/>
              </a:rPr>
              <a:t>likert</a:t>
            </a:r>
            <a:r>
              <a:rPr lang="pt-PT" sz="3200" b="0" strike="noStrike" spc="-1" dirty="0">
                <a:latin typeface="Arial"/>
              </a:rPr>
              <a:t> </a:t>
            </a:r>
            <a:r>
              <a:rPr lang="pt-PT" sz="3200" b="0" strike="noStrike" spc="-1" dirty="0" err="1">
                <a:latin typeface="Arial"/>
              </a:rPr>
              <a:t>scale</a:t>
            </a:r>
            <a:r>
              <a:rPr lang="pt-PT" sz="3200" b="0" strike="noStrike" spc="-1" dirty="0">
                <a:latin typeface="Arial"/>
              </a:rPr>
              <a:t> </a:t>
            </a:r>
            <a:r>
              <a:rPr lang="pt-PT" sz="3200" b="0" strike="noStrike" spc="-1" dirty="0" err="1">
                <a:latin typeface="Arial"/>
              </a:rPr>
              <a:t>with</a:t>
            </a:r>
            <a:r>
              <a:rPr lang="pt-PT" sz="3200" b="0" strike="noStrike" spc="-1" dirty="0">
                <a:latin typeface="Arial"/>
              </a:rPr>
              <a:t> 5 </a:t>
            </a:r>
            <a:r>
              <a:rPr lang="pt-PT" sz="3200" b="0" strike="noStrike" spc="-1" dirty="0" err="1">
                <a:latin typeface="Arial"/>
              </a:rPr>
              <a:t>posts</a:t>
            </a:r>
            <a:r>
              <a:rPr lang="pt-PT" sz="3200" b="0" strike="noStrike" spc="-1" dirty="0">
                <a:latin typeface="Arial"/>
              </a:rPr>
              <a:t>.</a:t>
            </a:r>
            <a:endParaRPr lang="pt-PT" sz="3200" b="0" strike="noStrike" spc="-1" dirty="0">
              <a:latin typeface="Arial"/>
              <a:ea typeface="Noto Sans CJK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pt-PT" sz="4400" b="0" strike="noStrike" spc="-1">
                <a:latin typeface="Arial"/>
              </a:rPr>
              <a:t> Validation exercise</a:t>
            </a:r>
          </a:p>
        </p:txBody>
      </p:sp>
      <p:sp>
        <p:nvSpPr>
          <p:cNvPr id="277" name="TextShape 2"/>
          <p:cNvSpPr txBox="1"/>
          <p:nvPr/>
        </p:nvSpPr>
        <p:spPr>
          <a:xfrm>
            <a:off x="609480" y="1604520"/>
            <a:ext cx="10982520" cy="4371480"/>
          </a:xfrm>
          <a:prstGeom prst="rect">
            <a:avLst/>
          </a:prstGeom>
          <a:noFill/>
          <a:ln>
            <a:noFill/>
          </a:ln>
        </p:spPr>
        <p:txBody>
          <a:bodyPr lIns="0" tIns="0" rIns="0" bIns="0" anchor="t">
            <a:noAutofit/>
          </a:bodyPr>
          <a:lstStyle/>
          <a:p>
            <a:pPr marL="565150" indent="-457200">
              <a:spcBef>
                <a:spcPts val="1417"/>
              </a:spcBef>
              <a:buClr>
                <a:srgbClr val="000000"/>
              </a:buClr>
              <a:buSzPct val="45000"/>
              <a:buFont typeface="Arial"/>
              <a:buChar char="•"/>
            </a:pPr>
            <a:r>
              <a:rPr lang="pt-PT" sz="2000" b="0" strike="noStrike" spc="-1" err="1">
                <a:latin typeface="Arial"/>
              </a:rPr>
              <a:t>Spoken</a:t>
            </a:r>
            <a:r>
              <a:rPr lang="pt-PT" sz="2000" b="0" strike="noStrike" spc="-1" dirty="0">
                <a:latin typeface="Arial"/>
              </a:rPr>
              <a:t> </a:t>
            </a:r>
            <a:r>
              <a:rPr lang="pt-PT" sz="2000" b="0" strike="noStrike" spc="-1" err="1">
                <a:latin typeface="Arial"/>
              </a:rPr>
              <a:t>reflection</a:t>
            </a:r>
            <a:r>
              <a:rPr lang="pt-PT" sz="2000" b="0" strike="noStrike" spc="-1" dirty="0">
                <a:latin typeface="Arial"/>
              </a:rPr>
              <a:t> </a:t>
            </a:r>
            <a:r>
              <a:rPr lang="pt-PT" sz="2000" b="0" strike="noStrike" spc="-1" err="1">
                <a:latin typeface="Arial"/>
              </a:rPr>
              <a:t>and</a:t>
            </a:r>
            <a:r>
              <a:rPr lang="pt-PT" sz="2000" b="0" strike="noStrike" spc="-1" dirty="0">
                <a:latin typeface="Arial"/>
              </a:rPr>
              <a:t> </a:t>
            </a:r>
            <a:r>
              <a:rPr lang="pt-PT" sz="2000" b="0" strike="noStrike" spc="-1" err="1">
                <a:latin typeface="Arial"/>
              </a:rPr>
              <a:t>pre-test</a:t>
            </a:r>
            <a:r>
              <a:rPr lang="pt-PT" sz="2000" b="0" strike="noStrike" spc="-1" dirty="0">
                <a:latin typeface="Arial"/>
              </a:rPr>
              <a:t> </a:t>
            </a:r>
            <a:r>
              <a:rPr lang="pt-PT" sz="2000" b="0" strike="noStrike" spc="-1" err="1">
                <a:latin typeface="Arial"/>
              </a:rPr>
              <a:t>application</a:t>
            </a:r>
            <a:r>
              <a:rPr lang="pt-PT" sz="2000" b="0" strike="noStrike" spc="-1" dirty="0">
                <a:latin typeface="Arial"/>
              </a:rPr>
              <a:t>. </a:t>
            </a:r>
            <a:r>
              <a:rPr lang="pt-PT" sz="2000" b="0" strike="noStrike" spc="-1" err="1">
                <a:latin typeface="Arial"/>
              </a:rPr>
              <a:t>Points</a:t>
            </a:r>
            <a:r>
              <a:rPr lang="pt-PT" sz="2000" b="0" strike="noStrike" spc="-1" dirty="0">
                <a:latin typeface="Arial"/>
              </a:rPr>
              <a:t> </a:t>
            </a:r>
            <a:r>
              <a:rPr lang="pt-PT" sz="2000" b="0" strike="noStrike" spc="-1" err="1">
                <a:latin typeface="Arial"/>
              </a:rPr>
              <a:t>of</a:t>
            </a:r>
            <a:r>
              <a:rPr lang="pt-PT" sz="2000" b="0" strike="noStrike" spc="-1" dirty="0">
                <a:latin typeface="Arial"/>
              </a:rPr>
              <a:t> </a:t>
            </a:r>
            <a:r>
              <a:rPr lang="pt-PT" sz="2000" b="0" strike="noStrike" spc="-1" err="1">
                <a:latin typeface="Arial"/>
              </a:rPr>
              <a:t>interest</a:t>
            </a:r>
            <a:r>
              <a:rPr lang="pt-PT" sz="2000" b="0" strike="noStrike" spc="-1" dirty="0">
                <a:latin typeface="Arial"/>
              </a:rPr>
              <a:t>:</a:t>
            </a:r>
            <a:endParaRPr lang="pt-PT" sz="2000"/>
          </a:p>
          <a:p>
            <a:pPr marL="996950" lvl="1" indent="-457200">
              <a:spcBef>
                <a:spcPts val="1134"/>
              </a:spcBef>
              <a:buClr>
                <a:srgbClr val="000000"/>
              </a:buClr>
              <a:buSzPct val="75000"/>
              <a:buFont typeface="Arial"/>
              <a:buChar char="•"/>
            </a:pPr>
            <a:r>
              <a:rPr lang="pt-PT" b="0" strike="noStrike" spc="-1" dirty="0" err="1">
                <a:latin typeface="Arial"/>
              </a:rPr>
              <a:t>Identification</a:t>
            </a:r>
            <a:r>
              <a:rPr lang="pt-PT" b="0" strike="noStrike" spc="-1" dirty="0">
                <a:latin typeface="Arial"/>
              </a:rPr>
              <a:t> </a:t>
            </a:r>
            <a:r>
              <a:rPr lang="pt-PT" b="0" strike="noStrike" spc="-1" dirty="0" err="1">
                <a:latin typeface="Arial"/>
              </a:rPr>
              <a:t>of</a:t>
            </a:r>
            <a:r>
              <a:rPr lang="pt-PT" b="0" strike="noStrike" spc="-1" dirty="0">
                <a:latin typeface="Arial"/>
              </a:rPr>
              <a:t> </a:t>
            </a:r>
            <a:r>
              <a:rPr lang="pt-PT" b="0" strike="noStrike" spc="-1" dirty="0" err="1">
                <a:latin typeface="Arial"/>
              </a:rPr>
              <a:t>ambiguities</a:t>
            </a:r>
            <a:r>
              <a:rPr lang="pt-PT" b="0" strike="noStrike" spc="-1" dirty="0">
                <a:latin typeface="Arial"/>
              </a:rPr>
              <a:t>.</a:t>
            </a:r>
          </a:p>
          <a:p>
            <a:pPr marL="996950" lvl="1" indent="-457200">
              <a:spcBef>
                <a:spcPts val="1134"/>
              </a:spcBef>
              <a:buClr>
                <a:srgbClr val="000000"/>
              </a:buClr>
              <a:buSzPct val="75000"/>
              <a:buFont typeface="Arial"/>
              <a:buChar char="•"/>
            </a:pPr>
            <a:r>
              <a:rPr lang="pt-PT" b="0" strike="noStrike" spc="-1" err="1">
                <a:latin typeface="Arial"/>
              </a:rPr>
              <a:t>Identification</a:t>
            </a:r>
            <a:r>
              <a:rPr lang="pt-PT" b="0" strike="noStrike" spc="-1" dirty="0">
                <a:latin typeface="Arial"/>
              </a:rPr>
              <a:t> </a:t>
            </a:r>
            <a:r>
              <a:rPr lang="pt-PT" b="0" strike="noStrike" spc="-1" err="1">
                <a:latin typeface="Arial"/>
              </a:rPr>
              <a:t>of</a:t>
            </a:r>
            <a:r>
              <a:rPr lang="pt-PT" b="0" strike="noStrike" spc="-1" dirty="0">
                <a:latin typeface="Arial"/>
              </a:rPr>
              <a:t> processes </a:t>
            </a:r>
            <a:r>
              <a:rPr lang="pt-PT" b="0" strike="noStrike" spc="-1" err="1">
                <a:latin typeface="Arial"/>
              </a:rPr>
              <a:t>and</a:t>
            </a:r>
            <a:r>
              <a:rPr lang="pt-PT" b="0" strike="noStrike" spc="-1" dirty="0">
                <a:latin typeface="Arial"/>
              </a:rPr>
              <a:t> </a:t>
            </a:r>
            <a:r>
              <a:rPr lang="pt-PT" b="0" strike="noStrike" spc="-1" err="1">
                <a:latin typeface="Arial"/>
              </a:rPr>
              <a:t>strategies</a:t>
            </a:r>
            <a:r>
              <a:rPr lang="pt-PT" b="0" strike="noStrike" spc="-1" dirty="0">
                <a:latin typeface="Arial"/>
              </a:rPr>
              <a:t> </a:t>
            </a:r>
            <a:r>
              <a:rPr lang="pt-PT" b="0" strike="noStrike" spc="-1" err="1">
                <a:latin typeface="Arial"/>
              </a:rPr>
              <a:t>used</a:t>
            </a:r>
            <a:r>
              <a:rPr lang="pt-PT" b="0" strike="noStrike" spc="-1" dirty="0">
                <a:latin typeface="Arial"/>
              </a:rPr>
              <a:t> </a:t>
            </a:r>
            <a:r>
              <a:rPr lang="pt-PT" b="0" strike="noStrike" spc="-1" err="1">
                <a:latin typeface="Arial"/>
              </a:rPr>
              <a:t>by</a:t>
            </a:r>
            <a:r>
              <a:rPr lang="pt-PT" b="0" strike="noStrike" spc="-1" dirty="0">
                <a:latin typeface="Arial"/>
              </a:rPr>
              <a:t> </a:t>
            </a:r>
            <a:r>
              <a:rPr lang="pt-PT" b="0" strike="noStrike" spc="-1" err="1">
                <a:latin typeface="Arial"/>
              </a:rPr>
              <a:t>subjects</a:t>
            </a:r>
            <a:r>
              <a:rPr lang="pt-PT" b="0" strike="noStrike" spc="-1" dirty="0">
                <a:latin typeface="Arial"/>
              </a:rPr>
              <a:t> in </a:t>
            </a:r>
            <a:r>
              <a:rPr lang="pt-PT" b="0" strike="noStrike" spc="-1" err="1">
                <a:latin typeface="Arial"/>
              </a:rPr>
              <a:t>their</a:t>
            </a:r>
            <a:r>
              <a:rPr lang="pt-PT" b="0" strike="noStrike" spc="-1" dirty="0">
                <a:latin typeface="Arial"/>
              </a:rPr>
              <a:t> responses.</a:t>
            </a:r>
          </a:p>
          <a:p>
            <a:pPr marL="996950" lvl="1" indent="-457200">
              <a:spcBef>
                <a:spcPts val="1134"/>
              </a:spcBef>
              <a:buClr>
                <a:srgbClr val="000000"/>
              </a:buClr>
              <a:buSzPct val="75000"/>
              <a:buFont typeface="Arial"/>
              <a:buChar char="•"/>
            </a:pPr>
            <a:r>
              <a:rPr lang="pt-PT" b="0" strike="noStrike" spc="-1" err="1">
                <a:latin typeface="Arial"/>
              </a:rPr>
              <a:t>Assessment</a:t>
            </a:r>
            <a:r>
              <a:rPr lang="pt-PT" b="0" strike="noStrike" spc="-1" dirty="0">
                <a:latin typeface="Arial"/>
              </a:rPr>
              <a:t> </a:t>
            </a:r>
            <a:r>
              <a:rPr lang="pt-PT" b="0" strike="noStrike" spc="-1" err="1">
                <a:latin typeface="Arial"/>
              </a:rPr>
              <a:t>of</a:t>
            </a:r>
            <a:r>
              <a:rPr lang="pt-PT" b="0" strike="noStrike" spc="-1" dirty="0">
                <a:latin typeface="Arial"/>
              </a:rPr>
              <a:t> </a:t>
            </a:r>
            <a:r>
              <a:rPr lang="pt-PT" b="0" strike="noStrike" spc="-1" err="1">
                <a:latin typeface="Arial"/>
              </a:rPr>
              <a:t>the</a:t>
            </a:r>
            <a:r>
              <a:rPr lang="pt-PT" b="0" strike="noStrike" spc="-1" dirty="0">
                <a:latin typeface="Arial"/>
              </a:rPr>
              <a:t> </a:t>
            </a:r>
            <a:r>
              <a:rPr lang="pt-PT" b="0" strike="noStrike" spc="-1" err="1">
                <a:latin typeface="Arial"/>
              </a:rPr>
              <a:t>effectiveness</a:t>
            </a:r>
            <a:r>
              <a:rPr lang="pt-PT" b="0" strike="noStrike" spc="-1" dirty="0">
                <a:latin typeface="Arial"/>
              </a:rPr>
              <a:t> </a:t>
            </a:r>
            <a:r>
              <a:rPr lang="pt-PT" b="0" strike="noStrike" spc="-1" err="1">
                <a:latin typeface="Arial"/>
              </a:rPr>
              <a:t>and</a:t>
            </a:r>
            <a:r>
              <a:rPr lang="pt-PT" b="0" strike="noStrike" spc="-1" dirty="0">
                <a:latin typeface="Arial"/>
              </a:rPr>
              <a:t> </a:t>
            </a:r>
            <a:r>
              <a:rPr lang="pt-PT" b="0" strike="noStrike" spc="-1" err="1">
                <a:latin typeface="Arial"/>
              </a:rPr>
              <a:t>quality</a:t>
            </a:r>
            <a:r>
              <a:rPr lang="pt-PT" b="0" strike="noStrike" spc="-1" dirty="0">
                <a:latin typeface="Arial"/>
              </a:rPr>
              <a:t> </a:t>
            </a:r>
            <a:r>
              <a:rPr lang="pt-PT" b="0" strike="noStrike" spc="-1" err="1">
                <a:latin typeface="Arial"/>
              </a:rPr>
              <a:t>of</a:t>
            </a:r>
            <a:r>
              <a:rPr lang="pt-PT" b="0" strike="noStrike" spc="-1" dirty="0">
                <a:latin typeface="Arial"/>
              </a:rPr>
              <a:t> </a:t>
            </a:r>
            <a:r>
              <a:rPr lang="pt-PT" b="0" strike="noStrike" spc="-1" err="1">
                <a:latin typeface="Arial"/>
              </a:rPr>
              <a:t>the</a:t>
            </a:r>
            <a:r>
              <a:rPr lang="pt-PT" b="0" strike="noStrike" spc="-1" dirty="0">
                <a:latin typeface="Arial"/>
              </a:rPr>
              <a:t> </a:t>
            </a:r>
            <a:r>
              <a:rPr lang="pt-PT" b="0" strike="noStrike" spc="-1" err="1">
                <a:latin typeface="Arial"/>
              </a:rPr>
              <a:t>various</a:t>
            </a:r>
            <a:r>
              <a:rPr lang="pt-PT" b="0" strike="noStrike" spc="-1" dirty="0">
                <a:latin typeface="Arial"/>
              </a:rPr>
              <a:t> response </a:t>
            </a:r>
            <a:r>
              <a:rPr lang="pt-PT" b="0" strike="noStrike" spc="-1" err="1">
                <a:latin typeface="Arial"/>
              </a:rPr>
              <a:t>alternatives</a:t>
            </a:r>
            <a:r>
              <a:rPr lang="pt-PT" b="0" strike="noStrike" spc="-1" dirty="0">
                <a:latin typeface="Arial"/>
              </a:rPr>
              <a:t> </a:t>
            </a:r>
            <a:r>
              <a:rPr lang="pt-PT" b="0" strike="noStrike" spc="-1" err="1">
                <a:latin typeface="Arial"/>
              </a:rPr>
              <a:t>formulated</a:t>
            </a:r>
            <a:r>
              <a:rPr lang="pt-PT" b="0" strike="noStrike" spc="-1" dirty="0">
                <a:latin typeface="Arial"/>
              </a:rPr>
              <a:t>.</a:t>
            </a:r>
          </a:p>
          <a:p>
            <a:pPr marL="996950" lvl="1" indent="-457200">
              <a:spcBef>
                <a:spcPts val="1134"/>
              </a:spcBef>
              <a:buClr>
                <a:srgbClr val="000000"/>
              </a:buClr>
              <a:buSzPct val="75000"/>
              <a:buFont typeface="Arial"/>
              <a:buChar char="•"/>
            </a:pPr>
            <a:r>
              <a:rPr lang="pt-PT" b="0" strike="noStrike" spc="-1" err="1">
                <a:latin typeface="Arial"/>
              </a:rPr>
              <a:t>Identification</a:t>
            </a:r>
            <a:r>
              <a:rPr lang="pt-PT" b="0" strike="noStrike" spc="-1" dirty="0">
                <a:latin typeface="Arial"/>
              </a:rPr>
              <a:t> </a:t>
            </a:r>
            <a:r>
              <a:rPr lang="pt-PT" b="0" strike="noStrike" spc="-1" err="1">
                <a:latin typeface="Arial"/>
              </a:rPr>
              <a:t>of</a:t>
            </a:r>
            <a:r>
              <a:rPr lang="pt-PT" b="0" strike="noStrike" spc="-1" dirty="0">
                <a:latin typeface="Arial"/>
              </a:rPr>
              <a:t> peculiar </a:t>
            </a:r>
            <a:r>
              <a:rPr lang="pt-PT" b="0" strike="noStrike" spc="-1" err="1">
                <a:latin typeface="Arial"/>
              </a:rPr>
              <a:t>aspects</a:t>
            </a:r>
            <a:r>
              <a:rPr lang="pt-PT" b="0" strike="noStrike" spc="-1" dirty="0">
                <a:latin typeface="Arial"/>
              </a:rPr>
              <a:t> </a:t>
            </a:r>
            <a:r>
              <a:rPr lang="pt-PT" b="0" strike="noStrike" spc="-1" err="1">
                <a:latin typeface="Arial"/>
              </a:rPr>
              <a:t>or</a:t>
            </a:r>
            <a:r>
              <a:rPr lang="pt-PT" b="0" strike="noStrike" spc="-1" dirty="0">
                <a:latin typeface="Arial"/>
              </a:rPr>
              <a:t> </a:t>
            </a:r>
            <a:r>
              <a:rPr lang="pt-PT" b="0" strike="noStrike" spc="-1" err="1">
                <a:latin typeface="Arial"/>
              </a:rPr>
              <a:t>added</a:t>
            </a:r>
            <a:r>
              <a:rPr lang="pt-PT" b="0" strike="noStrike" spc="-1" dirty="0">
                <a:latin typeface="Arial"/>
              </a:rPr>
              <a:t> </a:t>
            </a:r>
            <a:r>
              <a:rPr lang="pt-PT" b="0" strike="noStrike" spc="-1" err="1">
                <a:latin typeface="Arial"/>
              </a:rPr>
              <a:t>difficulties</a:t>
            </a:r>
            <a:r>
              <a:rPr lang="pt-PT" b="0" strike="noStrike" spc="-1" dirty="0">
                <a:latin typeface="Arial"/>
              </a:rPr>
              <a:t>.</a:t>
            </a:r>
          </a:p>
          <a:p>
            <a:pPr marL="996950" lvl="1" indent="-457200">
              <a:spcBef>
                <a:spcPts val="1134"/>
              </a:spcBef>
              <a:buClr>
                <a:srgbClr val="000000"/>
              </a:buClr>
              <a:buSzPct val="75000"/>
              <a:buFont typeface="Arial"/>
              <a:buChar char="•"/>
            </a:pPr>
            <a:r>
              <a:rPr lang="pt-PT" b="0" strike="noStrike" spc="-1" err="1">
                <a:latin typeface="Arial"/>
              </a:rPr>
              <a:t>Knowledge</a:t>
            </a:r>
            <a:r>
              <a:rPr lang="pt-PT" b="0" strike="noStrike" spc="-1" dirty="0">
                <a:latin typeface="Arial"/>
              </a:rPr>
              <a:t> </a:t>
            </a:r>
            <a:r>
              <a:rPr lang="pt-PT" b="0" strike="noStrike" spc="-1" err="1">
                <a:latin typeface="Arial"/>
              </a:rPr>
              <a:t>of</a:t>
            </a:r>
            <a:r>
              <a:rPr lang="pt-PT" b="0" strike="noStrike" spc="-1" dirty="0">
                <a:latin typeface="Arial"/>
              </a:rPr>
              <a:t> </a:t>
            </a:r>
            <a:r>
              <a:rPr lang="pt-PT" b="0" strike="noStrike" spc="-1" err="1">
                <a:latin typeface="Arial"/>
              </a:rPr>
              <a:t>the</a:t>
            </a:r>
            <a:r>
              <a:rPr lang="pt-PT" b="0" strike="noStrike" spc="-1" dirty="0">
                <a:latin typeface="Arial"/>
              </a:rPr>
              <a:t> general </a:t>
            </a:r>
            <a:r>
              <a:rPr lang="pt-PT" b="0" strike="noStrike" spc="-1" err="1">
                <a:latin typeface="Arial"/>
              </a:rPr>
              <a:t>attitudes</a:t>
            </a:r>
            <a:r>
              <a:rPr lang="pt-PT" b="0" strike="noStrike" spc="-1" dirty="0">
                <a:latin typeface="Arial"/>
              </a:rPr>
              <a:t> </a:t>
            </a:r>
            <a:r>
              <a:rPr lang="pt-PT" b="0" strike="noStrike" spc="-1" err="1">
                <a:latin typeface="Arial"/>
              </a:rPr>
              <a:t>of</a:t>
            </a:r>
            <a:r>
              <a:rPr lang="pt-PT" b="0" strike="noStrike" spc="-1" dirty="0">
                <a:latin typeface="Arial"/>
              </a:rPr>
              <a:t> </a:t>
            </a:r>
            <a:r>
              <a:rPr lang="pt-PT" b="0" strike="noStrike" spc="-1" err="1">
                <a:latin typeface="Arial"/>
              </a:rPr>
              <a:t>the</a:t>
            </a:r>
            <a:r>
              <a:rPr lang="pt-PT" b="0" strike="noStrike" spc="-1" dirty="0">
                <a:latin typeface="Arial"/>
              </a:rPr>
              <a:t> </a:t>
            </a:r>
            <a:r>
              <a:rPr lang="pt-PT" b="0" strike="noStrike" spc="-1" err="1">
                <a:latin typeface="Arial"/>
              </a:rPr>
              <a:t>subjects</a:t>
            </a:r>
            <a:r>
              <a:rPr lang="pt-PT" b="0" strike="noStrike" spc="-1" dirty="0">
                <a:latin typeface="Arial"/>
              </a:rPr>
              <a:t> </a:t>
            </a:r>
            <a:r>
              <a:rPr lang="pt-PT" b="0" strike="noStrike" spc="-1" err="1">
                <a:latin typeface="Arial"/>
              </a:rPr>
              <a:t>towards</a:t>
            </a:r>
            <a:r>
              <a:rPr lang="pt-PT" b="0" strike="noStrike" spc="-1" dirty="0">
                <a:latin typeface="Arial"/>
              </a:rPr>
              <a:t> </a:t>
            </a:r>
            <a:r>
              <a:rPr lang="pt-PT" b="0" strike="noStrike" spc="-1" err="1">
                <a:latin typeface="Arial"/>
              </a:rPr>
              <a:t>the</a:t>
            </a:r>
            <a:r>
              <a:rPr lang="pt-PT" b="0" strike="noStrike" spc="-1" dirty="0">
                <a:latin typeface="Arial"/>
              </a:rPr>
              <a:t> </a:t>
            </a:r>
            <a:r>
              <a:rPr lang="pt-PT" b="0" strike="noStrike" spc="-1" err="1">
                <a:latin typeface="Arial"/>
              </a:rPr>
              <a:t>proposed</a:t>
            </a:r>
            <a:r>
              <a:rPr lang="pt-PT" b="0" strike="noStrike" spc="-1" dirty="0">
                <a:latin typeface="Arial"/>
              </a:rPr>
              <a:t> </a:t>
            </a:r>
            <a:r>
              <a:rPr lang="pt-PT" b="0" strike="noStrike" spc="-1" err="1">
                <a:latin typeface="Arial"/>
              </a:rPr>
              <a:t>items</a:t>
            </a:r>
            <a:r>
              <a:rPr lang="pt-PT" b="0" strike="noStrike" spc="-1" dirty="0">
                <a:latin typeface="Arial"/>
              </a:rPr>
              <a:t> </a:t>
            </a:r>
            <a:r>
              <a:rPr lang="pt-PT" b="0" strike="noStrike" spc="-1" err="1">
                <a:latin typeface="Arial"/>
              </a:rPr>
              <a:t>and</a:t>
            </a:r>
            <a:r>
              <a:rPr lang="pt-PT" b="0" strike="noStrike" spc="-1" dirty="0">
                <a:latin typeface="Arial"/>
              </a:rPr>
              <a:t> </a:t>
            </a:r>
            <a:r>
              <a:rPr lang="pt-PT" b="0" strike="noStrike" spc="-1" err="1">
                <a:latin typeface="Arial"/>
              </a:rPr>
              <a:t>this</a:t>
            </a:r>
            <a:r>
              <a:rPr lang="pt-PT" b="0" strike="noStrike" spc="-1" dirty="0">
                <a:latin typeface="Arial"/>
              </a:rPr>
              <a:t> </a:t>
            </a:r>
            <a:r>
              <a:rPr lang="pt-PT" b="0" strike="noStrike" spc="-1" err="1">
                <a:latin typeface="Arial"/>
              </a:rPr>
              <a:t>throughout</a:t>
            </a:r>
            <a:r>
              <a:rPr lang="pt-PT" b="0" strike="noStrike" spc="-1" dirty="0">
                <a:latin typeface="Arial"/>
              </a:rPr>
              <a:t> </a:t>
            </a:r>
            <a:r>
              <a:rPr lang="pt-PT" b="0" strike="noStrike" spc="-1" err="1">
                <a:latin typeface="Arial"/>
              </a:rPr>
              <a:t>the</a:t>
            </a:r>
            <a:r>
              <a:rPr lang="pt-PT" b="0" strike="noStrike" spc="-1" dirty="0">
                <a:latin typeface="Arial"/>
              </a:rPr>
              <a:t> test.</a:t>
            </a:r>
          </a:p>
          <a:p>
            <a:pPr marL="996950" lvl="1" indent="-457200">
              <a:spcBef>
                <a:spcPts val="1134"/>
              </a:spcBef>
              <a:buClr>
                <a:srgbClr val="000000"/>
              </a:buClr>
              <a:buSzPct val="75000"/>
              <a:buFont typeface="Arial"/>
              <a:buChar char="•"/>
            </a:pPr>
            <a:r>
              <a:rPr lang="pt-PT" b="0" strike="noStrike" spc="-1" dirty="0" err="1">
                <a:latin typeface="Arial"/>
              </a:rPr>
              <a:t>Verification</a:t>
            </a:r>
            <a:r>
              <a:rPr lang="pt-PT" b="0" strike="noStrike" spc="-1" dirty="0">
                <a:latin typeface="Arial"/>
              </a:rPr>
              <a:t> </a:t>
            </a:r>
            <a:r>
              <a:rPr lang="pt-PT" b="0" strike="noStrike" spc="-1" dirty="0" err="1">
                <a:latin typeface="Arial"/>
              </a:rPr>
              <a:t>of</a:t>
            </a:r>
            <a:r>
              <a:rPr lang="pt-PT" b="0" strike="noStrike" spc="-1" dirty="0">
                <a:latin typeface="Arial"/>
              </a:rPr>
              <a:t> some </a:t>
            </a:r>
            <a:r>
              <a:rPr lang="pt-PT" b="0" strike="noStrike" spc="-1" dirty="0" err="1">
                <a:latin typeface="Arial"/>
              </a:rPr>
              <a:t>specific</a:t>
            </a:r>
            <a:r>
              <a:rPr lang="pt-PT" b="0" strike="noStrike" spc="-1" dirty="0">
                <a:latin typeface="Arial"/>
              </a:rPr>
              <a:t> standards </a:t>
            </a:r>
            <a:r>
              <a:rPr lang="pt-PT" b="0" strike="noStrike" spc="-1" dirty="0" err="1">
                <a:latin typeface="Arial"/>
              </a:rPr>
              <a:t>of</a:t>
            </a:r>
            <a:r>
              <a:rPr lang="pt-PT" b="0" strike="noStrike" spc="-1" dirty="0">
                <a:latin typeface="Arial"/>
              </a:rPr>
              <a:t> </a:t>
            </a:r>
            <a:r>
              <a:rPr lang="pt-PT" b="0" strike="noStrike" spc="-1" dirty="0" err="1">
                <a:latin typeface="Arial"/>
              </a:rPr>
              <a:t>achievement</a:t>
            </a:r>
            <a:r>
              <a:rPr lang="pt-PT" b="0" strike="noStrike" spc="-1" dirty="0">
                <a:latin typeface="Arial"/>
              </a:rPr>
              <a:t>.</a:t>
            </a:r>
          </a:p>
          <a:p>
            <a:pPr marL="996950" lvl="1" indent="-457200">
              <a:spcBef>
                <a:spcPts val="1134"/>
              </a:spcBef>
              <a:buClr>
                <a:srgbClr val="000000"/>
              </a:buClr>
              <a:buSzPct val="75000"/>
              <a:buFont typeface="Arial"/>
              <a:buChar char="•"/>
            </a:pPr>
            <a:r>
              <a:rPr lang="pt-PT" b="0" strike="noStrike" spc="-1" err="1">
                <a:latin typeface="Arial"/>
              </a:rPr>
              <a:t>Detection</a:t>
            </a:r>
            <a:r>
              <a:rPr lang="pt-PT" b="0" strike="noStrike" spc="-1" dirty="0">
                <a:latin typeface="Arial"/>
              </a:rPr>
              <a:t> </a:t>
            </a:r>
            <a:r>
              <a:rPr lang="pt-PT" b="0" strike="noStrike" spc="-1" err="1">
                <a:latin typeface="Arial"/>
              </a:rPr>
              <a:t>of</a:t>
            </a:r>
            <a:r>
              <a:rPr lang="pt-PT" b="0" strike="noStrike" spc="-1" dirty="0">
                <a:latin typeface="Arial"/>
              </a:rPr>
              <a:t> </a:t>
            </a:r>
            <a:r>
              <a:rPr lang="pt-PT" b="0" strike="noStrike" spc="-1" err="1">
                <a:latin typeface="Arial"/>
              </a:rPr>
              <a:t>poorly</a:t>
            </a:r>
            <a:r>
              <a:rPr lang="pt-PT" b="0" strike="noStrike" spc="-1" dirty="0">
                <a:latin typeface="Arial"/>
              </a:rPr>
              <a:t> </a:t>
            </a:r>
            <a:r>
              <a:rPr lang="pt-PT" b="0" strike="noStrike" spc="-1" err="1">
                <a:latin typeface="Arial"/>
              </a:rPr>
              <a:t>constructed</a:t>
            </a:r>
            <a:r>
              <a:rPr lang="pt-PT" b="0" strike="noStrike" spc="-1" dirty="0">
                <a:latin typeface="Arial"/>
              </a:rPr>
              <a:t> </a:t>
            </a:r>
            <a:r>
              <a:rPr lang="pt-PT" b="0" strike="noStrike" spc="-1" err="1">
                <a:latin typeface="Arial"/>
              </a:rPr>
              <a:t>items</a:t>
            </a:r>
            <a:r>
              <a:rPr lang="pt-PT" b="0" strike="noStrike" spc="-1" dirty="0">
                <a:latin typeface="Arial"/>
              </a:rPr>
              <a:t>.</a:t>
            </a:r>
          </a:p>
          <a:p>
            <a:pPr marL="996950" lvl="1" indent="-457200">
              <a:spcBef>
                <a:spcPts val="1134"/>
              </a:spcBef>
              <a:buClr>
                <a:srgbClr val="000000"/>
              </a:buClr>
              <a:buSzPct val="75000"/>
              <a:buFont typeface="Arial"/>
              <a:buChar char="•"/>
            </a:pPr>
            <a:r>
              <a:rPr lang="pt-PT" b="0" strike="noStrike" spc="-1" dirty="0">
                <a:latin typeface="Arial"/>
              </a:rPr>
              <a:t>A </a:t>
            </a:r>
            <a:r>
              <a:rPr lang="pt-PT" b="0" strike="noStrike" spc="-1" err="1">
                <a:latin typeface="Arial"/>
              </a:rPr>
              <a:t>first</a:t>
            </a:r>
            <a:r>
              <a:rPr lang="pt-PT" b="0" strike="noStrike" spc="-1" dirty="0">
                <a:latin typeface="Arial"/>
              </a:rPr>
              <a:t> </a:t>
            </a:r>
            <a:r>
              <a:rPr lang="pt-PT" b="0" strike="noStrike" spc="-1" err="1">
                <a:latin typeface="Arial"/>
              </a:rPr>
              <a:t>level</a:t>
            </a:r>
            <a:r>
              <a:rPr lang="pt-PT" b="0" strike="noStrike" spc="-1" dirty="0">
                <a:latin typeface="Arial"/>
              </a:rPr>
              <a:t> </a:t>
            </a:r>
            <a:r>
              <a:rPr lang="pt-PT" b="0" strike="noStrike" spc="-1" err="1">
                <a:latin typeface="Arial"/>
              </a:rPr>
              <a:t>of</a:t>
            </a:r>
            <a:r>
              <a:rPr lang="pt-PT" b="0" strike="noStrike" spc="-1" dirty="0">
                <a:latin typeface="Arial"/>
              </a:rPr>
              <a:t> </a:t>
            </a:r>
            <a:r>
              <a:rPr lang="pt-PT" b="0" strike="noStrike" spc="-1" err="1">
                <a:latin typeface="Arial"/>
              </a:rPr>
              <a:t>knowledge</a:t>
            </a:r>
            <a:r>
              <a:rPr lang="pt-PT" b="0" strike="noStrike" spc="-1" dirty="0">
                <a:latin typeface="Arial"/>
              </a:rPr>
              <a:t> </a:t>
            </a:r>
            <a:r>
              <a:rPr lang="pt-PT" b="0" strike="noStrike" spc="-1" err="1">
                <a:latin typeface="Arial"/>
              </a:rPr>
              <a:t>of</a:t>
            </a:r>
            <a:r>
              <a:rPr lang="pt-PT" b="0" strike="noStrike" spc="-1" dirty="0">
                <a:latin typeface="Arial"/>
              </a:rPr>
              <a:t> </a:t>
            </a:r>
            <a:r>
              <a:rPr lang="pt-PT" b="0" strike="noStrike" spc="-1" err="1">
                <a:latin typeface="Arial"/>
              </a:rPr>
              <a:t>the</a:t>
            </a:r>
            <a:r>
              <a:rPr lang="pt-PT" b="0" strike="noStrike" spc="-1" dirty="0">
                <a:latin typeface="Arial"/>
              </a:rPr>
              <a:t> </a:t>
            </a:r>
            <a:r>
              <a:rPr lang="pt-PT" b="0" strike="noStrike" spc="-1" err="1">
                <a:latin typeface="Arial"/>
              </a:rPr>
              <a:t>difficulties</a:t>
            </a:r>
            <a:r>
              <a:rPr lang="pt-PT" b="0" strike="noStrike" spc="-1" dirty="0">
                <a:latin typeface="Arial"/>
              </a:rPr>
              <a:t> </a:t>
            </a:r>
            <a:r>
              <a:rPr lang="pt-PT" b="0" strike="noStrike" spc="-1" err="1">
                <a:latin typeface="Arial"/>
              </a:rPr>
              <a:t>experienced</a:t>
            </a:r>
            <a:r>
              <a:rPr lang="pt-PT" b="0" strike="noStrike" spc="-1" dirty="0">
                <a:latin typeface="Arial"/>
              </a:rPr>
              <a:t> </a:t>
            </a:r>
            <a:r>
              <a:rPr lang="pt-PT" b="0" strike="noStrike" spc="-1" err="1">
                <a:latin typeface="Arial"/>
              </a:rPr>
              <a:t>by</a:t>
            </a:r>
            <a:r>
              <a:rPr lang="pt-PT" b="0" strike="noStrike" spc="-1" dirty="0">
                <a:latin typeface="Arial"/>
              </a:rPr>
              <a:t> </a:t>
            </a:r>
            <a:r>
              <a:rPr lang="pt-PT" b="0" strike="noStrike" spc="-1" err="1">
                <a:latin typeface="Arial"/>
              </a:rPr>
              <a:t>the</a:t>
            </a:r>
            <a:r>
              <a:rPr lang="pt-PT" b="0" strike="noStrike" spc="-1" dirty="0">
                <a:latin typeface="Arial"/>
              </a:rPr>
              <a:t> </a:t>
            </a:r>
            <a:r>
              <a:rPr lang="pt-PT" b="0" strike="noStrike" spc="-1" err="1">
                <a:latin typeface="Arial"/>
              </a:rPr>
              <a:t>subjects</a:t>
            </a:r>
            <a:r>
              <a:rPr lang="pt-PT" b="0" strike="noStrike" spc="-1" dirty="0">
                <a:latin typeface="Aria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pt-PT" sz="4400" spc="-1" dirty="0" err="1">
                <a:latin typeface="Arial"/>
              </a:rPr>
              <a:t>Application</a:t>
            </a:r>
            <a:endParaRPr lang="pt-PT" sz="4400" b="0" strike="noStrike" spc="-1" dirty="0" err="1">
              <a:latin typeface="Arial"/>
            </a:endParaRPr>
          </a:p>
        </p:txBody>
      </p:sp>
      <p:sp>
        <p:nvSpPr>
          <p:cNvPr id="279" name="TextShape 2"/>
          <p:cNvSpPr txBox="1"/>
          <p:nvPr/>
        </p:nvSpPr>
        <p:spPr>
          <a:xfrm>
            <a:off x="429480" y="1604520"/>
            <a:ext cx="5150520" cy="4443480"/>
          </a:xfrm>
          <a:prstGeom prst="rect">
            <a:avLst/>
          </a:prstGeom>
          <a:noFill/>
          <a:ln>
            <a:noFill/>
          </a:ln>
        </p:spPr>
        <p:txBody>
          <a:bodyPr lIns="0" tIns="0" rIns="0" bIns="0" anchor="t">
            <a:normAutofit fontScale="94000"/>
          </a:bodyPr>
          <a:lstStyle/>
          <a:p>
            <a:pPr marL="450850" indent="-342900">
              <a:spcBef>
                <a:spcPts val="1417"/>
              </a:spcBef>
              <a:buClr>
                <a:srgbClr val="000000"/>
              </a:buClr>
              <a:buSzPct val="45000"/>
              <a:buFont typeface="Arial"/>
              <a:buChar char="•"/>
            </a:pPr>
            <a:r>
              <a:rPr lang="pt-PT" sz="2000" b="0" strike="noStrike" spc="-1" dirty="0">
                <a:latin typeface="Arial"/>
              </a:rPr>
              <a:t>Define </a:t>
            </a:r>
            <a:r>
              <a:rPr lang="pt-PT" sz="2000" b="0" strike="noStrike" spc="-1" dirty="0" err="1">
                <a:latin typeface="Arial"/>
              </a:rPr>
              <a:t>the</a:t>
            </a:r>
            <a:r>
              <a:rPr lang="pt-PT" sz="2000" b="0" strike="noStrike" spc="-1" dirty="0">
                <a:latin typeface="Arial"/>
              </a:rPr>
              <a:t> </a:t>
            </a:r>
            <a:r>
              <a:rPr lang="pt-PT" sz="2000" b="0" strike="noStrike" spc="-1" dirty="0" err="1">
                <a:latin typeface="Arial"/>
              </a:rPr>
              <a:t>form</a:t>
            </a:r>
            <a:r>
              <a:rPr lang="pt-PT" sz="2000" b="0" strike="noStrike" spc="-1" dirty="0">
                <a:latin typeface="Arial"/>
              </a:rPr>
              <a:t> </a:t>
            </a:r>
            <a:r>
              <a:rPr lang="pt-PT" sz="2000" b="0" strike="noStrike" spc="-1" dirty="0" err="1">
                <a:latin typeface="Arial"/>
              </a:rPr>
              <a:t>of</a:t>
            </a:r>
            <a:r>
              <a:rPr lang="pt-PT" sz="2000" b="0" strike="noStrike" spc="-1" dirty="0">
                <a:latin typeface="Arial"/>
              </a:rPr>
              <a:t> </a:t>
            </a:r>
            <a:r>
              <a:rPr lang="pt-PT" sz="2000" b="0" strike="noStrike" spc="-1" dirty="0" err="1">
                <a:latin typeface="Arial"/>
              </a:rPr>
              <a:t>application</a:t>
            </a:r>
            <a:r>
              <a:rPr lang="pt-PT" sz="2000" b="0" strike="noStrike" spc="-1" dirty="0">
                <a:latin typeface="Arial"/>
              </a:rPr>
              <a:t> (individual </a:t>
            </a:r>
            <a:r>
              <a:rPr lang="pt-PT" sz="2000" b="0" strike="noStrike" spc="-1" dirty="0" err="1">
                <a:latin typeface="Arial"/>
              </a:rPr>
              <a:t>or</a:t>
            </a:r>
            <a:r>
              <a:rPr lang="pt-PT" sz="2000" b="0" strike="noStrike" spc="-1" dirty="0">
                <a:latin typeface="Arial"/>
              </a:rPr>
              <a:t> </a:t>
            </a:r>
            <a:r>
              <a:rPr lang="pt-PT" sz="2000" b="0" strike="noStrike" spc="-1" dirty="0" err="1">
                <a:latin typeface="Arial"/>
              </a:rPr>
              <a:t>group</a:t>
            </a:r>
            <a:r>
              <a:rPr lang="pt-PT" sz="2000" b="0" strike="noStrike" spc="-1" dirty="0">
                <a:latin typeface="Arial"/>
              </a:rPr>
              <a:t>) </a:t>
            </a:r>
            <a:r>
              <a:rPr lang="pt-PT" sz="2000" b="0" strike="noStrike" spc="-1" dirty="0" err="1">
                <a:latin typeface="Arial"/>
              </a:rPr>
              <a:t>and</a:t>
            </a:r>
            <a:r>
              <a:rPr lang="pt-PT" sz="2000" b="0" strike="noStrike" spc="-1" dirty="0">
                <a:latin typeface="Arial"/>
              </a:rPr>
              <a:t> </a:t>
            </a:r>
            <a:r>
              <a:rPr lang="pt-PT" sz="2000" b="0" strike="noStrike" spc="-1" dirty="0" err="1">
                <a:latin typeface="Arial"/>
              </a:rPr>
              <a:t>materials</a:t>
            </a:r>
            <a:r>
              <a:rPr lang="pt-PT" sz="2000" b="0" strike="noStrike" spc="-1" dirty="0">
                <a:latin typeface="Arial"/>
              </a:rPr>
              <a:t> </a:t>
            </a:r>
            <a:r>
              <a:rPr lang="pt-PT" sz="2000" b="0" strike="noStrike" spc="-1" dirty="0" err="1">
                <a:latin typeface="Arial"/>
              </a:rPr>
              <a:t>required</a:t>
            </a:r>
            <a:r>
              <a:rPr lang="pt-PT" sz="2000" b="0" strike="noStrike" spc="-1" dirty="0">
                <a:latin typeface="Arial"/>
              </a:rPr>
              <a:t> (</a:t>
            </a:r>
            <a:r>
              <a:rPr lang="pt-PT" sz="2000" b="0" strike="noStrike" spc="-1" dirty="0" err="1">
                <a:latin typeface="Arial"/>
              </a:rPr>
              <a:t>paper</a:t>
            </a:r>
            <a:r>
              <a:rPr lang="pt-PT" sz="2000" b="0" strike="noStrike" spc="-1" dirty="0">
                <a:latin typeface="Arial"/>
              </a:rPr>
              <a:t>, </a:t>
            </a:r>
            <a:r>
              <a:rPr lang="pt-PT" sz="2000" b="0" strike="noStrike" spc="-1" dirty="0" err="1">
                <a:latin typeface="Arial"/>
              </a:rPr>
              <a:t>pencil</a:t>
            </a:r>
            <a:r>
              <a:rPr lang="pt-PT" sz="2000" b="0" strike="noStrike" spc="-1" dirty="0">
                <a:latin typeface="Arial"/>
              </a:rPr>
              <a:t>, etc.)</a:t>
            </a:r>
            <a:endParaRPr lang="pt-PT" dirty="0"/>
          </a:p>
          <a:p>
            <a:pPr marL="450850" indent="-342900">
              <a:spcBef>
                <a:spcPts val="1417"/>
              </a:spcBef>
              <a:buClr>
                <a:srgbClr val="000000"/>
              </a:buClr>
              <a:buSzPct val="45000"/>
              <a:buFont typeface="Arial"/>
              <a:buChar char="•"/>
            </a:pPr>
            <a:r>
              <a:rPr lang="pt-PT" sz="2000" b="0" strike="noStrike" spc="-1" dirty="0" err="1">
                <a:latin typeface="Arial"/>
              </a:rPr>
              <a:t>Apply</a:t>
            </a:r>
            <a:r>
              <a:rPr lang="pt-PT" sz="2000" b="0" strike="noStrike" spc="-1" dirty="0">
                <a:latin typeface="Arial"/>
              </a:rPr>
              <a:t> a </a:t>
            </a:r>
            <a:r>
              <a:rPr lang="pt-PT" sz="2000" b="0" strike="noStrike" spc="-1" dirty="0" err="1">
                <a:latin typeface="Arial"/>
              </a:rPr>
              <a:t>one-week</a:t>
            </a:r>
            <a:r>
              <a:rPr lang="pt-PT" sz="2000" b="0" strike="noStrike" spc="-1" dirty="0">
                <a:latin typeface="Arial"/>
              </a:rPr>
              <a:t> t-</a:t>
            </a:r>
            <a:r>
              <a:rPr lang="pt-PT" sz="2000" b="0" strike="noStrike" spc="-1" dirty="0" err="1">
                <a:latin typeface="Arial"/>
              </a:rPr>
              <a:t>test</a:t>
            </a:r>
            <a:r>
              <a:rPr lang="pt-PT" sz="2000" b="0" strike="noStrike" spc="-1" dirty="0">
                <a:latin typeface="Arial"/>
              </a:rPr>
              <a:t> to </a:t>
            </a:r>
            <a:r>
              <a:rPr lang="pt-PT" sz="2000" b="0" strike="noStrike" spc="-1" dirty="0" err="1">
                <a:latin typeface="Arial"/>
              </a:rPr>
              <a:t>identify</a:t>
            </a:r>
            <a:r>
              <a:rPr lang="pt-PT" sz="2000" b="0" strike="noStrike" spc="-1" dirty="0">
                <a:latin typeface="Arial"/>
              </a:rPr>
              <a:t> </a:t>
            </a:r>
            <a:r>
              <a:rPr lang="pt-PT" sz="2000" b="0" strike="noStrike" spc="-1" dirty="0" err="1">
                <a:latin typeface="Arial"/>
              </a:rPr>
              <a:t>significant</a:t>
            </a:r>
            <a:r>
              <a:rPr lang="pt-PT" sz="2000" b="0" strike="noStrike" spc="-1" dirty="0">
                <a:latin typeface="Arial"/>
              </a:rPr>
              <a:t> </a:t>
            </a:r>
            <a:r>
              <a:rPr lang="pt-PT" sz="2000" b="0" strike="noStrike" spc="-1" dirty="0" err="1">
                <a:latin typeface="Arial"/>
              </a:rPr>
              <a:t>discrepancies</a:t>
            </a:r>
            <a:r>
              <a:rPr lang="pt-PT" sz="2000" b="0" strike="noStrike" spc="-1" dirty="0">
                <a:latin typeface="Arial"/>
              </a:rPr>
              <a:t> in responses.</a:t>
            </a:r>
          </a:p>
          <a:p>
            <a:pPr marL="882650" lvl="1" indent="-342900">
              <a:spcBef>
                <a:spcPts val="1134"/>
              </a:spcBef>
              <a:buClr>
                <a:srgbClr val="000000"/>
              </a:buClr>
              <a:buSzPct val="75000"/>
              <a:buFont typeface="Arial"/>
              <a:buChar char="•"/>
            </a:pPr>
            <a:r>
              <a:rPr lang="pt-PT" sz="2000" b="0" strike="noStrike" spc="-1" dirty="0" err="1">
                <a:latin typeface="Arial"/>
              </a:rPr>
              <a:t>Consider</a:t>
            </a:r>
            <a:r>
              <a:rPr lang="pt-PT" sz="2000" b="0" strike="noStrike" spc="-1" dirty="0">
                <a:latin typeface="Arial"/>
              </a:rPr>
              <a:t> </a:t>
            </a:r>
            <a:r>
              <a:rPr lang="pt-PT" sz="2000" b="0" strike="noStrike" spc="-1" dirty="0" err="1">
                <a:latin typeface="Arial"/>
              </a:rPr>
              <a:t>the</a:t>
            </a:r>
            <a:r>
              <a:rPr lang="pt-PT" sz="2000" b="0" strike="noStrike" spc="-1" dirty="0">
                <a:latin typeface="Arial"/>
              </a:rPr>
              <a:t> </a:t>
            </a:r>
            <a:r>
              <a:rPr lang="pt-PT" sz="2000" b="0" strike="noStrike" spc="-1" dirty="0" err="1">
                <a:latin typeface="Arial"/>
              </a:rPr>
              <a:t>conditions</a:t>
            </a:r>
            <a:r>
              <a:rPr lang="pt-PT" sz="2000" b="0" strike="noStrike" spc="-1" dirty="0">
                <a:latin typeface="Arial"/>
              </a:rPr>
              <a:t> for </a:t>
            </a:r>
            <a:r>
              <a:rPr lang="pt-PT" sz="2000" b="0" strike="noStrike" spc="-1" dirty="0" err="1">
                <a:latin typeface="Arial"/>
              </a:rPr>
              <a:t>the</a:t>
            </a:r>
            <a:r>
              <a:rPr lang="pt-PT" sz="2000" b="0" strike="noStrike" spc="-1" dirty="0">
                <a:latin typeface="Arial"/>
              </a:rPr>
              <a:t> </a:t>
            </a:r>
            <a:r>
              <a:rPr lang="pt-PT" sz="2000" b="0" strike="noStrike" spc="-1" dirty="0" err="1">
                <a:latin typeface="Arial"/>
              </a:rPr>
              <a:t>application</a:t>
            </a:r>
            <a:r>
              <a:rPr lang="pt-PT" sz="2000" b="0" strike="noStrike" spc="-1" dirty="0">
                <a:latin typeface="Arial"/>
              </a:rPr>
              <a:t>.</a:t>
            </a:r>
          </a:p>
          <a:p>
            <a:pPr marL="882650" lvl="1" indent="-342900">
              <a:spcBef>
                <a:spcPts val="1134"/>
              </a:spcBef>
              <a:buClr>
                <a:srgbClr val="000000"/>
              </a:buClr>
              <a:buSzPct val="75000"/>
              <a:buFont typeface="Arial"/>
              <a:buChar char="•"/>
            </a:pPr>
            <a:r>
              <a:rPr lang="pt-PT" sz="2000" b="0" strike="noStrike" spc="-1" dirty="0" err="1">
                <a:latin typeface="Arial"/>
              </a:rPr>
              <a:t>Physical</a:t>
            </a:r>
            <a:r>
              <a:rPr lang="pt-PT" sz="2000" b="0" strike="noStrike" spc="-1" dirty="0">
                <a:latin typeface="Arial"/>
              </a:rPr>
              <a:t> </a:t>
            </a:r>
            <a:r>
              <a:rPr lang="pt-PT" sz="2000" b="0" strike="noStrike" spc="-1" dirty="0" err="1">
                <a:latin typeface="Arial"/>
              </a:rPr>
              <a:t>conditions</a:t>
            </a:r>
            <a:r>
              <a:rPr lang="pt-PT" sz="2000" b="0" strike="noStrike" spc="-1" dirty="0">
                <a:latin typeface="Arial"/>
              </a:rPr>
              <a:t> </a:t>
            </a:r>
            <a:r>
              <a:rPr lang="pt-PT" sz="2000" b="0" strike="noStrike" spc="-1" dirty="0" err="1">
                <a:latin typeface="Arial"/>
              </a:rPr>
              <a:t>of</a:t>
            </a:r>
            <a:r>
              <a:rPr lang="pt-PT" sz="2000" b="0" strike="noStrike" spc="-1" dirty="0">
                <a:latin typeface="Arial"/>
              </a:rPr>
              <a:t> </a:t>
            </a:r>
            <a:r>
              <a:rPr lang="pt-PT" sz="2000" b="0" strike="noStrike" spc="-1" dirty="0" err="1">
                <a:latin typeface="Arial"/>
              </a:rPr>
              <a:t>the</a:t>
            </a:r>
            <a:r>
              <a:rPr lang="pt-PT" sz="2000" b="0" strike="noStrike" spc="-1" dirty="0">
                <a:latin typeface="Arial"/>
              </a:rPr>
              <a:t> </a:t>
            </a:r>
            <a:r>
              <a:rPr lang="pt-PT" sz="2000" b="0" strike="noStrike" spc="-1" dirty="0" err="1">
                <a:latin typeface="Arial"/>
              </a:rPr>
              <a:t>space</a:t>
            </a:r>
          </a:p>
          <a:p>
            <a:pPr marL="882650" lvl="1" indent="-342900">
              <a:spcBef>
                <a:spcPts val="1134"/>
              </a:spcBef>
              <a:buClr>
                <a:srgbClr val="000000"/>
              </a:buClr>
              <a:buSzPct val="75000"/>
              <a:buFont typeface="Arial"/>
              <a:buChar char="•"/>
            </a:pPr>
            <a:r>
              <a:rPr lang="pt-PT" sz="2000" b="0" strike="noStrike" spc="-1" dirty="0" err="1">
                <a:latin typeface="Arial"/>
              </a:rPr>
              <a:t>Luminosity</a:t>
            </a:r>
            <a:r>
              <a:rPr lang="pt-PT" sz="2000" b="0" strike="noStrike" spc="-1" dirty="0">
                <a:latin typeface="Arial"/>
              </a:rPr>
              <a:t> </a:t>
            </a:r>
            <a:r>
              <a:rPr lang="pt-PT" sz="2000" b="0" strike="noStrike" spc="-1" dirty="0" err="1">
                <a:latin typeface="Arial"/>
              </a:rPr>
              <a:t>and</a:t>
            </a:r>
            <a:r>
              <a:rPr lang="pt-PT" sz="2000" b="0" strike="noStrike" spc="-1" dirty="0">
                <a:latin typeface="Arial"/>
              </a:rPr>
              <a:t> </a:t>
            </a:r>
            <a:r>
              <a:rPr lang="pt-PT" sz="2000" b="0" strike="noStrike" spc="-1" dirty="0" err="1">
                <a:latin typeface="Arial"/>
              </a:rPr>
              <a:t>other</a:t>
            </a:r>
            <a:r>
              <a:rPr lang="pt-PT" sz="2000" b="0" strike="noStrike" spc="-1" dirty="0">
                <a:latin typeface="Arial"/>
              </a:rPr>
              <a:t> </a:t>
            </a:r>
            <a:r>
              <a:rPr lang="pt-PT" sz="2000" b="0" strike="noStrike" spc="-1" dirty="0" err="1">
                <a:latin typeface="Arial"/>
              </a:rPr>
              <a:t>weather</a:t>
            </a:r>
            <a:r>
              <a:rPr lang="pt-PT" sz="2000" b="0" strike="noStrike" spc="-1" dirty="0">
                <a:latin typeface="Arial"/>
              </a:rPr>
              <a:t> </a:t>
            </a:r>
            <a:r>
              <a:rPr lang="pt-PT" sz="2000" b="0" strike="noStrike" spc="-1" dirty="0" err="1">
                <a:latin typeface="Arial"/>
              </a:rPr>
              <a:t>conditions</a:t>
            </a:r>
          </a:p>
          <a:p>
            <a:pPr marL="882650" lvl="1" indent="-342900">
              <a:spcBef>
                <a:spcPts val="1134"/>
              </a:spcBef>
              <a:buClr>
                <a:srgbClr val="000000"/>
              </a:buClr>
              <a:buSzPct val="75000"/>
              <a:buFont typeface="Arial"/>
              <a:buChar char="•"/>
            </a:pPr>
            <a:r>
              <a:rPr lang="pt-PT" sz="2000" b="0" strike="noStrike" spc="-1" dirty="0" err="1">
                <a:latin typeface="Arial"/>
              </a:rPr>
              <a:t>Sound</a:t>
            </a:r>
            <a:r>
              <a:rPr lang="pt-PT" sz="2000" b="0" strike="noStrike" spc="-1" dirty="0">
                <a:latin typeface="Arial"/>
              </a:rPr>
              <a:t> </a:t>
            </a:r>
            <a:r>
              <a:rPr lang="pt-PT" sz="2000" b="0" strike="noStrike" spc="-1" dirty="0" err="1">
                <a:latin typeface="Arial"/>
              </a:rPr>
              <a:t>and</a:t>
            </a:r>
            <a:r>
              <a:rPr lang="pt-PT" sz="2000" b="0" strike="noStrike" spc="-1" dirty="0">
                <a:latin typeface="Arial"/>
              </a:rPr>
              <a:t> </a:t>
            </a:r>
            <a:r>
              <a:rPr lang="pt-PT" sz="2000" b="0" strike="noStrike" spc="-1" dirty="0" err="1">
                <a:latin typeface="Arial"/>
              </a:rPr>
              <a:t>interruptions</a:t>
            </a:r>
          </a:p>
          <a:p>
            <a:pPr marL="882650" lvl="1" indent="-342900">
              <a:spcBef>
                <a:spcPts val="1134"/>
              </a:spcBef>
              <a:buClr>
                <a:srgbClr val="000000"/>
              </a:buClr>
              <a:buSzPct val="75000"/>
              <a:buFont typeface="Arial"/>
              <a:buChar char="•"/>
            </a:pPr>
            <a:r>
              <a:rPr lang="pt-PT" sz="2000" b="0" strike="noStrike" spc="-1" dirty="0" err="1">
                <a:latin typeface="Arial"/>
              </a:rPr>
              <a:t>Ergonomics</a:t>
            </a:r>
            <a:r>
              <a:rPr lang="pt-PT" sz="2000" b="0" strike="noStrike" spc="-1" dirty="0">
                <a:latin typeface="Arial"/>
              </a:rPr>
              <a:t> </a:t>
            </a:r>
            <a:r>
              <a:rPr lang="pt-PT" sz="2000" b="0" strike="noStrike" spc="-1" dirty="0" err="1">
                <a:latin typeface="Arial"/>
              </a:rPr>
              <a:t>of</a:t>
            </a:r>
            <a:r>
              <a:rPr lang="pt-PT" sz="2000" b="0" strike="noStrike" spc="-1" dirty="0">
                <a:latin typeface="Arial"/>
              </a:rPr>
              <a:t> </a:t>
            </a:r>
            <a:r>
              <a:rPr lang="pt-PT" sz="2000" b="0" strike="noStrike" spc="-1" dirty="0" err="1">
                <a:latin typeface="Arial"/>
              </a:rPr>
              <a:t>equipment</a:t>
            </a:r>
            <a:r>
              <a:rPr lang="pt-PT" sz="2000" b="0" strike="noStrike" spc="-1" dirty="0">
                <a:latin typeface="Arial"/>
              </a:rPr>
              <a:t> </a:t>
            </a:r>
            <a:r>
              <a:rPr lang="pt-PT" sz="2000" b="0" strike="noStrike" spc="-1" dirty="0" err="1">
                <a:latin typeface="Arial"/>
              </a:rPr>
              <a:t>and</a:t>
            </a:r>
            <a:r>
              <a:rPr lang="pt-PT" sz="2000" b="0" strike="noStrike" spc="-1" dirty="0">
                <a:latin typeface="Arial"/>
              </a:rPr>
              <a:t> </a:t>
            </a:r>
            <a:r>
              <a:rPr lang="pt-PT" sz="2000" b="0" strike="noStrike" spc="-1" dirty="0" err="1">
                <a:latin typeface="Arial"/>
              </a:rPr>
              <a:t>furniture</a:t>
            </a:r>
          </a:p>
        </p:txBody>
      </p:sp>
      <p:sp>
        <p:nvSpPr>
          <p:cNvPr id="280" name="TextShape 3"/>
          <p:cNvSpPr txBox="1"/>
          <p:nvPr/>
        </p:nvSpPr>
        <p:spPr>
          <a:xfrm>
            <a:off x="5796000" y="1620000"/>
            <a:ext cx="5904000" cy="4392000"/>
          </a:xfrm>
          <a:prstGeom prst="rect">
            <a:avLst/>
          </a:prstGeom>
          <a:noFill/>
          <a:ln>
            <a:noFill/>
          </a:ln>
        </p:spPr>
        <p:txBody>
          <a:bodyPr lIns="0" tIns="0" rIns="0" bIns="0" anchor="t">
            <a:normAutofit fontScale="76000" lnSpcReduction="20000"/>
          </a:bodyPr>
          <a:lstStyle/>
          <a:p>
            <a:pPr marL="450850" indent="-342900">
              <a:spcBef>
                <a:spcPts val="1417"/>
              </a:spcBef>
              <a:buClr>
                <a:srgbClr val="000000"/>
              </a:buClr>
              <a:buSzPct val="45000"/>
              <a:buFont typeface="Arial"/>
              <a:buChar char="•"/>
            </a:pPr>
            <a:r>
              <a:rPr lang="pt-PT" sz="2000" b="0" strike="noStrike" spc="-1" dirty="0">
                <a:latin typeface="Arial"/>
              </a:rPr>
              <a:t>Material </a:t>
            </a:r>
            <a:r>
              <a:rPr lang="pt-PT" sz="2000" b="0" strike="noStrike" spc="-1" dirty="0" err="1">
                <a:latin typeface="Arial"/>
              </a:rPr>
              <a:t>conditions</a:t>
            </a:r>
            <a:r>
              <a:rPr lang="pt-PT" sz="2000" b="0" strike="noStrike" spc="-1" dirty="0">
                <a:latin typeface="Arial"/>
              </a:rPr>
              <a:t> </a:t>
            </a:r>
            <a:r>
              <a:rPr lang="pt-PT" sz="2000" b="0" strike="noStrike" spc="-1" dirty="0" err="1">
                <a:latin typeface="Arial"/>
              </a:rPr>
              <a:t>and</a:t>
            </a:r>
            <a:r>
              <a:rPr lang="pt-PT" sz="2000" b="0" strike="noStrike" spc="-1" dirty="0">
                <a:latin typeface="Arial"/>
              </a:rPr>
              <a:t> </a:t>
            </a:r>
            <a:r>
              <a:rPr lang="pt-PT" sz="2000" b="0" strike="noStrike" spc="-1" dirty="0" err="1">
                <a:latin typeface="Arial"/>
              </a:rPr>
              <a:t>application</a:t>
            </a:r>
            <a:endParaRPr lang="pt-PT" dirty="0" err="1"/>
          </a:p>
          <a:p>
            <a:pPr marL="882650" lvl="1" indent="-342900">
              <a:spcBef>
                <a:spcPts val="1134"/>
              </a:spcBef>
              <a:buClr>
                <a:srgbClr val="000000"/>
              </a:buClr>
              <a:buSzPct val="75000"/>
              <a:buFont typeface="Arial"/>
              <a:buChar char="•"/>
            </a:pPr>
            <a:r>
              <a:rPr lang="pt-PT" sz="2000" b="0" strike="noStrike" spc="-1" dirty="0" err="1">
                <a:latin typeface="Arial"/>
              </a:rPr>
              <a:t>Quality</a:t>
            </a:r>
            <a:r>
              <a:rPr lang="pt-PT" sz="2000" b="0" strike="noStrike" spc="-1" dirty="0">
                <a:latin typeface="Arial"/>
              </a:rPr>
              <a:t> </a:t>
            </a:r>
            <a:r>
              <a:rPr lang="pt-PT" sz="2000" b="0" strike="noStrike" spc="-1" dirty="0" err="1">
                <a:latin typeface="Arial"/>
              </a:rPr>
              <a:t>of</a:t>
            </a:r>
            <a:r>
              <a:rPr lang="pt-PT" sz="2000" b="0" strike="noStrike" spc="-1" dirty="0">
                <a:latin typeface="Arial"/>
              </a:rPr>
              <a:t> </a:t>
            </a:r>
            <a:r>
              <a:rPr lang="pt-PT" sz="2000" b="0" strike="noStrike" spc="-1" dirty="0" err="1">
                <a:latin typeface="Arial"/>
              </a:rPr>
              <a:t>the</a:t>
            </a:r>
            <a:r>
              <a:rPr lang="pt-PT" sz="2000" b="0" strike="noStrike" spc="-1" dirty="0">
                <a:latin typeface="Arial"/>
              </a:rPr>
              <a:t> material </a:t>
            </a:r>
            <a:r>
              <a:rPr lang="pt-PT" sz="2000" b="0" strike="noStrike" spc="-1" dirty="0" err="1">
                <a:latin typeface="Arial"/>
              </a:rPr>
              <a:t>and</a:t>
            </a:r>
            <a:r>
              <a:rPr lang="pt-PT" sz="2000" b="0" strike="noStrike" spc="-1" dirty="0">
                <a:latin typeface="Arial"/>
              </a:rPr>
              <a:t> </a:t>
            </a:r>
            <a:r>
              <a:rPr lang="pt-PT" sz="2000" b="0" strike="noStrike" spc="-1" dirty="0" err="1">
                <a:latin typeface="Arial"/>
              </a:rPr>
              <a:t>its</a:t>
            </a:r>
            <a:r>
              <a:rPr lang="pt-PT" sz="2000" b="0" strike="noStrike" spc="-1" dirty="0">
                <a:latin typeface="Arial"/>
              </a:rPr>
              <a:t> </a:t>
            </a:r>
            <a:r>
              <a:rPr lang="pt-PT" sz="2000" b="0" strike="noStrike" spc="-1" dirty="0" err="1">
                <a:latin typeface="Arial"/>
              </a:rPr>
              <a:t>printing</a:t>
            </a:r>
          </a:p>
          <a:p>
            <a:pPr marL="882650" lvl="1" indent="-342900">
              <a:spcBef>
                <a:spcPts val="1134"/>
              </a:spcBef>
              <a:buClr>
                <a:srgbClr val="000000"/>
              </a:buClr>
              <a:buSzPct val="75000"/>
              <a:buFont typeface="Arial"/>
              <a:buChar char="•"/>
            </a:pPr>
            <a:r>
              <a:rPr lang="pt-PT" sz="2000" b="0" strike="noStrike" spc="-1" dirty="0" err="1">
                <a:latin typeface="Arial"/>
              </a:rPr>
              <a:t>Quality</a:t>
            </a:r>
            <a:r>
              <a:rPr lang="pt-PT" sz="2000" b="0" strike="noStrike" spc="-1" dirty="0">
                <a:latin typeface="Arial"/>
              </a:rPr>
              <a:t> </a:t>
            </a:r>
            <a:r>
              <a:rPr lang="pt-PT" sz="2000" b="0" strike="noStrike" spc="-1" dirty="0" err="1">
                <a:latin typeface="Arial"/>
              </a:rPr>
              <a:t>of</a:t>
            </a:r>
            <a:r>
              <a:rPr lang="pt-PT" sz="2000" b="0" strike="noStrike" spc="-1" dirty="0">
                <a:latin typeface="Arial"/>
              </a:rPr>
              <a:t> </a:t>
            </a:r>
            <a:r>
              <a:rPr lang="pt-PT" sz="2000" b="0" strike="noStrike" spc="-1" dirty="0" err="1">
                <a:latin typeface="Arial"/>
              </a:rPr>
              <a:t>the</a:t>
            </a:r>
            <a:r>
              <a:rPr lang="pt-PT" sz="2000" b="0" strike="noStrike" spc="-1" dirty="0">
                <a:latin typeface="Arial"/>
              </a:rPr>
              <a:t> </a:t>
            </a:r>
            <a:r>
              <a:rPr lang="pt-PT" sz="2000" b="0" strike="noStrike" spc="-1" dirty="0" err="1">
                <a:latin typeface="Arial"/>
              </a:rPr>
              <a:t>equipment</a:t>
            </a:r>
          </a:p>
          <a:p>
            <a:pPr marL="882650" lvl="1" indent="-342900">
              <a:spcBef>
                <a:spcPts val="1134"/>
              </a:spcBef>
              <a:buClr>
                <a:srgbClr val="000000"/>
              </a:buClr>
              <a:buSzPct val="75000"/>
              <a:buFont typeface="Arial"/>
              <a:buChar char="•"/>
            </a:pPr>
            <a:r>
              <a:rPr lang="pt-PT" sz="2000" b="0" strike="noStrike" spc="-1" dirty="0">
                <a:latin typeface="Arial"/>
              </a:rPr>
              <a:t>Clear </a:t>
            </a:r>
            <a:r>
              <a:rPr lang="pt-PT" sz="2000" b="0" strike="noStrike" spc="-1" dirty="0" err="1">
                <a:latin typeface="Arial"/>
              </a:rPr>
              <a:t>and</a:t>
            </a:r>
            <a:r>
              <a:rPr lang="pt-PT" sz="2000" b="0" strike="noStrike" spc="-1" dirty="0">
                <a:latin typeface="Arial"/>
              </a:rPr>
              <a:t> precise </a:t>
            </a:r>
            <a:r>
              <a:rPr lang="pt-PT" sz="2000" b="0" strike="noStrike" spc="-1" dirty="0" err="1">
                <a:latin typeface="Arial"/>
              </a:rPr>
              <a:t>instructions</a:t>
            </a:r>
          </a:p>
          <a:p>
            <a:pPr marL="882650" lvl="1" indent="-342900">
              <a:spcBef>
                <a:spcPts val="1134"/>
              </a:spcBef>
              <a:buClr>
                <a:srgbClr val="000000"/>
              </a:buClr>
              <a:buSzPct val="75000"/>
              <a:buFont typeface="Arial"/>
              <a:buChar char="•"/>
            </a:pPr>
            <a:r>
              <a:rPr lang="pt-PT" sz="2000" b="0" strike="noStrike" spc="-1" dirty="0">
                <a:latin typeface="Arial"/>
              </a:rPr>
              <a:t>Performance time (</a:t>
            </a:r>
            <a:r>
              <a:rPr lang="pt-PT" sz="2000" b="0" strike="noStrike" spc="-1" dirty="0" err="1">
                <a:latin typeface="Arial"/>
              </a:rPr>
              <a:t>timeout</a:t>
            </a:r>
            <a:r>
              <a:rPr lang="pt-PT" sz="2000" b="0" strike="noStrike" spc="-1" dirty="0">
                <a:latin typeface="Arial"/>
              </a:rPr>
              <a:t>)</a:t>
            </a:r>
          </a:p>
          <a:p>
            <a:pPr marL="882650" lvl="1" indent="-342900">
              <a:spcBef>
                <a:spcPts val="1134"/>
              </a:spcBef>
              <a:buClr>
                <a:srgbClr val="000000"/>
              </a:buClr>
              <a:buSzPct val="75000"/>
              <a:buFont typeface="Arial"/>
              <a:buChar char="•"/>
            </a:pPr>
            <a:r>
              <a:rPr lang="pt-PT" sz="2000" b="0" strike="noStrike" spc="-1" dirty="0" err="1">
                <a:latin typeface="Arial"/>
              </a:rPr>
              <a:t>Quality</a:t>
            </a:r>
            <a:r>
              <a:rPr lang="pt-PT" sz="2000" b="0" strike="noStrike" spc="-1" dirty="0">
                <a:latin typeface="Arial"/>
              </a:rPr>
              <a:t> </a:t>
            </a:r>
            <a:r>
              <a:rPr lang="pt-PT" sz="2000" b="0" strike="noStrike" spc="-1" dirty="0" err="1">
                <a:latin typeface="Arial"/>
              </a:rPr>
              <a:t>of</a:t>
            </a:r>
            <a:r>
              <a:rPr lang="pt-PT" sz="2000" b="0" strike="noStrike" spc="-1" dirty="0">
                <a:latin typeface="Arial"/>
              </a:rPr>
              <a:t> </a:t>
            </a:r>
            <a:r>
              <a:rPr lang="pt-PT" sz="2000" b="0" strike="noStrike" spc="-1" dirty="0" err="1">
                <a:latin typeface="Arial"/>
              </a:rPr>
              <a:t>the</a:t>
            </a:r>
            <a:r>
              <a:rPr lang="pt-PT" sz="2000" b="0" strike="noStrike" spc="-1" dirty="0">
                <a:latin typeface="Arial"/>
              </a:rPr>
              <a:t> </a:t>
            </a:r>
            <a:r>
              <a:rPr lang="pt-PT" sz="2000" b="0" strike="noStrike" spc="-1" dirty="0" err="1">
                <a:latin typeface="Arial"/>
              </a:rPr>
              <a:t>evaluator</a:t>
            </a:r>
            <a:r>
              <a:rPr lang="pt-PT" sz="2000" b="0" strike="noStrike" spc="-1" dirty="0">
                <a:latin typeface="Arial"/>
              </a:rPr>
              <a:t>/</a:t>
            </a:r>
            <a:r>
              <a:rPr lang="pt-PT" sz="2000" b="0" strike="noStrike" spc="-1" dirty="0" err="1">
                <a:latin typeface="Arial"/>
              </a:rPr>
              <a:t>applicator</a:t>
            </a:r>
          </a:p>
          <a:p>
            <a:pPr marL="450850" indent="-342900">
              <a:spcBef>
                <a:spcPts val="1417"/>
              </a:spcBef>
              <a:buClr>
                <a:srgbClr val="000000"/>
              </a:buClr>
              <a:buSzPct val="45000"/>
              <a:buFont typeface="Arial"/>
              <a:buChar char="•"/>
            </a:pPr>
            <a:r>
              <a:rPr lang="pt-PT" sz="2000" b="0" strike="noStrike" spc="-1" dirty="0" err="1">
                <a:latin typeface="Arial"/>
              </a:rPr>
              <a:t>Conditions</a:t>
            </a:r>
            <a:r>
              <a:rPr lang="pt-PT" sz="2000" b="0" strike="noStrike" spc="-1" dirty="0">
                <a:latin typeface="Arial"/>
              </a:rPr>
              <a:t> </a:t>
            </a:r>
            <a:r>
              <a:rPr lang="pt-PT" sz="2000" b="0" strike="noStrike" spc="-1" dirty="0" err="1">
                <a:latin typeface="Arial"/>
              </a:rPr>
              <a:t>of</a:t>
            </a:r>
            <a:r>
              <a:rPr lang="pt-PT" sz="2000" b="0" strike="noStrike" spc="-1" dirty="0">
                <a:latin typeface="Arial"/>
              </a:rPr>
              <a:t> </a:t>
            </a:r>
            <a:r>
              <a:rPr lang="pt-PT" sz="2000" b="0" strike="noStrike" spc="-1" dirty="0" err="1">
                <a:latin typeface="Arial"/>
              </a:rPr>
              <a:t>the</a:t>
            </a:r>
            <a:r>
              <a:rPr lang="pt-PT" sz="2000" b="0" strike="noStrike" spc="-1" dirty="0">
                <a:latin typeface="Arial"/>
              </a:rPr>
              <a:t> </a:t>
            </a:r>
            <a:r>
              <a:rPr lang="pt-PT" sz="2000" b="0" strike="noStrike" spc="-1" dirty="0" err="1">
                <a:latin typeface="Arial"/>
              </a:rPr>
              <a:t>subjects</a:t>
            </a:r>
          </a:p>
          <a:p>
            <a:pPr marL="882650" lvl="1" indent="-342900">
              <a:spcBef>
                <a:spcPts val="1134"/>
              </a:spcBef>
              <a:buClr>
                <a:srgbClr val="000000"/>
              </a:buClr>
              <a:buSzPct val="75000"/>
              <a:buFont typeface="Arial"/>
              <a:buChar char="•"/>
            </a:pPr>
            <a:r>
              <a:rPr lang="pt-PT" sz="2000" b="0" strike="noStrike" spc="-1" dirty="0" err="1">
                <a:latin typeface="Arial"/>
              </a:rPr>
              <a:t>Clarification</a:t>
            </a:r>
            <a:r>
              <a:rPr lang="pt-PT" sz="2000" b="0" strike="noStrike" spc="-1" dirty="0">
                <a:latin typeface="Arial"/>
              </a:rPr>
              <a:t> </a:t>
            </a:r>
            <a:r>
              <a:rPr lang="pt-PT" sz="2000" b="0" strike="noStrike" spc="-1" dirty="0" err="1">
                <a:latin typeface="Arial"/>
              </a:rPr>
              <a:t>and</a:t>
            </a:r>
            <a:r>
              <a:rPr lang="pt-PT" sz="2000" b="0" strike="noStrike" spc="-1" dirty="0">
                <a:latin typeface="Arial"/>
              </a:rPr>
              <a:t> </a:t>
            </a:r>
            <a:r>
              <a:rPr lang="pt-PT" sz="2000" b="0" strike="noStrike" spc="-1" dirty="0" err="1">
                <a:latin typeface="Arial"/>
              </a:rPr>
              <a:t>informed</a:t>
            </a:r>
            <a:r>
              <a:rPr lang="pt-PT" sz="2000" b="0" strike="noStrike" spc="-1" dirty="0">
                <a:latin typeface="Arial"/>
              </a:rPr>
              <a:t> </a:t>
            </a:r>
            <a:r>
              <a:rPr lang="pt-PT" sz="2000" b="0" strike="noStrike" spc="-1" dirty="0" err="1">
                <a:latin typeface="Arial"/>
              </a:rPr>
              <a:t>consent</a:t>
            </a:r>
          </a:p>
          <a:p>
            <a:pPr marL="882650" lvl="1" indent="-342900">
              <a:spcBef>
                <a:spcPts val="1134"/>
              </a:spcBef>
              <a:buClr>
                <a:srgbClr val="000000"/>
              </a:buClr>
              <a:buSzPct val="75000"/>
              <a:buFont typeface="Arial"/>
              <a:buChar char="•"/>
            </a:pPr>
            <a:r>
              <a:rPr lang="pt-PT" sz="2000" b="0" strike="noStrike" spc="-1" dirty="0" err="1">
                <a:latin typeface="Arial"/>
              </a:rPr>
              <a:t>Anxiety</a:t>
            </a:r>
            <a:r>
              <a:rPr lang="pt-PT" sz="2000" b="0" strike="noStrike" spc="-1" dirty="0">
                <a:latin typeface="Arial"/>
              </a:rPr>
              <a:t> </a:t>
            </a:r>
            <a:r>
              <a:rPr lang="pt-PT" sz="2000" b="0" strike="noStrike" spc="-1" dirty="0" err="1">
                <a:latin typeface="Arial"/>
              </a:rPr>
              <a:t>blocking</a:t>
            </a:r>
            <a:r>
              <a:rPr lang="pt-PT" sz="2000" b="0" strike="noStrike" spc="-1" dirty="0">
                <a:latin typeface="Arial"/>
              </a:rPr>
              <a:t> versus </a:t>
            </a:r>
            <a:r>
              <a:rPr lang="pt-PT" sz="2000" b="0" strike="noStrike" spc="-1" dirty="0" err="1">
                <a:latin typeface="Arial"/>
              </a:rPr>
              <a:t>challenging</a:t>
            </a:r>
          </a:p>
          <a:p>
            <a:pPr marL="882650" lvl="1" indent="-342900">
              <a:spcBef>
                <a:spcPts val="1134"/>
              </a:spcBef>
              <a:buClr>
                <a:srgbClr val="000000"/>
              </a:buClr>
              <a:buSzPct val="75000"/>
              <a:buFont typeface="Arial"/>
              <a:buChar char="•"/>
            </a:pPr>
            <a:r>
              <a:rPr lang="pt-PT" sz="2000" b="0" strike="noStrike" spc="-1" dirty="0" err="1">
                <a:latin typeface="Arial"/>
              </a:rPr>
              <a:t>Relationship</a:t>
            </a:r>
            <a:r>
              <a:rPr lang="pt-PT" sz="2000" b="0" strike="noStrike" spc="-1" dirty="0">
                <a:latin typeface="Arial"/>
              </a:rPr>
              <a:t> </a:t>
            </a:r>
            <a:r>
              <a:rPr lang="pt-PT" sz="2000" b="0" strike="noStrike" spc="-1" dirty="0" err="1">
                <a:latin typeface="Arial"/>
              </a:rPr>
              <a:t>with</a:t>
            </a:r>
            <a:r>
              <a:rPr lang="pt-PT" sz="2000" b="0" strike="noStrike" spc="-1" dirty="0">
                <a:latin typeface="Arial"/>
              </a:rPr>
              <a:t> </a:t>
            </a:r>
            <a:r>
              <a:rPr lang="pt-PT" sz="2000" b="0" strike="noStrike" spc="-1" dirty="0" err="1">
                <a:latin typeface="Arial"/>
              </a:rPr>
              <a:t>other</a:t>
            </a:r>
            <a:r>
              <a:rPr lang="pt-PT" sz="2000" b="0" strike="noStrike" spc="-1" dirty="0">
                <a:latin typeface="Arial"/>
              </a:rPr>
              <a:t> </a:t>
            </a:r>
            <a:r>
              <a:rPr lang="pt-PT" sz="2000" b="0" strike="noStrike" spc="-1" dirty="0" err="1">
                <a:latin typeface="Arial"/>
              </a:rPr>
              <a:t>subjects</a:t>
            </a:r>
            <a:r>
              <a:rPr lang="pt-PT" sz="2000" b="0" strike="noStrike" spc="-1" dirty="0">
                <a:latin typeface="Arial"/>
              </a:rPr>
              <a:t> </a:t>
            </a:r>
            <a:r>
              <a:rPr lang="pt-PT" sz="2000" b="0" strike="noStrike" spc="-1" dirty="0" err="1">
                <a:latin typeface="Arial"/>
              </a:rPr>
              <a:t>and</a:t>
            </a:r>
            <a:r>
              <a:rPr lang="pt-PT" sz="2000" b="0" strike="noStrike" spc="-1" dirty="0">
                <a:latin typeface="Arial"/>
              </a:rPr>
              <a:t> </a:t>
            </a:r>
            <a:r>
              <a:rPr lang="pt-PT" sz="2000" b="0" strike="noStrike" spc="-1" dirty="0" err="1">
                <a:latin typeface="Arial"/>
              </a:rPr>
              <a:t>evaluator</a:t>
            </a:r>
          </a:p>
          <a:p>
            <a:pPr marL="882650" lvl="1" indent="-342900">
              <a:spcBef>
                <a:spcPts val="1134"/>
              </a:spcBef>
              <a:buClr>
                <a:srgbClr val="000000"/>
              </a:buClr>
              <a:buSzPct val="75000"/>
              <a:buFont typeface="Arial"/>
              <a:buChar char="•"/>
            </a:pPr>
            <a:r>
              <a:rPr lang="pt-PT" sz="2000" b="0" strike="noStrike" spc="-1" dirty="0" err="1">
                <a:latin typeface="Arial"/>
              </a:rPr>
              <a:t>Physical</a:t>
            </a:r>
            <a:r>
              <a:rPr lang="pt-PT" sz="2000" b="0" strike="noStrike" spc="-1" dirty="0">
                <a:latin typeface="Arial"/>
              </a:rPr>
              <a:t> </a:t>
            </a:r>
            <a:r>
              <a:rPr lang="pt-PT" sz="2000" b="0" strike="noStrike" spc="-1" dirty="0" err="1">
                <a:latin typeface="Arial"/>
              </a:rPr>
              <a:t>and</a:t>
            </a:r>
            <a:r>
              <a:rPr lang="pt-PT" sz="2000" b="0" strike="noStrike" spc="-1" dirty="0">
                <a:latin typeface="Arial"/>
              </a:rPr>
              <a:t> </a:t>
            </a:r>
            <a:r>
              <a:rPr lang="pt-PT" sz="2000" b="0" strike="noStrike" spc="-1" dirty="0" err="1">
                <a:latin typeface="Arial"/>
              </a:rPr>
              <a:t>psychological</a:t>
            </a:r>
            <a:r>
              <a:rPr lang="pt-PT" sz="2000" b="0" strike="noStrike" spc="-1" dirty="0">
                <a:latin typeface="Arial"/>
              </a:rPr>
              <a:t> </a:t>
            </a:r>
            <a:r>
              <a:rPr lang="pt-PT" sz="2000" b="0" strike="noStrike" spc="-1" dirty="0" err="1">
                <a:latin typeface="Arial"/>
              </a:rPr>
              <a:t>well-being</a:t>
            </a:r>
          </a:p>
          <a:p>
            <a:pPr marL="882650" lvl="1" indent="-342900">
              <a:spcBef>
                <a:spcPts val="1134"/>
              </a:spcBef>
              <a:buClr>
                <a:srgbClr val="000000"/>
              </a:buClr>
              <a:buSzPct val="75000"/>
              <a:buFont typeface="Arial"/>
              <a:buChar char="•"/>
            </a:pPr>
            <a:r>
              <a:rPr lang="pt-PT" sz="2000" b="0" strike="noStrike" spc="-1" dirty="0" err="1">
                <a:latin typeface="Arial"/>
              </a:rPr>
              <a:t>Tiredness</a:t>
            </a:r>
            <a:r>
              <a:rPr lang="pt-PT" sz="2000" b="0" strike="noStrike" spc="-1" dirty="0">
                <a:latin typeface="Arial"/>
              </a:rPr>
              <a:t> </a:t>
            </a:r>
            <a:r>
              <a:rPr lang="pt-PT" sz="2000" b="0" strike="noStrike" spc="-1" dirty="0" err="1">
                <a:latin typeface="Arial"/>
              </a:rPr>
              <a:t>and</a:t>
            </a:r>
            <a:r>
              <a:rPr lang="pt-PT" sz="2000" b="0" strike="noStrike" spc="-1" dirty="0">
                <a:latin typeface="Arial"/>
              </a:rPr>
              <a:t> </a:t>
            </a:r>
            <a:r>
              <a:rPr lang="pt-PT" sz="2000" b="0" strike="noStrike" spc="-1" dirty="0" err="1">
                <a:latin typeface="Arial"/>
              </a:rPr>
              <a:t>physiological</a:t>
            </a:r>
            <a:r>
              <a:rPr lang="pt-PT" sz="2000" b="0" strike="noStrike" spc="-1" dirty="0">
                <a:latin typeface="Arial"/>
              </a:rPr>
              <a:t> fatigue</a:t>
            </a:r>
          </a:p>
          <a:p>
            <a:pPr marL="882650" lvl="1" indent="-342900">
              <a:spcBef>
                <a:spcPts val="1134"/>
              </a:spcBef>
              <a:buClr>
                <a:srgbClr val="000000"/>
              </a:buClr>
              <a:buSzPct val="75000"/>
              <a:buFont typeface="Arial"/>
              <a:buChar char="•"/>
            </a:pPr>
            <a:r>
              <a:rPr lang="pt-PT" sz="2000" b="0" strike="noStrike" spc="-1" dirty="0" err="1">
                <a:latin typeface="Arial"/>
              </a:rPr>
              <a:t>Expectations</a:t>
            </a:r>
            <a:r>
              <a:rPr lang="pt-PT" sz="2000" b="0" strike="noStrike" spc="-1" dirty="0">
                <a:latin typeface="Arial"/>
              </a:rPr>
              <a:t> in </a:t>
            </a:r>
            <a:r>
              <a:rPr lang="pt-PT" sz="2000" b="0" strike="noStrike" spc="-1" dirty="0" err="1">
                <a:latin typeface="Arial"/>
              </a:rPr>
              <a:t>relation</a:t>
            </a:r>
            <a:r>
              <a:rPr lang="pt-PT" sz="2000" b="0" strike="noStrike" spc="-1" dirty="0">
                <a:latin typeface="Arial"/>
              </a:rPr>
              <a:t> to </a:t>
            </a:r>
            <a:r>
              <a:rPr lang="pt-PT" sz="2000" b="0" strike="noStrike" spc="-1" dirty="0" err="1">
                <a:latin typeface="Arial"/>
              </a:rPr>
              <a:t>objectives</a:t>
            </a:r>
            <a:r>
              <a:rPr lang="pt-PT" sz="2000" b="0" strike="noStrike" spc="-1" dirty="0">
                <a:latin typeface="Arial"/>
              </a:rPr>
              <a:t> </a:t>
            </a:r>
            <a:r>
              <a:rPr lang="pt-PT" sz="2000" b="0" strike="noStrike" spc="-1" dirty="0" err="1">
                <a:latin typeface="Arial"/>
              </a:rPr>
              <a:t>and</a:t>
            </a:r>
            <a:r>
              <a:rPr lang="pt-PT" sz="2000" b="0" strike="noStrike" spc="-1" dirty="0">
                <a:latin typeface="Arial"/>
              </a:rPr>
              <a:t> </a:t>
            </a:r>
            <a:r>
              <a:rPr lang="pt-PT" sz="2000" b="0" strike="noStrike" spc="-1" dirty="0" err="1">
                <a:latin typeface="Arial"/>
              </a:rPr>
              <a:t>expected</a:t>
            </a:r>
            <a:r>
              <a:rPr lang="pt-PT" sz="2000" b="0" strike="noStrike" spc="-1" dirty="0">
                <a:latin typeface="Arial"/>
              </a:rPr>
              <a:t> </a:t>
            </a:r>
            <a:r>
              <a:rPr lang="pt-PT" sz="2000" b="0" strike="noStrike" spc="-1" dirty="0" err="1">
                <a:latin typeface="Arial"/>
              </a:rPr>
              <a:t>results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pt-PT" sz="4400" b="0" strike="noStrike" spc="-1">
                <a:latin typeface="Arial"/>
              </a:rPr>
              <a:t>References</a:t>
            </a:r>
          </a:p>
        </p:txBody>
      </p:sp>
      <p:sp>
        <p:nvSpPr>
          <p:cNvPr id="282" name="TextShape 2"/>
          <p:cNvSpPr txBox="1"/>
          <p:nvPr/>
        </p:nvSpPr>
        <p:spPr>
          <a:xfrm>
            <a:off x="609480" y="1604520"/>
            <a:ext cx="10694520" cy="4443480"/>
          </a:xfrm>
          <a:prstGeom prst="rect">
            <a:avLst/>
          </a:prstGeom>
          <a:noFill/>
          <a:ln>
            <a:noFill/>
          </a:ln>
        </p:spPr>
        <p:txBody>
          <a:bodyPr lIns="0" tIns="0" rIns="0" bIns="0" anchor="t">
            <a:normAutofit fontScale="82000" lnSpcReduction="10000"/>
          </a:bodyPr>
          <a:lstStyle/>
          <a:p>
            <a:pPr marL="565150" indent="-457200">
              <a:spcBef>
                <a:spcPts val="1417"/>
              </a:spcBef>
              <a:buClr>
                <a:srgbClr val="000000"/>
              </a:buClr>
              <a:buSzPct val="45000"/>
              <a:buFont typeface="Arial"/>
              <a:buChar char="•"/>
            </a:pPr>
            <a:r>
              <a:rPr lang="pt-PT" sz="3200" b="0" strike="noStrike" spc="-1" dirty="0">
                <a:latin typeface="Arial"/>
              </a:rPr>
              <a:t>ALMEIDA, Leandro S.; FREIRE, Teresa. Metodologia da Investigação em Psicologia e Educação. Coleção Investigação em Psicologia. Braga: Candeias Artes Gráficas, 2008.</a:t>
            </a:r>
            <a:endParaRPr lang="pt-PT" dirty="0"/>
          </a:p>
          <a:p>
            <a:pPr marL="565150" indent="-457200">
              <a:spcBef>
                <a:spcPts val="1417"/>
              </a:spcBef>
              <a:buClr>
                <a:srgbClr val="000000"/>
              </a:buClr>
              <a:buSzPct val="45000"/>
              <a:buFont typeface="Arial"/>
              <a:buChar char="•"/>
            </a:pPr>
            <a:r>
              <a:rPr lang="pt-PT" sz="3200" b="0" strike="noStrike" spc="-1" dirty="0">
                <a:latin typeface="Arial"/>
              </a:rPr>
              <a:t>GONÇALVES, Leonardo. Validação de Instrumentos de Pesquisa. Disponível em https://www.abgconsultoria.com.br/blog/importancia-da-validacao-de-instrumentos/. Último acesso em 3 de Outubro de 2019.</a:t>
            </a:r>
          </a:p>
          <a:p>
            <a:pPr marL="565150" indent="-457200">
              <a:spcBef>
                <a:spcPts val="1417"/>
              </a:spcBef>
              <a:buClr>
                <a:srgbClr val="000000"/>
              </a:buClr>
              <a:buSzPct val="45000"/>
              <a:buFont typeface="Arial"/>
              <a:buChar char="•"/>
            </a:pPr>
            <a:r>
              <a:rPr lang="pt-PT" sz="3200" b="0" strike="noStrike" spc="-1" dirty="0">
                <a:latin typeface="Arial"/>
              </a:rPr>
              <a:t>MARTINS, Gilberto de Andrade. Sobre Conceitos, Definições e Construtos nas Ciências Administrativas. Gestão e Regionalidade. São Caetano do Sul: Universidade Municipal de São Caetano do Sul, v. 21, n. 62, 2005.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1571</TotalTime>
  <Words>684</Words>
  <Application>Microsoft Office PowerPoint</Application>
  <PresentationFormat>Widescreen</PresentationFormat>
  <Paragraphs>61</Paragraphs>
  <Slides>9</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Arial</vt:lpstr>
      <vt:lpstr>Calibri</vt:lpstr>
      <vt:lpstr>StarSymbol</vt:lpstr>
      <vt:lpstr>Symbol</vt:lpstr>
      <vt:lpstr>Wingdings</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Rui M. Lima</dc:creator>
  <dc:description/>
  <cp:lastModifiedBy>Rui Lima</cp:lastModifiedBy>
  <cp:revision>225</cp:revision>
  <dcterms:created xsi:type="dcterms:W3CDTF">2018-02-10T16:55:03Z</dcterms:created>
  <dcterms:modified xsi:type="dcterms:W3CDTF">2020-09-06T09:14:10Z</dcterms:modified>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