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38"/>
  </p:notesMasterIdLst>
  <p:sldIdLst>
    <p:sldId id="256" r:id="rId7"/>
    <p:sldId id="257" r:id="rId8"/>
    <p:sldId id="258" r:id="rId9"/>
    <p:sldId id="259" r:id="rId10"/>
    <p:sldId id="260" r:id="rId11"/>
    <p:sldId id="261" r:id="rId12"/>
    <p:sldId id="26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53582-FA24-62A3-25F5-A7A19AC6C0CF}" v="115" dt="2020-10-13T17:14:56.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3" autoAdjust="0"/>
  </p:normalViewPr>
  <p:slideViewPr>
    <p:cSldViewPr snapToGrid="0">
      <p:cViewPr varScale="1">
        <p:scale>
          <a:sx n="97" d="100"/>
          <a:sy n="97" d="100"/>
        </p:scale>
        <p:origin x="641"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51B51A8-18B1-466A-9CD1-84245CC0E491}" type="datetimeFigureOut">
              <a:rPr lang="pt-PT" smtClean="0"/>
              <a:t>13/10/2020</a:t>
            </a:fld>
            <a:endParaRPr lang="pt-PT"/>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8925B30-A372-469B-A4E2-E2B10EBD5105}" type="slidenum">
              <a:rPr lang="pt-PT" smtClean="0"/>
              <a:t>‹#›</a:t>
            </a:fld>
            <a:endParaRPr lang="pt-PT"/>
          </a:p>
        </p:txBody>
      </p:sp>
    </p:spTree>
    <p:extLst>
      <p:ext uri="{BB962C8B-B14F-4D97-AF65-F5344CB8AC3E}">
        <p14:creationId xmlns:p14="http://schemas.microsoft.com/office/powerpoint/2010/main" val="49957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slides give a general overview about I4.0, preparing students to initiate the project related to I4.0. Remember that the project can be linked to other courses and in that case aligned with those courses. If it is not linked with other courses, than this will prepare them to initiate the project related to I4.0 maturity models</a:t>
            </a:r>
            <a:endParaRPr lang="pt-PT" dirty="0"/>
          </a:p>
          <a:p>
            <a:endParaRPr lang="pt-PT" dirty="0"/>
          </a:p>
        </p:txBody>
      </p:sp>
      <p:sp>
        <p:nvSpPr>
          <p:cNvPr id="4" name="Slide Number Placeholder 3"/>
          <p:cNvSpPr>
            <a:spLocks noGrp="1"/>
          </p:cNvSpPr>
          <p:nvPr>
            <p:ph type="sldNum" sz="quarter" idx="5"/>
          </p:nvPr>
        </p:nvSpPr>
        <p:spPr/>
        <p:txBody>
          <a:bodyPr/>
          <a:lstStyle/>
          <a:p>
            <a:fld id="{68925B30-A372-469B-A4E2-E2B10EBD5105}" type="slidenum">
              <a:rPr lang="pt-PT" smtClean="0"/>
              <a:t>1</a:t>
            </a:fld>
            <a:endParaRPr lang="pt-PT"/>
          </a:p>
        </p:txBody>
      </p:sp>
    </p:spTree>
    <p:extLst>
      <p:ext uri="{BB962C8B-B14F-4D97-AF65-F5344CB8AC3E}">
        <p14:creationId xmlns:p14="http://schemas.microsoft.com/office/powerpoint/2010/main" val="263555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0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0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2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2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2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3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3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4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5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5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5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5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5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8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8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8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9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9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9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0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30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0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3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30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0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31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31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31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31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31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7.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3.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63.xml"/><Relationship Id="rId21" Type="http://schemas.openxmlformats.org/officeDocument/2006/relationships/image" Target="../media/image8.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1.png"/><Relationship Id="rId5" Type="http://schemas.openxmlformats.org/officeDocument/2006/relationships/slideLayout" Target="../slideLayouts/slideLayout6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70.xml"/><Relationship Id="rId19"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4640" cy="684612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280" cy="687132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1080" y="-11520"/>
            <a:ext cx="12203640" cy="686952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1080" y="0"/>
            <a:ext cx="12191040" cy="685692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3760" cy="1431360"/>
          </a:xfrm>
          <a:prstGeom prst="rect">
            <a:avLst/>
          </a:prstGeom>
          <a:ln w="0">
            <a:noFill/>
          </a:ln>
        </p:spPr>
      </p:pic>
      <p:pic>
        <p:nvPicPr>
          <p:cNvPr id="5" name="Picture 16" descr="A close up of a logo&#10;&#10;Description generated with very high confidence"/>
          <p:cNvPicPr/>
          <p:nvPr/>
        </p:nvPicPr>
        <p:blipFill>
          <a:blip r:embed="rId15"/>
          <a:stretch/>
        </p:blipFill>
        <p:spPr>
          <a:xfrm>
            <a:off x="7118280" y="770400"/>
            <a:ext cx="4262400" cy="1216800"/>
          </a:xfrm>
          <a:prstGeom prst="rect">
            <a:avLst/>
          </a:prstGeom>
          <a:ln w="0">
            <a:noFill/>
          </a:ln>
        </p:spPr>
      </p:pic>
      <p:sp>
        <p:nvSpPr>
          <p:cNvPr id="6" name="CustomShape 5"/>
          <p:cNvSpPr/>
          <p:nvPr/>
        </p:nvSpPr>
        <p:spPr>
          <a:xfrm>
            <a:off x="6958800" y="5796360"/>
            <a:ext cx="5131080" cy="97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240" cy="83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0840" cy="44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520" cy="514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7800" cy="5076720"/>
            <a:chOff x="1433160" y="1661040"/>
            <a:chExt cx="10657800" cy="5076720"/>
          </a:xfrm>
        </p:grpSpPr>
        <p:pic>
          <p:nvPicPr>
            <p:cNvPr id="11" name="Picture 15"/>
            <p:cNvPicPr/>
            <p:nvPr/>
          </p:nvPicPr>
          <p:blipFill>
            <a:blip r:embed="rId16"/>
            <a:stretch/>
          </p:blipFill>
          <p:spPr>
            <a:xfrm>
              <a:off x="9820440" y="4249800"/>
              <a:ext cx="1279080" cy="1279080"/>
            </a:xfrm>
            <a:prstGeom prst="rect">
              <a:avLst/>
            </a:prstGeom>
            <a:ln w="0">
              <a:noFill/>
            </a:ln>
          </p:spPr>
        </p:pic>
        <p:pic>
          <p:nvPicPr>
            <p:cNvPr id="12" name="Picture 1"/>
            <p:cNvPicPr/>
            <p:nvPr/>
          </p:nvPicPr>
          <p:blipFill>
            <a:blip r:embed="rId17"/>
            <a:stretch/>
          </p:blipFill>
          <p:spPr>
            <a:xfrm>
              <a:off x="5943240" y="5267160"/>
              <a:ext cx="1242360" cy="1226880"/>
            </a:xfrm>
            <a:prstGeom prst="rect">
              <a:avLst/>
            </a:prstGeom>
            <a:ln w="0">
              <a:noFill/>
            </a:ln>
          </p:spPr>
        </p:pic>
        <p:pic>
          <p:nvPicPr>
            <p:cNvPr id="13" name="Picture 3"/>
            <p:cNvPicPr/>
            <p:nvPr/>
          </p:nvPicPr>
          <p:blipFill>
            <a:blip r:embed="rId18"/>
            <a:stretch/>
          </p:blipFill>
          <p:spPr>
            <a:xfrm>
              <a:off x="4587840" y="5409360"/>
              <a:ext cx="1233360" cy="1233360"/>
            </a:xfrm>
            <a:prstGeom prst="rect">
              <a:avLst/>
            </a:prstGeom>
            <a:ln w="0">
              <a:noFill/>
            </a:ln>
          </p:spPr>
        </p:pic>
        <p:pic>
          <p:nvPicPr>
            <p:cNvPr id="14" name="Picture 4"/>
            <p:cNvPicPr/>
            <p:nvPr/>
          </p:nvPicPr>
          <p:blipFill>
            <a:blip r:embed="rId19"/>
            <a:stretch/>
          </p:blipFill>
          <p:spPr>
            <a:xfrm>
              <a:off x="7152480" y="4984200"/>
              <a:ext cx="1553400" cy="1416960"/>
            </a:xfrm>
            <a:prstGeom prst="rect">
              <a:avLst/>
            </a:prstGeom>
            <a:ln w="0">
              <a:noFill/>
            </a:ln>
          </p:spPr>
        </p:pic>
        <p:grpSp>
          <p:nvGrpSpPr>
            <p:cNvPr id="15" name="Group 10"/>
            <p:cNvGrpSpPr/>
            <p:nvPr/>
          </p:nvGrpSpPr>
          <p:grpSpPr>
            <a:xfrm>
              <a:off x="1433160" y="5625720"/>
              <a:ext cx="1946520" cy="1112040"/>
              <a:chOff x="1433160" y="5625720"/>
              <a:chExt cx="1946520" cy="1112040"/>
            </a:xfrm>
          </p:grpSpPr>
          <p:sp>
            <p:nvSpPr>
              <p:cNvPr id="16" name="CustomShape 11"/>
              <p:cNvSpPr/>
              <p:nvPr/>
            </p:nvSpPr>
            <p:spPr>
              <a:xfrm>
                <a:off x="1680480" y="6396480"/>
                <a:ext cx="1451880" cy="15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520" cy="1112040"/>
              </a:xfrm>
              <a:prstGeom prst="rect">
                <a:avLst/>
              </a:prstGeom>
              <a:ln w="0">
                <a:noFill/>
              </a:ln>
            </p:spPr>
          </p:pic>
        </p:grpSp>
        <p:pic>
          <p:nvPicPr>
            <p:cNvPr id="18" name="Picture 23"/>
            <p:cNvPicPr/>
            <p:nvPr/>
          </p:nvPicPr>
          <p:blipFill>
            <a:blip r:embed="rId21"/>
            <a:stretch/>
          </p:blipFill>
          <p:spPr>
            <a:xfrm>
              <a:off x="8635680" y="4846680"/>
              <a:ext cx="1251720" cy="1243440"/>
            </a:xfrm>
            <a:prstGeom prst="rect">
              <a:avLst/>
            </a:prstGeom>
            <a:ln w="0">
              <a:noFill/>
            </a:ln>
          </p:spPr>
        </p:pic>
        <p:pic>
          <p:nvPicPr>
            <p:cNvPr id="19" name="Picture 37"/>
            <p:cNvPicPr/>
            <p:nvPr/>
          </p:nvPicPr>
          <p:blipFill>
            <a:blip r:embed="rId22"/>
            <a:stretch/>
          </p:blipFill>
          <p:spPr>
            <a:xfrm>
              <a:off x="11031480" y="1661040"/>
              <a:ext cx="1059480" cy="1415520"/>
            </a:xfrm>
            <a:prstGeom prst="rect">
              <a:avLst/>
            </a:prstGeom>
            <a:ln w="0">
              <a:noFill/>
            </a:ln>
          </p:spPr>
        </p:pic>
        <p:pic>
          <p:nvPicPr>
            <p:cNvPr id="20" name="Picture 40"/>
            <p:cNvPicPr/>
            <p:nvPr/>
          </p:nvPicPr>
          <p:blipFill>
            <a:blip r:embed="rId23"/>
            <a:stretch/>
          </p:blipFill>
          <p:spPr>
            <a:xfrm>
              <a:off x="3282840" y="5179680"/>
              <a:ext cx="1224360" cy="1417320"/>
            </a:xfrm>
            <a:prstGeom prst="rect">
              <a:avLst/>
            </a:prstGeom>
            <a:ln w="0">
              <a:noFill/>
            </a:ln>
          </p:spPr>
        </p:pic>
        <p:pic>
          <p:nvPicPr>
            <p:cNvPr id="21" name="Picture 41"/>
            <p:cNvPicPr/>
            <p:nvPr/>
          </p:nvPicPr>
          <p:blipFill>
            <a:blip r:embed="rId24"/>
            <a:stretch/>
          </p:blipFill>
          <p:spPr>
            <a:xfrm>
              <a:off x="10739160" y="2994480"/>
              <a:ext cx="849240" cy="1489320"/>
            </a:xfrm>
            <a:prstGeom prst="rect">
              <a:avLst/>
            </a:prstGeom>
            <a:ln w="0">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CustomShape 1"/>
          <p:cNvSpPr/>
          <p:nvPr/>
        </p:nvSpPr>
        <p:spPr>
          <a:xfrm>
            <a:off x="0" y="0"/>
            <a:ext cx="12191040" cy="68569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1" name="CustomShape 2"/>
          <p:cNvSpPr/>
          <p:nvPr/>
        </p:nvSpPr>
        <p:spPr>
          <a:xfrm rot="10800000">
            <a:off x="306000" y="274320"/>
            <a:ext cx="11570400" cy="629424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62" name="Picture 6" descr="A picture containing indoor&#10;&#10;Description generated with high confidence"/>
          <p:cNvPicPr/>
          <p:nvPr/>
        </p:nvPicPr>
        <p:blipFill>
          <a:blip r:embed="rId14"/>
          <a:stretch/>
        </p:blipFill>
        <p:spPr>
          <a:xfrm>
            <a:off x="571680" y="486360"/>
            <a:ext cx="1090440" cy="898560"/>
          </a:xfrm>
          <a:prstGeom prst="rect">
            <a:avLst/>
          </a:prstGeom>
          <a:ln w="0">
            <a:noFill/>
          </a:ln>
        </p:spPr>
      </p:pic>
      <p:grpSp>
        <p:nvGrpSpPr>
          <p:cNvPr id="63" name="Group 3"/>
          <p:cNvGrpSpPr/>
          <p:nvPr/>
        </p:nvGrpSpPr>
        <p:grpSpPr>
          <a:xfrm>
            <a:off x="1792440" y="1349280"/>
            <a:ext cx="8705880" cy="183240"/>
            <a:chOff x="1792440" y="1349280"/>
            <a:chExt cx="8705880" cy="183240"/>
          </a:xfrm>
        </p:grpSpPr>
        <p:sp>
          <p:nvSpPr>
            <p:cNvPr id="64" name="CustomShape 4"/>
            <p:cNvSpPr/>
            <p:nvPr/>
          </p:nvSpPr>
          <p:spPr>
            <a:xfrm>
              <a:off x="1792440" y="1349280"/>
              <a:ext cx="8705880" cy="90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5" name="CustomShape 5"/>
            <p:cNvSpPr/>
            <p:nvPr/>
          </p:nvSpPr>
          <p:spPr>
            <a:xfrm>
              <a:off x="2044440" y="1420200"/>
              <a:ext cx="8201520" cy="4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2348640" y="1476720"/>
              <a:ext cx="7593480" cy="5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67" name="Picture 14" descr="A close up of a logo&#10;&#10;Description generated with very high confidence"/>
          <p:cNvPicPr/>
          <p:nvPr/>
        </p:nvPicPr>
        <p:blipFill>
          <a:blip r:embed="rId15"/>
          <a:srcRect t="11061" b="10455"/>
          <a:stretch/>
        </p:blipFill>
        <p:spPr>
          <a:xfrm>
            <a:off x="4578120" y="6117120"/>
            <a:ext cx="3328560" cy="745560"/>
          </a:xfrm>
          <a:prstGeom prst="rect">
            <a:avLst/>
          </a:prstGeom>
          <a:ln w="0">
            <a:noFill/>
          </a:ln>
        </p:spPr>
      </p:pic>
      <p:grpSp>
        <p:nvGrpSpPr>
          <p:cNvPr id="68" name="Group 7"/>
          <p:cNvGrpSpPr/>
          <p:nvPr/>
        </p:nvGrpSpPr>
        <p:grpSpPr>
          <a:xfrm>
            <a:off x="10359000" y="430560"/>
            <a:ext cx="1632600" cy="932400"/>
            <a:chOff x="10359000" y="430560"/>
            <a:chExt cx="1632600" cy="932400"/>
          </a:xfrm>
        </p:grpSpPr>
        <p:sp>
          <p:nvSpPr>
            <p:cNvPr id="69" name="CustomShape 8"/>
            <p:cNvSpPr/>
            <p:nvPr/>
          </p:nvSpPr>
          <p:spPr>
            <a:xfrm>
              <a:off x="10544760" y="1203120"/>
              <a:ext cx="10904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70" name="Picture 17"/>
            <p:cNvPicPr/>
            <p:nvPr/>
          </p:nvPicPr>
          <p:blipFill>
            <a:blip r:embed="rId16"/>
            <a:stretch/>
          </p:blipFill>
          <p:spPr>
            <a:xfrm>
              <a:off x="10359000" y="430560"/>
              <a:ext cx="1632600" cy="932400"/>
            </a:xfrm>
            <a:prstGeom prst="rect">
              <a:avLst/>
            </a:prstGeom>
            <a:ln w="0">
              <a:noFill/>
            </a:ln>
          </p:spPr>
        </p:pic>
      </p:grpSp>
      <p:sp>
        <p:nvSpPr>
          <p:cNvPr id="7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72" name="PlaceHolder 10"/>
          <p:cNvSpPr>
            <a:spLocks noGrp="1"/>
          </p:cNvSpPr>
          <p:nvPr>
            <p:ph type="body"/>
          </p:nvPr>
        </p:nvSpPr>
        <p:spPr>
          <a:xfrm>
            <a:off x="60948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
        <p:nvSpPr>
          <p:cNvPr id="73" name="PlaceHolder 11"/>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040" cy="68569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6000" y="274320"/>
            <a:ext cx="11570400" cy="629424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4"/>
          <a:stretch/>
        </p:blipFill>
        <p:spPr>
          <a:xfrm>
            <a:off x="571680" y="486360"/>
            <a:ext cx="1090440" cy="898560"/>
          </a:xfrm>
          <a:prstGeom prst="rect">
            <a:avLst/>
          </a:prstGeom>
          <a:ln w="0">
            <a:noFill/>
          </a:ln>
        </p:spPr>
      </p:pic>
      <p:grpSp>
        <p:nvGrpSpPr>
          <p:cNvPr id="113" name="Group 3"/>
          <p:cNvGrpSpPr/>
          <p:nvPr/>
        </p:nvGrpSpPr>
        <p:grpSpPr>
          <a:xfrm>
            <a:off x="1792440" y="1349280"/>
            <a:ext cx="8705880" cy="183240"/>
            <a:chOff x="1792440" y="1349280"/>
            <a:chExt cx="8705880" cy="183240"/>
          </a:xfrm>
        </p:grpSpPr>
        <p:sp>
          <p:nvSpPr>
            <p:cNvPr id="114" name="CustomShape 4"/>
            <p:cNvSpPr/>
            <p:nvPr/>
          </p:nvSpPr>
          <p:spPr>
            <a:xfrm>
              <a:off x="1792440" y="1349280"/>
              <a:ext cx="8705880" cy="90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520" cy="4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480" cy="5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5"/>
          <a:srcRect t="11061" b="10455"/>
          <a:stretch/>
        </p:blipFill>
        <p:spPr>
          <a:xfrm>
            <a:off x="4578120" y="6117120"/>
            <a:ext cx="3328560" cy="745560"/>
          </a:xfrm>
          <a:prstGeom prst="rect">
            <a:avLst/>
          </a:prstGeom>
          <a:ln w="0">
            <a:noFill/>
          </a:ln>
        </p:spPr>
      </p:pic>
      <p:grpSp>
        <p:nvGrpSpPr>
          <p:cNvPr id="118" name="Group 7"/>
          <p:cNvGrpSpPr/>
          <p:nvPr/>
        </p:nvGrpSpPr>
        <p:grpSpPr>
          <a:xfrm>
            <a:off x="10359000" y="430560"/>
            <a:ext cx="1632600" cy="932400"/>
            <a:chOff x="10359000" y="430560"/>
            <a:chExt cx="1632600" cy="932400"/>
          </a:xfrm>
        </p:grpSpPr>
        <p:sp>
          <p:nvSpPr>
            <p:cNvPr id="119" name="CustomShape 8"/>
            <p:cNvSpPr/>
            <p:nvPr/>
          </p:nvSpPr>
          <p:spPr>
            <a:xfrm>
              <a:off x="10544760" y="1203120"/>
              <a:ext cx="10904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6"/>
            <a:stretch/>
          </p:blipFill>
          <p:spPr>
            <a:xfrm>
              <a:off x="10359000" y="430560"/>
              <a:ext cx="1632600" cy="932400"/>
            </a:xfrm>
            <a:prstGeom prst="rect">
              <a:avLst/>
            </a:prstGeom>
            <a:ln w="0">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040" cy="68569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6000" y="274320"/>
            <a:ext cx="11570400" cy="629424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440" cy="898560"/>
          </a:xfrm>
          <a:prstGeom prst="rect">
            <a:avLst/>
          </a:prstGeom>
          <a:ln w="0">
            <a:noFill/>
          </a:ln>
        </p:spPr>
      </p:pic>
      <p:grpSp>
        <p:nvGrpSpPr>
          <p:cNvPr id="162" name="Group 3"/>
          <p:cNvGrpSpPr/>
          <p:nvPr/>
        </p:nvGrpSpPr>
        <p:grpSpPr>
          <a:xfrm>
            <a:off x="1792440" y="1349280"/>
            <a:ext cx="8705880" cy="183240"/>
            <a:chOff x="1792440" y="1349280"/>
            <a:chExt cx="8705880" cy="183240"/>
          </a:xfrm>
        </p:grpSpPr>
        <p:sp>
          <p:nvSpPr>
            <p:cNvPr id="163" name="CustomShape 4"/>
            <p:cNvSpPr/>
            <p:nvPr/>
          </p:nvSpPr>
          <p:spPr>
            <a:xfrm>
              <a:off x="1792440" y="1349280"/>
              <a:ext cx="8705880" cy="90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520" cy="4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480" cy="5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560" cy="745560"/>
          </a:xfrm>
          <a:prstGeom prst="rect">
            <a:avLst/>
          </a:prstGeom>
          <a:ln w="0">
            <a:noFill/>
          </a:ln>
        </p:spPr>
      </p:pic>
      <p:grpSp>
        <p:nvGrpSpPr>
          <p:cNvPr id="167" name="Group 7"/>
          <p:cNvGrpSpPr/>
          <p:nvPr/>
        </p:nvGrpSpPr>
        <p:grpSpPr>
          <a:xfrm>
            <a:off x="10359000" y="430560"/>
            <a:ext cx="1632600" cy="932400"/>
            <a:chOff x="10359000" y="430560"/>
            <a:chExt cx="1632600" cy="932400"/>
          </a:xfrm>
        </p:grpSpPr>
        <p:sp>
          <p:nvSpPr>
            <p:cNvPr id="168" name="CustomShape 8"/>
            <p:cNvSpPr/>
            <p:nvPr/>
          </p:nvSpPr>
          <p:spPr>
            <a:xfrm>
              <a:off x="10544760" y="1203120"/>
              <a:ext cx="10904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600" cy="932400"/>
            </a:xfrm>
            <a:prstGeom prst="rect">
              <a:avLst/>
            </a:prstGeom>
            <a:ln w="0">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0" y="0"/>
            <a:ext cx="12191040" cy="68569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rot="10800000">
            <a:off x="306000" y="274320"/>
            <a:ext cx="11570400" cy="629424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210" name="Picture 6" descr="A picture containing indoor&#10;&#10;Description generated with high confidence"/>
          <p:cNvPicPr/>
          <p:nvPr/>
        </p:nvPicPr>
        <p:blipFill>
          <a:blip r:embed="rId14"/>
          <a:stretch/>
        </p:blipFill>
        <p:spPr>
          <a:xfrm>
            <a:off x="571680" y="486360"/>
            <a:ext cx="1090440" cy="898560"/>
          </a:xfrm>
          <a:prstGeom prst="rect">
            <a:avLst/>
          </a:prstGeom>
          <a:ln w="0">
            <a:noFill/>
          </a:ln>
        </p:spPr>
      </p:pic>
      <p:grpSp>
        <p:nvGrpSpPr>
          <p:cNvPr id="211" name="Group 3"/>
          <p:cNvGrpSpPr/>
          <p:nvPr/>
        </p:nvGrpSpPr>
        <p:grpSpPr>
          <a:xfrm>
            <a:off x="1792440" y="1349280"/>
            <a:ext cx="8705880" cy="183240"/>
            <a:chOff x="1792440" y="1349280"/>
            <a:chExt cx="8705880" cy="183240"/>
          </a:xfrm>
        </p:grpSpPr>
        <p:sp>
          <p:nvSpPr>
            <p:cNvPr id="212" name="CustomShape 4"/>
            <p:cNvSpPr/>
            <p:nvPr/>
          </p:nvSpPr>
          <p:spPr>
            <a:xfrm>
              <a:off x="1792440" y="1349280"/>
              <a:ext cx="8705880" cy="90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3" name="CustomShape 5"/>
            <p:cNvSpPr/>
            <p:nvPr/>
          </p:nvSpPr>
          <p:spPr>
            <a:xfrm>
              <a:off x="2044440" y="1420200"/>
              <a:ext cx="8201520" cy="4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14" name="CustomShape 6"/>
            <p:cNvSpPr/>
            <p:nvPr/>
          </p:nvSpPr>
          <p:spPr>
            <a:xfrm>
              <a:off x="2348640" y="1476720"/>
              <a:ext cx="7593480" cy="5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215" name="Picture 14" descr="A close up of a logo&#10;&#10;Description generated with very high confidence"/>
          <p:cNvPicPr/>
          <p:nvPr/>
        </p:nvPicPr>
        <p:blipFill>
          <a:blip r:embed="rId15"/>
          <a:srcRect t="11061" b="10455"/>
          <a:stretch/>
        </p:blipFill>
        <p:spPr>
          <a:xfrm>
            <a:off x="4578120" y="6117120"/>
            <a:ext cx="3328560" cy="745560"/>
          </a:xfrm>
          <a:prstGeom prst="rect">
            <a:avLst/>
          </a:prstGeom>
          <a:ln w="0">
            <a:noFill/>
          </a:ln>
        </p:spPr>
      </p:pic>
      <p:grpSp>
        <p:nvGrpSpPr>
          <p:cNvPr id="216" name="Group 7"/>
          <p:cNvGrpSpPr/>
          <p:nvPr/>
        </p:nvGrpSpPr>
        <p:grpSpPr>
          <a:xfrm>
            <a:off x="10359000" y="430560"/>
            <a:ext cx="1632600" cy="932400"/>
            <a:chOff x="10359000" y="430560"/>
            <a:chExt cx="1632600" cy="932400"/>
          </a:xfrm>
        </p:grpSpPr>
        <p:sp>
          <p:nvSpPr>
            <p:cNvPr id="217" name="CustomShape 8"/>
            <p:cNvSpPr/>
            <p:nvPr/>
          </p:nvSpPr>
          <p:spPr>
            <a:xfrm>
              <a:off x="10544760" y="1203120"/>
              <a:ext cx="10904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18" name="Picture 17"/>
            <p:cNvPicPr/>
            <p:nvPr/>
          </p:nvPicPr>
          <p:blipFill>
            <a:blip r:embed="rId16"/>
            <a:stretch/>
          </p:blipFill>
          <p:spPr>
            <a:xfrm>
              <a:off x="10359000" y="430560"/>
              <a:ext cx="1632600" cy="932400"/>
            </a:xfrm>
            <a:prstGeom prst="rect">
              <a:avLst/>
            </a:prstGeom>
            <a:ln w="0">
              <a:noFill/>
            </a:ln>
          </p:spPr>
        </p:pic>
      </p:grpSp>
      <p:sp>
        <p:nvSpPr>
          <p:cNvPr id="219"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0"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CustomShape 1"/>
          <p:cNvSpPr/>
          <p:nvPr/>
        </p:nvSpPr>
        <p:spPr>
          <a:xfrm>
            <a:off x="12600" y="2160"/>
            <a:ext cx="12194640" cy="684612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8" name="CustomShape 2"/>
          <p:cNvSpPr/>
          <p:nvPr/>
        </p:nvSpPr>
        <p:spPr>
          <a:xfrm>
            <a:off x="-15120" y="-8640"/>
            <a:ext cx="12221280" cy="687132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59" name="CustomShape 3"/>
          <p:cNvSpPr/>
          <p:nvPr/>
        </p:nvSpPr>
        <p:spPr>
          <a:xfrm rot="10800000">
            <a:off x="1080" y="-11520"/>
            <a:ext cx="12203640" cy="686952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60" name="CustomShape 4"/>
          <p:cNvSpPr/>
          <p:nvPr/>
        </p:nvSpPr>
        <p:spPr>
          <a:xfrm rot="10800000">
            <a:off x="1080" y="0"/>
            <a:ext cx="12191040" cy="685692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61" name="Picture 5" descr="A picture containing indoor&#10;&#10;Description generated with high confidence"/>
          <p:cNvPicPr/>
          <p:nvPr/>
        </p:nvPicPr>
        <p:blipFill>
          <a:blip r:embed="rId14">
            <a:lum bright="70000" contrast="-70000"/>
          </a:blip>
          <a:srcRect t="7204"/>
          <a:stretch/>
        </p:blipFill>
        <p:spPr>
          <a:xfrm>
            <a:off x="354600" y="479160"/>
            <a:ext cx="1823760" cy="1431360"/>
          </a:xfrm>
          <a:prstGeom prst="rect">
            <a:avLst/>
          </a:prstGeom>
          <a:ln w="0">
            <a:noFill/>
          </a:ln>
        </p:spPr>
      </p:pic>
      <p:sp>
        <p:nvSpPr>
          <p:cNvPr id="262" name="CustomShape 5"/>
          <p:cNvSpPr/>
          <p:nvPr/>
        </p:nvSpPr>
        <p:spPr>
          <a:xfrm>
            <a:off x="6958800" y="5796360"/>
            <a:ext cx="5131080" cy="97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63" name="CustomShape 6"/>
          <p:cNvSpPr/>
          <p:nvPr/>
        </p:nvSpPr>
        <p:spPr>
          <a:xfrm>
            <a:off x="3051000" y="2448360"/>
            <a:ext cx="5944320" cy="1553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64" name="Picture 18" descr="A close up of a logo&#10;&#10;Description generated with very high confidence"/>
          <p:cNvPicPr/>
          <p:nvPr/>
        </p:nvPicPr>
        <p:blipFill>
          <a:blip r:embed="rId15"/>
          <a:stretch/>
        </p:blipFill>
        <p:spPr>
          <a:xfrm>
            <a:off x="7118280" y="770400"/>
            <a:ext cx="4262400" cy="1216800"/>
          </a:xfrm>
          <a:prstGeom prst="rect">
            <a:avLst/>
          </a:prstGeom>
          <a:ln w="0">
            <a:noFill/>
          </a:ln>
        </p:spPr>
      </p:pic>
      <p:grpSp>
        <p:nvGrpSpPr>
          <p:cNvPr id="265" name="Group 7"/>
          <p:cNvGrpSpPr/>
          <p:nvPr/>
        </p:nvGrpSpPr>
        <p:grpSpPr>
          <a:xfrm>
            <a:off x="1433160" y="1661040"/>
            <a:ext cx="10657800" cy="5076720"/>
            <a:chOff x="1433160" y="1661040"/>
            <a:chExt cx="10657800" cy="5076720"/>
          </a:xfrm>
        </p:grpSpPr>
        <p:pic>
          <p:nvPicPr>
            <p:cNvPr id="266" name="Picture 26"/>
            <p:cNvPicPr/>
            <p:nvPr/>
          </p:nvPicPr>
          <p:blipFill>
            <a:blip r:embed="rId16"/>
            <a:stretch/>
          </p:blipFill>
          <p:spPr>
            <a:xfrm>
              <a:off x="9820440" y="4249800"/>
              <a:ext cx="1279080" cy="1279080"/>
            </a:xfrm>
            <a:prstGeom prst="rect">
              <a:avLst/>
            </a:prstGeom>
            <a:ln w="0">
              <a:noFill/>
            </a:ln>
          </p:spPr>
        </p:pic>
        <p:pic>
          <p:nvPicPr>
            <p:cNvPr id="267" name="Picture 27"/>
            <p:cNvPicPr/>
            <p:nvPr/>
          </p:nvPicPr>
          <p:blipFill>
            <a:blip r:embed="rId17"/>
            <a:stretch/>
          </p:blipFill>
          <p:spPr>
            <a:xfrm>
              <a:off x="5943240" y="5267160"/>
              <a:ext cx="1242360" cy="1226880"/>
            </a:xfrm>
            <a:prstGeom prst="rect">
              <a:avLst/>
            </a:prstGeom>
            <a:ln w="0">
              <a:noFill/>
            </a:ln>
          </p:spPr>
        </p:pic>
        <p:pic>
          <p:nvPicPr>
            <p:cNvPr id="268" name="Picture 28"/>
            <p:cNvPicPr/>
            <p:nvPr/>
          </p:nvPicPr>
          <p:blipFill>
            <a:blip r:embed="rId18"/>
            <a:stretch/>
          </p:blipFill>
          <p:spPr>
            <a:xfrm>
              <a:off x="4587840" y="5409360"/>
              <a:ext cx="1233360" cy="1233360"/>
            </a:xfrm>
            <a:prstGeom prst="rect">
              <a:avLst/>
            </a:prstGeom>
            <a:ln w="0">
              <a:noFill/>
            </a:ln>
          </p:spPr>
        </p:pic>
        <p:pic>
          <p:nvPicPr>
            <p:cNvPr id="269" name="Picture 29"/>
            <p:cNvPicPr/>
            <p:nvPr/>
          </p:nvPicPr>
          <p:blipFill>
            <a:blip r:embed="rId19"/>
            <a:stretch/>
          </p:blipFill>
          <p:spPr>
            <a:xfrm>
              <a:off x="7152480" y="4984200"/>
              <a:ext cx="1553400" cy="1416960"/>
            </a:xfrm>
            <a:prstGeom prst="rect">
              <a:avLst/>
            </a:prstGeom>
            <a:ln w="0">
              <a:noFill/>
            </a:ln>
          </p:spPr>
        </p:pic>
        <p:grpSp>
          <p:nvGrpSpPr>
            <p:cNvPr id="270" name="Group 8"/>
            <p:cNvGrpSpPr/>
            <p:nvPr/>
          </p:nvGrpSpPr>
          <p:grpSpPr>
            <a:xfrm>
              <a:off x="1433160" y="5625720"/>
              <a:ext cx="1946520" cy="1112040"/>
              <a:chOff x="1433160" y="5625720"/>
              <a:chExt cx="1946520" cy="1112040"/>
            </a:xfrm>
          </p:grpSpPr>
          <p:sp>
            <p:nvSpPr>
              <p:cNvPr id="271" name="CustomShape 9"/>
              <p:cNvSpPr/>
              <p:nvPr/>
            </p:nvSpPr>
            <p:spPr>
              <a:xfrm>
                <a:off x="1680480" y="6396480"/>
                <a:ext cx="1451880" cy="15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72" name="Picture 36"/>
              <p:cNvPicPr/>
              <p:nvPr/>
            </p:nvPicPr>
            <p:blipFill>
              <a:blip r:embed="rId20"/>
              <a:stretch/>
            </p:blipFill>
            <p:spPr>
              <a:xfrm>
                <a:off x="1433160" y="5625720"/>
                <a:ext cx="1946520" cy="1112040"/>
              </a:xfrm>
              <a:prstGeom prst="rect">
                <a:avLst/>
              </a:prstGeom>
              <a:ln w="0">
                <a:noFill/>
              </a:ln>
            </p:spPr>
          </p:pic>
        </p:grpSp>
        <p:pic>
          <p:nvPicPr>
            <p:cNvPr id="273" name="Picture 31"/>
            <p:cNvPicPr/>
            <p:nvPr/>
          </p:nvPicPr>
          <p:blipFill>
            <a:blip r:embed="rId21"/>
            <a:stretch/>
          </p:blipFill>
          <p:spPr>
            <a:xfrm>
              <a:off x="8635680" y="4846680"/>
              <a:ext cx="1251720" cy="1243440"/>
            </a:xfrm>
            <a:prstGeom prst="rect">
              <a:avLst/>
            </a:prstGeom>
            <a:ln w="0">
              <a:noFill/>
            </a:ln>
          </p:spPr>
        </p:pic>
        <p:pic>
          <p:nvPicPr>
            <p:cNvPr id="274" name="Picture 32"/>
            <p:cNvPicPr/>
            <p:nvPr/>
          </p:nvPicPr>
          <p:blipFill>
            <a:blip r:embed="rId22"/>
            <a:stretch/>
          </p:blipFill>
          <p:spPr>
            <a:xfrm>
              <a:off x="11031480" y="1661040"/>
              <a:ext cx="1059480" cy="1415520"/>
            </a:xfrm>
            <a:prstGeom prst="rect">
              <a:avLst/>
            </a:prstGeom>
            <a:ln w="0">
              <a:noFill/>
            </a:ln>
          </p:spPr>
        </p:pic>
        <p:pic>
          <p:nvPicPr>
            <p:cNvPr id="275" name="Picture 33"/>
            <p:cNvPicPr/>
            <p:nvPr/>
          </p:nvPicPr>
          <p:blipFill>
            <a:blip r:embed="rId23"/>
            <a:stretch/>
          </p:blipFill>
          <p:spPr>
            <a:xfrm>
              <a:off x="3282840" y="5179680"/>
              <a:ext cx="1224360" cy="1417320"/>
            </a:xfrm>
            <a:prstGeom prst="rect">
              <a:avLst/>
            </a:prstGeom>
            <a:ln w="0">
              <a:noFill/>
            </a:ln>
          </p:spPr>
        </p:pic>
        <p:pic>
          <p:nvPicPr>
            <p:cNvPr id="276" name="Picture 34"/>
            <p:cNvPicPr/>
            <p:nvPr/>
          </p:nvPicPr>
          <p:blipFill>
            <a:blip r:embed="rId24"/>
            <a:stretch/>
          </p:blipFill>
          <p:spPr>
            <a:xfrm>
              <a:off x="10739160" y="2994480"/>
              <a:ext cx="849240" cy="1489320"/>
            </a:xfrm>
            <a:prstGeom prst="rect">
              <a:avLst/>
            </a:prstGeom>
            <a:ln w="0">
              <a:noFill/>
            </a:ln>
          </p:spPr>
        </p:pic>
      </p:grpSp>
      <p:sp>
        <p:nvSpPr>
          <p:cNvPr id="277"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78"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1356120" y="3445560"/>
            <a:ext cx="8949240" cy="130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400" b="0" strike="noStrike" spc="-1" dirty="0">
                <a:solidFill>
                  <a:srgbClr val="000000"/>
                </a:solidFill>
                <a:latin typeface="Arial"/>
                <a:ea typeface="DejaVu Sans"/>
              </a:rPr>
              <a:t>Rui M. Lima, Cristiano Jesus</a:t>
            </a:r>
            <a:endParaRPr lang="pt-PT" sz="2400" b="0" strike="noStrike" spc="-1" dirty="0">
              <a:latin typeface="Arial"/>
            </a:endParaRPr>
          </a:p>
          <a:p>
            <a:pPr algn="ctr">
              <a:lnSpc>
                <a:spcPct val="90000"/>
              </a:lnSpc>
              <a:spcBef>
                <a:spcPts val="1001"/>
              </a:spcBef>
            </a:pPr>
            <a:r>
              <a:rPr lang="en-US" sz="2400" b="0" strike="noStrike" spc="-1" dirty="0">
                <a:solidFill>
                  <a:srgbClr val="000000"/>
                </a:solidFill>
                <a:latin typeface="Arial"/>
                <a:ea typeface="DejaVu Sans"/>
              </a:rPr>
              <a:t>(School of Engineering of University of Minho)</a:t>
            </a:r>
            <a:endParaRPr lang="pt-PT" sz="2400" b="0" strike="noStrike" spc="-1" dirty="0">
              <a:latin typeface="Arial"/>
            </a:endParaRPr>
          </a:p>
        </p:txBody>
      </p:sp>
      <p:sp>
        <p:nvSpPr>
          <p:cNvPr id="316" name="CustomShape 2"/>
          <p:cNvSpPr/>
          <p:nvPr/>
        </p:nvSpPr>
        <p:spPr>
          <a:xfrm>
            <a:off x="1356120" y="2067840"/>
            <a:ext cx="8949240" cy="112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GB" sz="4400" b="0" strike="noStrike" spc="-1">
                <a:solidFill>
                  <a:srgbClr val="000000"/>
                </a:solidFill>
                <a:latin typeface="Arial"/>
                <a:ea typeface="DejaVu Sans"/>
              </a:rPr>
              <a:t>Introduction to the Fourth Industrial Revolution</a:t>
            </a:r>
            <a:endParaRPr lang="pt-PT" sz="4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5400" b="1" strike="noStrike" spc="-1">
                <a:solidFill>
                  <a:srgbClr val="000000"/>
                </a:solidFill>
                <a:latin typeface="Calibri"/>
                <a:ea typeface="DejaVu Sans"/>
              </a:rPr>
              <a:t>Cloud Computing</a:t>
            </a:r>
            <a:endParaRPr lang="pt-PT" sz="5400" b="0" strike="noStrike" spc="-1">
              <a:latin typeface="Arial"/>
            </a:endParaRPr>
          </a:p>
        </p:txBody>
      </p:sp>
      <p:sp>
        <p:nvSpPr>
          <p:cNvPr id="358" name="TextShape 2"/>
          <p:cNvSpPr txBox="1"/>
          <p:nvPr/>
        </p:nvSpPr>
        <p:spPr>
          <a:xfrm>
            <a:off x="3800880" y="1800000"/>
            <a:ext cx="4590000" cy="3513600"/>
          </a:xfrm>
          <a:prstGeom prst="rect">
            <a:avLst/>
          </a:prstGeom>
          <a:blipFill rotWithShape="0">
            <a:blip r:embed="rId2"/>
            <a:stretch/>
          </a:blipFill>
          <a:ln w="0">
            <a:noFill/>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300" b="0" strike="noStrike" spc="-1">
                <a:latin typeface="Arial"/>
              </a:rPr>
              <a:t>Credit: Network Encyclopedia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Blockchain</a:t>
            </a:r>
          </a:p>
        </p:txBody>
      </p:sp>
      <p:sp>
        <p:nvSpPr>
          <p:cNvPr id="360" name="TextShape 2"/>
          <p:cNvSpPr txBox="1"/>
          <p:nvPr/>
        </p:nvSpPr>
        <p:spPr>
          <a:xfrm>
            <a:off x="2305800" y="1800000"/>
            <a:ext cx="7580520" cy="3279600"/>
          </a:xfrm>
          <a:prstGeom prst="rect">
            <a:avLst/>
          </a:prstGeom>
          <a:blipFill rotWithShape="0">
            <a:blip r:embed="rId2"/>
            <a:stretch/>
          </a:blipFill>
          <a:ln w="29160">
            <a:solidFill>
              <a:srgbClr val="000000"/>
            </a:solidFill>
            <a:round/>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800" b="0" strike="noStrike" spc="-1">
                <a:latin typeface="Arial"/>
              </a:rPr>
              <a:t>Credit: Alina Grubnyak on Unsplash, World Forum Economic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800" b="1" strike="noStrike" spc="-1">
                <a:solidFill>
                  <a:srgbClr val="000000"/>
                </a:solidFill>
                <a:latin typeface="Calibri"/>
                <a:ea typeface="DejaVu Sans"/>
              </a:rPr>
              <a:t>Prototype and simulation</a:t>
            </a:r>
            <a:endParaRPr lang="pt-PT" sz="4800" b="0" strike="noStrike" spc="-1">
              <a:latin typeface="Arial"/>
            </a:endParaRPr>
          </a:p>
        </p:txBody>
      </p:sp>
      <p:sp>
        <p:nvSpPr>
          <p:cNvPr id="362" name="CustomShape 2"/>
          <p:cNvSpPr/>
          <p:nvPr/>
        </p:nvSpPr>
        <p:spPr>
          <a:xfrm>
            <a:off x="2358360" y="1540440"/>
            <a:ext cx="7474320" cy="4002840"/>
          </a:xfrm>
          <a:prstGeom prst="rect">
            <a:avLst/>
          </a:prstGeom>
          <a:blipFill rotWithShape="0">
            <a:blip r:embed="rId2"/>
            <a:stretch/>
          </a:blipFill>
          <a:ln w="0">
            <a:noFill/>
          </a:ln>
        </p:spPr>
        <p:style>
          <a:lnRef idx="0">
            <a:scrgbClr r="0" g="0" b="0"/>
          </a:lnRef>
          <a:fillRef idx="0">
            <a:scrgbClr r="0" g="0" b="0"/>
          </a:fillRef>
          <a:effectRef idx="0">
            <a:scrgbClr r="0" g="0" b="0"/>
          </a:effectRef>
          <a:fontRef idx="minor"/>
        </p:style>
        <p:txBody>
          <a:bodyPr lIns="90000" tIns="45000" rIns="90000" bIns="45000" anchor="ctr" anchorCtr="1">
            <a:noAutofit/>
          </a:bodyPr>
          <a:lstStyle/>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r>
              <a:rPr lang="pt-PT" sz="1800" b="0" strike="noStrike" spc="-1">
                <a:solidFill>
                  <a:srgbClr val="000000"/>
                </a:solidFill>
                <a:latin typeface="Arial"/>
                <a:ea typeface="DejaVu Sans"/>
              </a:rPr>
              <a:t>Tecnomatix - Siemens</a:t>
            </a:r>
            <a:endParaRPr lang="pt-PT"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800" b="1" strike="noStrike" spc="-1">
                <a:solidFill>
                  <a:srgbClr val="000000"/>
                </a:solidFill>
                <a:latin typeface="Calibri"/>
                <a:ea typeface="DejaVu Sans"/>
              </a:rPr>
              <a:t>Augmented Reality</a:t>
            </a:r>
            <a:endParaRPr lang="pt-PT" sz="4800" b="0" strike="noStrike" spc="-1">
              <a:latin typeface="Arial"/>
            </a:endParaRPr>
          </a:p>
        </p:txBody>
      </p:sp>
      <p:sp>
        <p:nvSpPr>
          <p:cNvPr id="364" name="TextShape 2"/>
          <p:cNvSpPr txBox="1"/>
          <p:nvPr/>
        </p:nvSpPr>
        <p:spPr>
          <a:xfrm>
            <a:off x="3255120" y="1682280"/>
            <a:ext cx="5564880" cy="3717720"/>
          </a:xfrm>
          <a:prstGeom prst="rect">
            <a:avLst/>
          </a:prstGeom>
          <a:blipFill rotWithShape="0">
            <a:blip r:embed="rId2"/>
            <a:stretch/>
          </a:blipFill>
          <a:ln w="29160">
            <a:solidFill>
              <a:srgbClr val="000000"/>
            </a:solidFill>
            <a:round/>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800" b="0" strike="noStrike" spc="-1">
                <a:latin typeface="Arial"/>
              </a:rPr>
              <a:t>Credit: Adobe Stock</a:t>
            </a:r>
          </a:p>
          <a:p>
            <a:pPr algn="ctr"/>
            <a:endParaRPr lang="pt-PT" sz="18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3D Printer (additive manufacturing)</a:t>
            </a:r>
            <a:endParaRPr lang="pt-PT" sz="4400" b="0" strike="noStrike" spc="-1">
              <a:latin typeface="Arial"/>
            </a:endParaRPr>
          </a:p>
        </p:txBody>
      </p:sp>
      <p:sp>
        <p:nvSpPr>
          <p:cNvPr id="366" name="TextShape 2"/>
          <p:cNvSpPr txBox="1"/>
          <p:nvPr/>
        </p:nvSpPr>
        <p:spPr>
          <a:xfrm>
            <a:off x="540000" y="1811520"/>
            <a:ext cx="3744000" cy="2518200"/>
          </a:xfrm>
          <a:prstGeom prst="rect">
            <a:avLst/>
          </a:prstGeom>
          <a:blipFill rotWithShape="0">
            <a:blip r:embed="rId2"/>
            <a:stretch/>
          </a:blipFill>
          <a:ln w="29160">
            <a:solidFill>
              <a:srgbClr val="000000"/>
            </a:solidFill>
            <a:round/>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400" b="0" strike="noStrike" spc="-1">
                <a:latin typeface="Arial"/>
              </a:rPr>
              <a:t>Credit: A Voz da Indústria</a:t>
            </a:r>
          </a:p>
        </p:txBody>
      </p:sp>
      <p:sp>
        <p:nvSpPr>
          <p:cNvPr id="367" name="TextShape 3"/>
          <p:cNvSpPr txBox="1"/>
          <p:nvPr/>
        </p:nvSpPr>
        <p:spPr>
          <a:xfrm>
            <a:off x="4504320" y="1800000"/>
            <a:ext cx="6475680" cy="2999520"/>
          </a:xfrm>
          <a:prstGeom prst="rect">
            <a:avLst/>
          </a:prstGeom>
          <a:blipFill rotWithShape="0">
            <a:blip r:embed="rId3"/>
            <a:stretch/>
          </a:blipFill>
          <a:ln w="29160">
            <a:solidFill>
              <a:srgbClr val="000000"/>
            </a:solidFill>
            <a:round/>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500" b="0" strike="noStrike" spc="-1">
                <a:latin typeface="Arial"/>
              </a:rPr>
              <a:t>Credit: Manufatura em Foco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800" b="1" strike="noStrike" spc="-1">
                <a:solidFill>
                  <a:srgbClr val="000000"/>
                </a:solidFill>
                <a:latin typeface="Calibri"/>
                <a:ea typeface="DejaVu Sans"/>
              </a:rPr>
              <a:t>Autonomous systems</a:t>
            </a:r>
            <a:endParaRPr lang="pt-PT" sz="4800" b="0" strike="noStrike" spc="-1">
              <a:latin typeface="Arial"/>
            </a:endParaRPr>
          </a:p>
        </p:txBody>
      </p:sp>
      <p:pic>
        <p:nvPicPr>
          <p:cNvPr id="369" name="Imagem 368"/>
          <p:cNvPicPr/>
          <p:nvPr/>
        </p:nvPicPr>
        <p:blipFill>
          <a:blip r:embed="rId2"/>
          <a:stretch/>
        </p:blipFill>
        <p:spPr>
          <a:xfrm>
            <a:off x="2815920" y="1584000"/>
            <a:ext cx="6559200" cy="4491360"/>
          </a:xfrm>
          <a:prstGeom prst="rect">
            <a:avLst/>
          </a:prstGeom>
          <a:ln w="0">
            <a:solidFill>
              <a:srgbClr val="00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000000"/>
                </a:solidFill>
                <a:latin typeface="Calibri"/>
                <a:ea typeface="DejaVu Sans"/>
              </a:rPr>
              <a:t>Reconfiguration plans reviewed</a:t>
            </a:r>
            <a:endParaRPr lang="pt-PT" sz="4000" b="0" strike="noStrike" spc="-1">
              <a:latin typeface="Arial"/>
            </a:endParaRPr>
          </a:p>
        </p:txBody>
      </p:sp>
      <p:sp>
        <p:nvSpPr>
          <p:cNvPr id="371" name="CustomShape 2"/>
          <p:cNvSpPr/>
          <p:nvPr/>
        </p:nvSpPr>
        <p:spPr>
          <a:xfrm>
            <a:off x="1792440" y="1800000"/>
            <a:ext cx="9078840" cy="4607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2500"/>
          </a:bodyPr>
          <a:lstStyle/>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ea typeface="DejaVu Sans"/>
              </a:rPr>
              <a:t>Readiness assessments</a:t>
            </a:r>
            <a:r>
              <a:rPr lang="en-US" sz="2600" b="0" strike="noStrike" spc="-1" dirty="0">
                <a:solidFill>
                  <a:srgbClr val="000000"/>
                </a:solidFill>
                <a:latin typeface="Calibri"/>
                <a:ea typeface="DejaVu Sans"/>
              </a:rPr>
              <a:t> are evaluation and analysis tools that aim to determine the level of preparedness of an organization in terms of conditions, attitudes and resources.</a:t>
            </a:r>
            <a:endParaRPr lang="pt-PT" sz="2600" b="0" strike="noStrike" spc="-1" dirty="0">
              <a:latin typeface="Arial"/>
            </a:endParaRPr>
          </a:p>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ea typeface="DejaVu Sans"/>
              </a:rPr>
              <a:t>Frameworks</a:t>
            </a:r>
            <a:r>
              <a:rPr lang="en-US" sz="2600" b="0" strike="noStrike" spc="-1" dirty="0">
                <a:solidFill>
                  <a:srgbClr val="000000"/>
                </a:solidFill>
                <a:latin typeface="Calibri"/>
                <a:ea typeface="DejaVu Sans"/>
              </a:rPr>
              <a:t> are collections of procedures, methods and tools focused on the design of an organizational architecture or a system.</a:t>
            </a:r>
            <a:endParaRPr lang="pt-PT" sz="2600" b="0" strike="noStrike" spc="-1" dirty="0">
              <a:latin typeface="Arial"/>
            </a:endParaRPr>
          </a:p>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ea typeface="DejaVu Sans"/>
              </a:rPr>
              <a:t>Roadmaps</a:t>
            </a:r>
            <a:r>
              <a:rPr lang="en-US" sz="2600" b="0" strike="noStrike" spc="-1" dirty="0">
                <a:solidFill>
                  <a:srgbClr val="000000"/>
                </a:solidFill>
                <a:latin typeface="Calibri"/>
                <a:ea typeface="DejaVu Sans"/>
              </a:rPr>
              <a:t> are "plans that match short-term and long-term goals with specific technology solutions to help to meet those goals".</a:t>
            </a:r>
            <a:endParaRPr lang="pt-PT" sz="2600" b="0" strike="noStrike" spc="-1" dirty="0">
              <a:latin typeface="Arial"/>
            </a:endParaRPr>
          </a:p>
          <a:p>
            <a:pPr marL="565785" indent="-457200">
              <a:lnSpc>
                <a:spcPct val="90000"/>
              </a:lnSpc>
              <a:spcBef>
                <a:spcPts val="1417"/>
              </a:spcBef>
              <a:buClr>
                <a:srgbClr val="000000"/>
              </a:buClr>
              <a:buSzPct val="45000"/>
              <a:buFont typeface="Arial"/>
              <a:buChar char="•"/>
            </a:pPr>
            <a:r>
              <a:rPr lang="en-US" sz="2600" b="1" strike="noStrike" spc="-1" dirty="0">
                <a:solidFill>
                  <a:srgbClr val="000000"/>
                </a:solidFill>
                <a:latin typeface="Calibri"/>
                <a:ea typeface="DejaVu Sans"/>
              </a:rPr>
              <a:t>Maturity models</a:t>
            </a:r>
            <a:r>
              <a:rPr lang="en-US" sz="2600" b="0" strike="noStrike" spc="-1" dirty="0">
                <a:solidFill>
                  <a:srgbClr val="000000"/>
                </a:solidFill>
                <a:latin typeface="Calibri"/>
                <a:ea typeface="DejaVu Sans"/>
              </a:rPr>
              <a:t> are models that help organizations achieve expected skills in specific dimensions such as culture, processes, resources, etc., through continuous improvement processes.</a:t>
            </a:r>
            <a:endParaRPr lang="pt-PT" sz="2600" b="0" strike="noStrike" spc="-1" dirty="0">
              <a:latin typeface="Arial"/>
            </a:endParaRPr>
          </a:p>
        </p:txBody>
      </p:sp>
      <p:pic>
        <p:nvPicPr>
          <p:cNvPr id="372" name="Imagem 371"/>
          <p:cNvPicPr/>
          <p:nvPr/>
        </p:nvPicPr>
        <p:blipFill>
          <a:blip r:embed="rId2"/>
          <a:stretch/>
        </p:blipFill>
        <p:spPr>
          <a:xfrm>
            <a:off x="585360" y="1584000"/>
            <a:ext cx="1098000" cy="1036440"/>
          </a:xfrm>
          <a:prstGeom prst="rect">
            <a:avLst/>
          </a:prstGeom>
          <a:ln w="0">
            <a:noFill/>
          </a:ln>
        </p:spPr>
      </p:pic>
      <p:pic>
        <p:nvPicPr>
          <p:cNvPr id="373" name="Imagem 372"/>
          <p:cNvPicPr/>
          <p:nvPr/>
        </p:nvPicPr>
        <p:blipFill>
          <a:blip r:embed="rId3"/>
          <a:stretch/>
        </p:blipFill>
        <p:spPr>
          <a:xfrm>
            <a:off x="562320" y="2778120"/>
            <a:ext cx="1154880" cy="1096920"/>
          </a:xfrm>
          <a:prstGeom prst="rect">
            <a:avLst/>
          </a:prstGeom>
          <a:ln w="0">
            <a:noFill/>
          </a:ln>
        </p:spPr>
      </p:pic>
      <p:pic>
        <p:nvPicPr>
          <p:cNvPr id="374" name="Imagem 373"/>
          <p:cNvPicPr/>
          <p:nvPr/>
        </p:nvPicPr>
        <p:blipFill>
          <a:blip r:embed="rId4"/>
          <a:stretch/>
        </p:blipFill>
        <p:spPr>
          <a:xfrm>
            <a:off x="630360" y="4069080"/>
            <a:ext cx="950760" cy="903240"/>
          </a:xfrm>
          <a:prstGeom prst="rect">
            <a:avLst/>
          </a:prstGeom>
          <a:ln w="0">
            <a:noFill/>
          </a:ln>
        </p:spPr>
      </p:pic>
      <p:pic>
        <p:nvPicPr>
          <p:cNvPr id="375" name="Imagem 374"/>
          <p:cNvPicPr/>
          <p:nvPr/>
        </p:nvPicPr>
        <p:blipFill>
          <a:blip r:embed="rId5"/>
          <a:stretch/>
        </p:blipFill>
        <p:spPr>
          <a:xfrm>
            <a:off x="504000" y="5145480"/>
            <a:ext cx="1179360" cy="11178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609480" y="273600"/>
            <a:ext cx="10972080" cy="1144440"/>
          </a:xfrm>
          <a:prstGeom prst="rect">
            <a:avLst/>
          </a:prstGeom>
          <a:noFill/>
          <a:ln w="0">
            <a:noFill/>
          </a:ln>
        </p:spPr>
        <p:txBody>
          <a:bodyPr lIns="0" tIns="0" rIns="0" bIns="0" anchor="ctr">
            <a:noAutofit/>
          </a:bodyPr>
          <a:lstStyle/>
          <a:p>
            <a:pPr algn="ctr"/>
            <a:r>
              <a:rPr lang="pt-PT" sz="4400" b="0" strike="noStrike" spc="-1">
                <a:latin typeface="Arial"/>
              </a:rPr>
              <a:t>New Competences</a:t>
            </a:r>
          </a:p>
        </p:txBody>
      </p:sp>
      <p:sp>
        <p:nvSpPr>
          <p:cNvPr id="377" name="TextShape 2"/>
          <p:cNvSpPr txBox="1"/>
          <p:nvPr/>
        </p:nvSpPr>
        <p:spPr>
          <a:xfrm>
            <a:off x="2208960" y="1800000"/>
            <a:ext cx="7691040" cy="3323520"/>
          </a:xfrm>
          <a:prstGeom prst="rect">
            <a:avLst/>
          </a:prstGeom>
          <a:blipFill rotWithShape="0">
            <a:blip r:embed="rId2"/>
            <a:stretch/>
          </a:blipFill>
          <a:ln w="29160">
            <a:solidFill>
              <a:srgbClr val="000000"/>
            </a:solidFill>
            <a:round/>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800" b="0" strike="noStrike" spc="-1">
                <a:latin typeface="Arial"/>
              </a:rPr>
              <a:t>Credit: REUTERS/Issei Kato, World Economic Forum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Sustainability</a:t>
            </a:r>
            <a:endParaRPr lang="pt-PT" sz="4400" b="0" strike="noStrike" spc="-1">
              <a:latin typeface="Arial"/>
            </a:endParaRPr>
          </a:p>
        </p:txBody>
      </p:sp>
      <p:sp>
        <p:nvSpPr>
          <p:cNvPr id="379" name="CustomShape 2"/>
          <p:cNvSpPr/>
          <p:nvPr/>
        </p:nvSpPr>
        <p:spPr>
          <a:xfrm>
            <a:off x="2484720" y="2972880"/>
            <a:ext cx="2986560" cy="2930400"/>
          </a:xfrm>
          <a:prstGeom prst="ellipse">
            <a:avLst/>
          </a:prstGeom>
          <a:solidFill>
            <a:srgbClr val="5983B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80" name="CustomShape 3"/>
          <p:cNvSpPr/>
          <p:nvPr/>
        </p:nvSpPr>
        <p:spPr>
          <a:xfrm>
            <a:off x="792000" y="2972520"/>
            <a:ext cx="2986560" cy="2930400"/>
          </a:xfrm>
          <a:prstGeom prst="ellipse">
            <a:avLst/>
          </a:prstGeom>
          <a:solidFill>
            <a:srgbClr val="FF000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81" name="CustomShape 4"/>
          <p:cNvSpPr/>
          <p:nvPr/>
        </p:nvSpPr>
        <p:spPr>
          <a:xfrm>
            <a:off x="1654920" y="1800000"/>
            <a:ext cx="2986560" cy="2930400"/>
          </a:xfrm>
          <a:prstGeom prst="ellipse">
            <a:avLst/>
          </a:prstGeom>
          <a:solidFill>
            <a:srgbClr val="FFFF0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82" name="CustomShape 5"/>
          <p:cNvSpPr/>
          <p:nvPr/>
        </p:nvSpPr>
        <p:spPr>
          <a:xfrm>
            <a:off x="2783520" y="2484252"/>
            <a:ext cx="900543" cy="32554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Social</a:t>
            </a:r>
            <a:endParaRPr lang="pt-PT" sz="1800" b="0" strike="noStrike" spc="-1">
              <a:latin typeface="Arial"/>
            </a:endParaRPr>
          </a:p>
        </p:txBody>
      </p:sp>
      <p:sp>
        <p:nvSpPr>
          <p:cNvPr id="383" name="CustomShape 6"/>
          <p:cNvSpPr/>
          <p:nvPr/>
        </p:nvSpPr>
        <p:spPr>
          <a:xfrm>
            <a:off x="1086856" y="4581000"/>
            <a:ext cx="1530344" cy="3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Environment</a:t>
            </a:r>
            <a:endParaRPr lang="pt-PT" sz="1800" b="0" strike="noStrike" spc="-1">
              <a:latin typeface="Arial"/>
            </a:endParaRPr>
          </a:p>
        </p:txBody>
      </p:sp>
      <p:sp>
        <p:nvSpPr>
          <p:cNvPr id="384" name="CustomShape 7"/>
          <p:cNvSpPr/>
          <p:nvPr/>
        </p:nvSpPr>
        <p:spPr>
          <a:xfrm>
            <a:off x="3945240" y="4581000"/>
            <a:ext cx="1231291" cy="3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Economic</a:t>
            </a:r>
            <a:endParaRPr lang="pt-PT" sz="1800" b="0" strike="noStrike" spc="-1">
              <a:latin typeface="Arial"/>
            </a:endParaRPr>
          </a:p>
        </p:txBody>
      </p:sp>
      <p:sp>
        <p:nvSpPr>
          <p:cNvPr id="385" name="CustomShape 8"/>
          <p:cNvSpPr/>
          <p:nvPr/>
        </p:nvSpPr>
        <p:spPr>
          <a:xfrm>
            <a:off x="1764000" y="3160548"/>
            <a:ext cx="1101546" cy="3656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Bearable</a:t>
            </a:r>
            <a:endParaRPr lang="pt-PT" sz="1800" b="0" strike="noStrike" spc="-1">
              <a:latin typeface="Arial"/>
            </a:endParaRPr>
          </a:p>
        </p:txBody>
      </p:sp>
      <p:sp>
        <p:nvSpPr>
          <p:cNvPr id="386" name="CustomShape 9"/>
          <p:cNvSpPr/>
          <p:nvPr/>
        </p:nvSpPr>
        <p:spPr>
          <a:xfrm>
            <a:off x="3480480" y="3233520"/>
            <a:ext cx="1189477" cy="3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Equitable</a:t>
            </a:r>
            <a:endParaRPr lang="pt-PT" sz="1800" b="0" strike="noStrike" spc="-1">
              <a:latin typeface="Arial"/>
            </a:endParaRPr>
          </a:p>
        </p:txBody>
      </p:sp>
      <p:sp>
        <p:nvSpPr>
          <p:cNvPr id="387" name="CustomShape 10"/>
          <p:cNvSpPr/>
          <p:nvPr/>
        </p:nvSpPr>
        <p:spPr>
          <a:xfrm>
            <a:off x="2783520" y="4841640"/>
            <a:ext cx="898076" cy="3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Viable</a:t>
            </a:r>
            <a:endParaRPr lang="pt-PT" sz="1800" b="0" strike="noStrike" spc="-1">
              <a:latin typeface="Arial"/>
            </a:endParaRPr>
          </a:p>
        </p:txBody>
      </p:sp>
      <p:sp>
        <p:nvSpPr>
          <p:cNvPr id="388" name="CustomShape 11"/>
          <p:cNvSpPr/>
          <p:nvPr/>
        </p:nvSpPr>
        <p:spPr>
          <a:xfrm>
            <a:off x="2457683" y="4112640"/>
            <a:ext cx="1430317" cy="32554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Sustainable</a:t>
            </a:r>
            <a:endParaRPr lang="pt-PT" sz="1800" b="0" strike="noStrike" spc="-1">
              <a:latin typeface="Arial"/>
            </a:endParaRPr>
          </a:p>
        </p:txBody>
      </p:sp>
      <p:sp>
        <p:nvSpPr>
          <p:cNvPr id="389" name="CustomShape 12"/>
          <p:cNvSpPr/>
          <p:nvPr/>
        </p:nvSpPr>
        <p:spPr>
          <a:xfrm>
            <a:off x="4876200" y="1800000"/>
            <a:ext cx="5789880" cy="1369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Noto Sans CJK SC"/>
              </a:rPr>
              <a:t>Source: </a:t>
            </a:r>
            <a:r>
              <a:rPr lang="pt-PT" sz="1800" b="0" strike="noStrike" spc="-1">
                <a:solidFill>
                  <a:srgbClr val="000000"/>
                </a:solidFill>
                <a:latin typeface="Arial"/>
                <a:ea typeface="Lohit Devanagari"/>
              </a:rPr>
              <a:t>Bakkari, M., &amp; Khatory, A. (2017). Industry 4.0: </a:t>
            </a:r>
            <a:endParaRPr lang="pt-PT" sz="1800" b="0" strike="noStrike" spc="-1">
              <a:latin typeface="Arial"/>
            </a:endParaRPr>
          </a:p>
          <a:p>
            <a:pPr>
              <a:lnSpc>
                <a:spcPct val="100000"/>
              </a:lnSpc>
            </a:pPr>
            <a:r>
              <a:rPr lang="pt-PT" sz="1800" b="0" strike="noStrike" spc="-1">
                <a:solidFill>
                  <a:srgbClr val="000000"/>
                </a:solidFill>
                <a:latin typeface="Arial"/>
                <a:ea typeface="Lohit Devanagari"/>
              </a:rPr>
              <a:t>Strategy for More Sustainable Industrial Development </a:t>
            </a:r>
            <a:endParaRPr lang="pt-PT" sz="1800" b="0" strike="noStrike" spc="-1">
              <a:latin typeface="Arial"/>
            </a:endParaRPr>
          </a:p>
          <a:p>
            <a:pPr>
              <a:lnSpc>
                <a:spcPct val="100000"/>
              </a:lnSpc>
            </a:pPr>
            <a:r>
              <a:rPr lang="pt-PT" sz="1800" b="0" strike="noStrike" spc="-1">
                <a:solidFill>
                  <a:srgbClr val="000000"/>
                </a:solidFill>
                <a:latin typeface="Arial"/>
                <a:ea typeface="Lohit Devanagari"/>
              </a:rPr>
              <a:t>in SMEs. </a:t>
            </a:r>
            <a:r>
              <a:rPr lang="pt-PT" sz="1800" b="0" i="1" strike="noStrike" spc="-1">
                <a:solidFill>
                  <a:srgbClr val="000000"/>
                </a:solidFill>
                <a:latin typeface="Arial"/>
                <a:ea typeface="Lohit Devanagari"/>
              </a:rPr>
              <a:t>Proceedings of the IEOM 7th International </a:t>
            </a:r>
            <a:endParaRPr lang="pt-PT" sz="1800" b="0" strike="noStrike" spc="-1">
              <a:latin typeface="Arial"/>
            </a:endParaRPr>
          </a:p>
          <a:p>
            <a:pPr>
              <a:lnSpc>
                <a:spcPct val="100000"/>
              </a:lnSpc>
            </a:pPr>
            <a:r>
              <a:rPr lang="pt-PT" sz="1800" b="0" i="1" strike="noStrike" spc="-1">
                <a:solidFill>
                  <a:srgbClr val="000000"/>
                </a:solidFill>
                <a:latin typeface="Arial"/>
                <a:ea typeface="Lohit Devanagari"/>
              </a:rPr>
              <a:t>Conference on Industrial Engineering and </a:t>
            </a:r>
            <a:endParaRPr lang="pt-PT" sz="1800" b="0" strike="noStrike" spc="-1">
              <a:latin typeface="Arial"/>
            </a:endParaRPr>
          </a:p>
          <a:p>
            <a:pPr>
              <a:lnSpc>
                <a:spcPct val="100000"/>
              </a:lnSpc>
            </a:pPr>
            <a:r>
              <a:rPr lang="pt-PT" sz="1800" b="0" i="1" strike="noStrike" spc="-1">
                <a:solidFill>
                  <a:srgbClr val="000000"/>
                </a:solidFill>
                <a:latin typeface="Arial"/>
                <a:ea typeface="Lohit Devanagari"/>
              </a:rPr>
              <a:t>Operations Management</a:t>
            </a:r>
            <a:r>
              <a:rPr lang="pt-PT" sz="1800" b="0" strike="noStrike" spc="-1">
                <a:solidFill>
                  <a:srgbClr val="000000"/>
                </a:solidFill>
                <a:latin typeface="Arial"/>
                <a:ea typeface="Lohit Devanagari"/>
              </a:rPr>
              <a:t>, (Rabat, Morocco), 11–13.</a:t>
            </a:r>
            <a:endParaRPr lang="pt-PT" sz="18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Industry 4.0 Attributes</a:t>
            </a:r>
            <a:endParaRPr lang="pt-PT" sz="4400" b="0" strike="noStrike" spc="-1">
              <a:latin typeface="Arial"/>
            </a:endParaRPr>
          </a:p>
        </p:txBody>
      </p:sp>
      <p:sp>
        <p:nvSpPr>
          <p:cNvPr id="391" name="CustomShape 2"/>
          <p:cNvSpPr/>
          <p:nvPr/>
        </p:nvSpPr>
        <p:spPr>
          <a:xfrm>
            <a:off x="475920" y="1576080"/>
            <a:ext cx="1122840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51485" indent="-342900">
              <a:lnSpc>
                <a:spcPct val="90000"/>
              </a:lnSpc>
              <a:spcAft>
                <a:spcPts val="1414"/>
              </a:spcAft>
              <a:buClr>
                <a:srgbClr val="2C3E50"/>
              </a:buClr>
              <a:buSzPct val="45000"/>
              <a:buFont typeface="Arial"/>
              <a:buChar char="•"/>
            </a:pPr>
            <a:r>
              <a:rPr lang="en-US" sz="2000" b="1" strike="noStrike" spc="-1" dirty="0">
                <a:solidFill>
                  <a:srgbClr val="000000"/>
                </a:solidFill>
                <a:latin typeface="Source Sans Pro"/>
                <a:ea typeface="DejaVu Sans"/>
              </a:rPr>
              <a:t>Interoperability</a:t>
            </a:r>
            <a:r>
              <a:rPr lang="en-US" sz="2000" b="0" strike="noStrike" spc="-1" dirty="0">
                <a:solidFill>
                  <a:srgbClr val="000000"/>
                </a:solidFill>
                <a:latin typeface="Source Sans Pro"/>
                <a:ea typeface="DejaVu Sans"/>
              </a:rPr>
              <a:t> or the ability to achieve results by different means, to perform the same functions, despite possible exchange of equipment and manufacturers.</a:t>
            </a:r>
            <a:endParaRPr lang="pt-PT" sz="2000" b="0" strike="noStrike" spc="-1">
              <a:latin typeface="Arial"/>
            </a:endParaRPr>
          </a:p>
          <a:p>
            <a:pPr marL="451485" indent="-342900">
              <a:lnSpc>
                <a:spcPct val="90000"/>
              </a:lnSpc>
              <a:spcAft>
                <a:spcPts val="1414"/>
              </a:spcAft>
              <a:buClr>
                <a:srgbClr val="2C3E50"/>
              </a:buClr>
              <a:buSzPct val="45000"/>
              <a:buFont typeface="Arial"/>
              <a:buChar char="•"/>
            </a:pPr>
            <a:r>
              <a:rPr lang="en-US" sz="2000" b="1" strike="noStrike" spc="-1" dirty="0">
                <a:solidFill>
                  <a:srgbClr val="000000"/>
                </a:solidFill>
                <a:latin typeface="Source Sans Pro"/>
                <a:ea typeface="DejaVu Sans"/>
              </a:rPr>
              <a:t>Decentralization</a:t>
            </a:r>
            <a:r>
              <a:rPr lang="en-US" sz="2000" b="0" strike="noStrike" spc="-1" dirty="0">
                <a:solidFill>
                  <a:srgbClr val="000000"/>
                </a:solidFill>
                <a:latin typeface="Source Sans Pro"/>
                <a:ea typeface="DejaVu Sans"/>
              </a:rPr>
              <a:t>, which corresponds to the ability to make decisions without dependence on a data processing center or a decision-making body of human resources.</a:t>
            </a:r>
            <a:endParaRPr lang="pt-PT" sz="2000" b="0" strike="noStrike" spc="-1">
              <a:latin typeface="Arial"/>
            </a:endParaRPr>
          </a:p>
          <a:p>
            <a:pPr marL="451485" indent="-342900">
              <a:lnSpc>
                <a:spcPct val="90000"/>
              </a:lnSpc>
              <a:spcAft>
                <a:spcPts val="1414"/>
              </a:spcAft>
              <a:buClr>
                <a:srgbClr val="2C3E50"/>
              </a:buClr>
              <a:buSzPct val="45000"/>
              <a:buFont typeface="Arial"/>
              <a:buChar char="•"/>
            </a:pPr>
            <a:r>
              <a:rPr lang="en-US" sz="2000" b="1" strike="noStrike" spc="-1" dirty="0">
                <a:solidFill>
                  <a:srgbClr val="000000"/>
                </a:solidFill>
                <a:latin typeface="Source Sans Pro"/>
                <a:ea typeface="DejaVu Sans"/>
              </a:rPr>
              <a:t>Virtualization</a:t>
            </a:r>
            <a:r>
              <a:rPr lang="en-US" sz="2000" b="0" strike="noStrike" spc="-1" dirty="0">
                <a:solidFill>
                  <a:srgbClr val="000000"/>
                </a:solidFill>
                <a:latin typeface="Source Sans Pro"/>
                <a:ea typeface="DejaVu Sans"/>
              </a:rPr>
              <a:t>, reproduction resource or simulation of the real world in virtual mode.</a:t>
            </a:r>
            <a:endParaRPr lang="pt-PT" sz="2000" b="0" strike="noStrike" spc="-1">
              <a:latin typeface="Arial"/>
            </a:endParaRPr>
          </a:p>
          <a:p>
            <a:pPr marL="451485" indent="-342900">
              <a:lnSpc>
                <a:spcPct val="90000"/>
              </a:lnSpc>
              <a:spcAft>
                <a:spcPts val="1414"/>
              </a:spcAft>
              <a:buClr>
                <a:srgbClr val="2C3E50"/>
              </a:buClr>
              <a:buSzPct val="45000"/>
              <a:buFont typeface="Arial"/>
              <a:buChar char="•"/>
            </a:pPr>
            <a:r>
              <a:rPr lang="en-US" sz="2000" b="1" strike="noStrike" spc="-1" dirty="0">
                <a:solidFill>
                  <a:srgbClr val="000000"/>
                </a:solidFill>
                <a:latin typeface="Source Sans Pro"/>
                <a:ea typeface="DejaVu Sans"/>
              </a:rPr>
              <a:t>Modularity</a:t>
            </a:r>
            <a:r>
              <a:rPr lang="en-US" sz="2000" b="0" strike="noStrike" spc="-1" dirty="0">
                <a:solidFill>
                  <a:srgbClr val="000000"/>
                </a:solidFill>
                <a:latin typeface="Source Sans Pro"/>
                <a:ea typeface="DejaVu Sans"/>
              </a:rPr>
              <a:t>, capacity for change, to make processes more comfortable and adherent depending on environmental configurations and the need for variations in product design.</a:t>
            </a:r>
            <a:endParaRPr lang="pt-PT" sz="2000" b="0" strike="noStrike" spc="-1">
              <a:latin typeface="Arial"/>
            </a:endParaRPr>
          </a:p>
          <a:p>
            <a:pPr marL="451485" indent="-342900">
              <a:lnSpc>
                <a:spcPct val="90000"/>
              </a:lnSpc>
              <a:spcAft>
                <a:spcPts val="1414"/>
              </a:spcAft>
              <a:buClr>
                <a:srgbClr val="2C3E50"/>
              </a:buClr>
              <a:buSzPct val="45000"/>
              <a:buFont typeface="Arial"/>
              <a:buChar char="•"/>
            </a:pPr>
            <a:r>
              <a:rPr lang="en-US" sz="2000" b="1" strike="noStrike" spc="-1" dirty="0">
                <a:solidFill>
                  <a:srgbClr val="000000"/>
                </a:solidFill>
                <a:latin typeface="Source Sans Pro"/>
                <a:ea typeface="DejaVu Sans"/>
              </a:rPr>
              <a:t>Real-time</a:t>
            </a:r>
            <a:r>
              <a:rPr lang="en-US" sz="2000" b="0" strike="noStrike" spc="-1" dirty="0">
                <a:solidFill>
                  <a:srgbClr val="000000"/>
                </a:solidFill>
                <a:latin typeface="Source Sans Pro"/>
                <a:ea typeface="DejaVu Sans"/>
              </a:rPr>
              <a:t> reaction through analysis of large volumes of data that allow the identification of profiles and even subtle changes in scenarios.</a:t>
            </a:r>
            <a:endParaRPr lang="pt-PT" sz="2000" b="0" strike="noStrike" spc="-1">
              <a:latin typeface="Arial"/>
            </a:endParaRPr>
          </a:p>
          <a:p>
            <a:pPr marL="451485" indent="-342900">
              <a:lnSpc>
                <a:spcPct val="90000"/>
              </a:lnSpc>
              <a:spcAft>
                <a:spcPts val="1414"/>
              </a:spcAft>
              <a:buClr>
                <a:srgbClr val="2C3E50"/>
              </a:buClr>
              <a:buSzPct val="45000"/>
              <a:buFont typeface="Arial"/>
              <a:buChar char="•"/>
            </a:pPr>
            <a:r>
              <a:rPr lang="en-US" sz="2000" b="1" strike="noStrike" spc="-1" dirty="0">
                <a:solidFill>
                  <a:srgbClr val="000000"/>
                </a:solidFill>
                <a:latin typeface="Source Sans Pro"/>
                <a:ea typeface="DejaVu Sans"/>
              </a:rPr>
              <a:t>Orientation to services</a:t>
            </a:r>
            <a:r>
              <a:rPr lang="en-US" sz="2000" b="0" strike="noStrike" spc="-1" dirty="0">
                <a:solidFill>
                  <a:srgbClr val="000000"/>
                </a:solidFill>
                <a:latin typeface="Source Sans Pro"/>
                <a:ea typeface="DejaVu Sans"/>
              </a:rPr>
              <a:t> made possible by the integration of processes, since they present themselves as adequate means to mediate the relationship of the consumer market with the companies, as an opportunity for improvements in the final use of the product.</a:t>
            </a:r>
            <a:endParaRPr lang="pt-PT" sz="2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Imagem 316"/>
          <p:cNvPicPr/>
          <p:nvPr/>
        </p:nvPicPr>
        <p:blipFill>
          <a:blip r:embed="rId2"/>
          <a:stretch/>
        </p:blipFill>
        <p:spPr>
          <a:xfrm>
            <a:off x="485280" y="1692000"/>
            <a:ext cx="6577560" cy="3600000"/>
          </a:xfrm>
          <a:prstGeom prst="rect">
            <a:avLst/>
          </a:prstGeom>
          <a:ln w="0">
            <a:solidFill>
              <a:srgbClr val="000000"/>
            </a:solidFill>
          </a:ln>
        </p:spPr>
      </p:pic>
      <p:sp>
        <p:nvSpPr>
          <p:cNvPr id="318" name="TextShape 1"/>
          <p:cNvSpPr txBox="1"/>
          <p:nvPr/>
        </p:nvSpPr>
        <p:spPr>
          <a:xfrm>
            <a:off x="1800000" y="273240"/>
            <a:ext cx="8640000" cy="1144440"/>
          </a:xfrm>
          <a:prstGeom prst="rect">
            <a:avLst/>
          </a:prstGeom>
          <a:noFill/>
          <a:ln w="0">
            <a:noFill/>
          </a:ln>
        </p:spPr>
        <p:txBody>
          <a:bodyPr lIns="0" tIns="0" rIns="0" bIns="0" anchor="ctr">
            <a:noAutofit/>
          </a:bodyPr>
          <a:lstStyle/>
          <a:p>
            <a:pPr algn="ctr"/>
            <a:r>
              <a:rPr lang="pt-PT" sz="3200" b="0" strike="noStrike" spc="-1">
                <a:latin typeface="Arial"/>
              </a:rPr>
              <a:t>What does the concept of Industry 4.0 best represent for you in practical terms?</a:t>
            </a:r>
          </a:p>
        </p:txBody>
      </p:sp>
      <p:sp>
        <p:nvSpPr>
          <p:cNvPr id="319" name="TextShape 2"/>
          <p:cNvSpPr txBox="1"/>
          <p:nvPr/>
        </p:nvSpPr>
        <p:spPr>
          <a:xfrm>
            <a:off x="7200000" y="1620000"/>
            <a:ext cx="4320000" cy="4140000"/>
          </a:xfrm>
          <a:prstGeom prst="rect">
            <a:avLst/>
          </a:prstGeom>
          <a:noFill/>
          <a:ln w="0">
            <a:noFill/>
          </a:ln>
        </p:spPr>
        <p:txBody>
          <a:bodyPr lIns="0" tIns="0" rIns="0" bIns="0" anchor="t">
            <a:normAutofit fontScale="94000" lnSpcReduction="10000"/>
          </a:bodyPr>
          <a:lstStyle/>
          <a:p>
            <a:pPr marL="565150" indent="-457200">
              <a:spcBef>
                <a:spcPts val="1417"/>
              </a:spcBef>
              <a:buClr>
                <a:srgbClr val="000000"/>
              </a:buClr>
              <a:buSzPct val="45000"/>
              <a:buFont typeface="Arial"/>
              <a:buChar char="•"/>
            </a:pPr>
            <a:r>
              <a:rPr lang="pt-PT" sz="3200" b="0" strike="noStrike" spc="-1" err="1">
                <a:latin typeface="Arial"/>
              </a:rPr>
              <a:t>Automatization</a:t>
            </a:r>
            <a:endParaRPr lang="pt-PT" err="1"/>
          </a:p>
          <a:p>
            <a:pPr marL="565150" indent="-457200">
              <a:spcBef>
                <a:spcPts val="1417"/>
              </a:spcBef>
              <a:buClr>
                <a:srgbClr val="000000"/>
              </a:buClr>
              <a:buSzPct val="45000"/>
              <a:buFont typeface="Arial"/>
              <a:buChar char="•"/>
            </a:pPr>
            <a:r>
              <a:rPr lang="pt-PT" sz="3200" b="0" strike="noStrike" spc="-1" err="1">
                <a:latin typeface="Arial"/>
              </a:rPr>
              <a:t>Technology</a:t>
            </a:r>
            <a:endParaRPr lang="pt-PT" sz="3200" b="0" strike="noStrike" spc="-1">
              <a:latin typeface="Arial"/>
            </a:endParaRPr>
          </a:p>
          <a:p>
            <a:pPr marL="565150" indent="-457200">
              <a:spcBef>
                <a:spcPts val="1417"/>
              </a:spcBef>
              <a:buClr>
                <a:srgbClr val="000000"/>
              </a:buClr>
              <a:buSzPct val="45000"/>
              <a:buFont typeface="Arial"/>
              <a:buChar char="•"/>
            </a:pPr>
            <a:r>
              <a:rPr lang="pt-PT" sz="3200" b="0" strike="noStrike" spc="-1" dirty="0">
                <a:latin typeface="Arial"/>
              </a:rPr>
              <a:t>Internet </a:t>
            </a:r>
            <a:r>
              <a:rPr lang="pt-PT" sz="3200" b="0" strike="noStrike" spc="-1" dirty="0" err="1">
                <a:latin typeface="Arial"/>
              </a:rPr>
              <a:t>of</a:t>
            </a:r>
            <a:r>
              <a:rPr lang="pt-PT" sz="3200" b="0" strike="noStrike" spc="-1" dirty="0">
                <a:latin typeface="Arial"/>
              </a:rPr>
              <a:t> </a:t>
            </a:r>
            <a:r>
              <a:rPr lang="pt-PT" sz="3200" b="0" strike="noStrike" spc="-1" dirty="0" err="1">
                <a:latin typeface="Arial"/>
              </a:rPr>
              <a:t>things</a:t>
            </a:r>
            <a:endParaRPr lang="pt-PT" sz="3200" b="0" strike="noStrike" spc="-1" dirty="0">
              <a:latin typeface="Arial"/>
            </a:endParaRPr>
          </a:p>
          <a:p>
            <a:pPr marL="565150" indent="-457200">
              <a:spcBef>
                <a:spcPts val="1417"/>
              </a:spcBef>
              <a:buClr>
                <a:srgbClr val="000000"/>
              </a:buClr>
              <a:buSzPct val="45000"/>
              <a:buFont typeface="Arial"/>
              <a:buChar char="•"/>
            </a:pPr>
            <a:r>
              <a:rPr lang="pt-PT" sz="3200" b="0" strike="noStrike" spc="-1" err="1">
                <a:latin typeface="Arial"/>
              </a:rPr>
              <a:t>Globalization</a:t>
            </a:r>
            <a:endParaRPr lang="pt-PT" sz="3200" b="0" strike="noStrike" spc="-1">
              <a:latin typeface="Arial"/>
            </a:endParaRPr>
          </a:p>
          <a:p>
            <a:pPr marL="565150" indent="-457200">
              <a:spcBef>
                <a:spcPts val="1417"/>
              </a:spcBef>
              <a:buClr>
                <a:srgbClr val="000000"/>
              </a:buClr>
              <a:buSzPct val="45000"/>
              <a:buFont typeface="Arial"/>
              <a:buChar char="•"/>
            </a:pPr>
            <a:r>
              <a:rPr lang="pt-PT" sz="3200" b="0" strike="noStrike" spc="-1" dirty="0" err="1">
                <a:latin typeface="Arial"/>
              </a:rPr>
              <a:t>Big</a:t>
            </a:r>
            <a:r>
              <a:rPr lang="pt-PT" sz="3200" b="0" strike="noStrike" spc="-1" dirty="0">
                <a:latin typeface="Arial"/>
              </a:rPr>
              <a:t> data</a:t>
            </a:r>
          </a:p>
          <a:p>
            <a:pPr marL="565150" indent="-457200">
              <a:spcBef>
                <a:spcPts val="1417"/>
              </a:spcBef>
              <a:buClr>
                <a:srgbClr val="000000"/>
              </a:buClr>
              <a:buSzPct val="45000"/>
              <a:buFont typeface="Arial"/>
              <a:buChar char="•"/>
            </a:pPr>
            <a:r>
              <a:rPr lang="pt-PT" sz="3200" b="0" strike="noStrike" spc="-1" err="1">
                <a:latin typeface="Arial"/>
              </a:rPr>
              <a:t>Simulation</a:t>
            </a:r>
            <a:endParaRPr lang="pt-PT" sz="3200" b="0" strike="noStrike" spc="-1">
              <a:latin typeface="Arial"/>
            </a:endParaRPr>
          </a:p>
          <a:p>
            <a:pPr marL="565150" indent="-457200">
              <a:spcBef>
                <a:spcPts val="1417"/>
              </a:spcBef>
              <a:buClr>
                <a:srgbClr val="000000"/>
              </a:buClr>
              <a:buSzPct val="45000"/>
              <a:buFont typeface="Arial"/>
              <a:buChar char="•"/>
            </a:pPr>
            <a:r>
              <a:rPr lang="pt-PT" sz="3200" b="0" strike="noStrike" spc="-1" dirty="0">
                <a:latin typeface="Arial"/>
              </a:rPr>
              <a:t>Digital </a:t>
            </a:r>
            <a:r>
              <a:rPr lang="pt-PT" sz="3200" b="0" strike="noStrike" spc="-1" dirty="0" err="1">
                <a:latin typeface="Arial"/>
              </a:rPr>
              <a:t>transformation</a:t>
            </a:r>
            <a:endParaRPr lang="pt-PT" sz="32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Maturity index (Acatech)</a:t>
            </a:r>
            <a:endParaRPr lang="pt-PT" sz="4400" b="0" strike="noStrike" spc="-1">
              <a:latin typeface="Arial"/>
            </a:endParaRPr>
          </a:p>
        </p:txBody>
      </p:sp>
      <p:pic>
        <p:nvPicPr>
          <p:cNvPr id="393" name="Imagem 392"/>
          <p:cNvPicPr/>
          <p:nvPr/>
        </p:nvPicPr>
        <p:blipFill>
          <a:blip r:embed="rId2"/>
          <a:stretch/>
        </p:blipFill>
        <p:spPr>
          <a:xfrm>
            <a:off x="2027880" y="1656000"/>
            <a:ext cx="8135280" cy="427788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Maturity levels (Acatech)</a:t>
            </a:r>
            <a:endParaRPr lang="pt-PT" sz="4400" b="0" strike="noStrike" spc="-1">
              <a:latin typeface="Arial"/>
            </a:endParaRPr>
          </a:p>
        </p:txBody>
      </p:sp>
      <p:pic>
        <p:nvPicPr>
          <p:cNvPr id="395" name="Imagem 394"/>
          <p:cNvPicPr/>
          <p:nvPr/>
        </p:nvPicPr>
        <p:blipFill>
          <a:blip r:embed="rId2"/>
          <a:stretch/>
        </p:blipFill>
        <p:spPr>
          <a:xfrm>
            <a:off x="2202120" y="1584000"/>
            <a:ext cx="7787160" cy="438768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Maturity levels (Acatech)</a:t>
            </a:r>
            <a:endParaRPr lang="pt-PT" sz="4400" b="0" strike="noStrike" spc="-1">
              <a:latin typeface="Arial"/>
            </a:endParaRPr>
          </a:p>
        </p:txBody>
      </p:sp>
      <p:sp>
        <p:nvSpPr>
          <p:cNvPr id="397" name="CustomShape 2"/>
          <p:cNvSpPr/>
          <p:nvPr/>
        </p:nvSpPr>
        <p:spPr>
          <a:xfrm>
            <a:off x="475920" y="1576080"/>
            <a:ext cx="1122840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ea typeface="DejaVu Sans"/>
              </a:rPr>
              <a:t>Computerization</a:t>
            </a:r>
            <a:r>
              <a:rPr lang="en-US" sz="2800" b="0" strike="noStrike" spc="-1" dirty="0">
                <a:solidFill>
                  <a:srgbClr val="000000"/>
                </a:solidFill>
                <a:latin typeface="Calibri"/>
                <a:ea typeface="DejaVu Sans"/>
              </a:rPr>
              <a:t> - use of information technology;</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ea typeface="DejaVu Sans"/>
              </a:rPr>
              <a:t>Connectivity</a:t>
            </a:r>
            <a:r>
              <a:rPr lang="en-US" sz="2800" b="0" strike="noStrike" spc="-1" dirty="0">
                <a:solidFill>
                  <a:srgbClr val="000000"/>
                </a:solidFill>
                <a:latin typeface="Calibri"/>
                <a:ea typeface="DejaVu Sans"/>
              </a:rPr>
              <a:t> - integration of IT tools;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ea typeface="DejaVu Sans"/>
              </a:rPr>
              <a:t>Visibility</a:t>
            </a:r>
            <a:r>
              <a:rPr lang="en-US" sz="2800" b="0" strike="noStrike" spc="-1" dirty="0">
                <a:solidFill>
                  <a:srgbClr val="000000"/>
                </a:solidFill>
                <a:latin typeface="Calibri"/>
                <a:ea typeface="DejaVu Sans"/>
              </a:rPr>
              <a:t> - sensors allow processes to be monitored from end to end;</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ea typeface="DejaVu Sans"/>
              </a:rPr>
              <a:t>Transparency</a:t>
            </a:r>
            <a:r>
              <a:rPr lang="en-US" sz="2800" b="0" strike="noStrike" spc="-1" dirty="0">
                <a:solidFill>
                  <a:srgbClr val="000000"/>
                </a:solidFill>
                <a:latin typeface="Calibri"/>
                <a:ea typeface="DejaVu Sans"/>
              </a:rPr>
              <a:t> - digital shadow indicates the current situation;</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ea typeface="DejaVu Sans"/>
              </a:rPr>
              <a:t>Predictive capacity</a:t>
            </a:r>
            <a:r>
              <a:rPr lang="en-US" sz="2800" b="0" strike="noStrike" spc="-1" dirty="0">
                <a:solidFill>
                  <a:srgbClr val="000000"/>
                </a:solidFill>
                <a:latin typeface="Calibri"/>
                <a:ea typeface="DejaVu Sans"/>
              </a:rPr>
              <a:t> - ability to simulate scenarios;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ea typeface="DejaVu Sans"/>
              </a:rPr>
              <a:t>Adaptability</a:t>
            </a:r>
            <a:r>
              <a:rPr lang="en-US" sz="2800" b="0" strike="noStrike" spc="-1" dirty="0">
                <a:solidFill>
                  <a:srgbClr val="000000"/>
                </a:solidFill>
                <a:latin typeface="Calibri"/>
                <a:ea typeface="DejaVu Sans"/>
              </a:rPr>
              <a:t> - ability to adapt continuously.</a:t>
            </a:r>
            <a:endParaRPr lang="pt-PT" sz="28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Resources</a:t>
            </a:r>
          </a:p>
        </p:txBody>
      </p:sp>
      <p:sp>
        <p:nvSpPr>
          <p:cNvPr id="399" name="TextShape 2"/>
          <p:cNvSpPr txBox="1"/>
          <p:nvPr/>
        </p:nvSpPr>
        <p:spPr>
          <a:xfrm>
            <a:off x="609480" y="1604520"/>
            <a:ext cx="10972440" cy="3977280"/>
          </a:xfrm>
          <a:prstGeom prst="rect">
            <a:avLst/>
          </a:prstGeom>
          <a:noFill/>
          <a:ln w="0">
            <a:noFill/>
          </a:ln>
        </p:spPr>
        <p:txBody>
          <a:bodyPr lIns="0" tIns="0" rIns="0" bIns="0" anchor="t">
            <a:normAutofit/>
          </a:bodyPr>
          <a:lstStyle/>
          <a:p>
            <a:pPr marL="565150" indent="-457200">
              <a:spcBef>
                <a:spcPts val="1417"/>
              </a:spcBef>
              <a:buClr>
                <a:srgbClr val="000000"/>
              </a:buClr>
              <a:buSzPct val="45000"/>
              <a:buFont typeface="Arial"/>
              <a:buChar char="•"/>
            </a:pPr>
            <a:r>
              <a:rPr lang="pt-PT" sz="3200" b="1" strike="noStrike" spc="-1" dirty="0">
                <a:latin typeface="Arial"/>
              </a:rPr>
              <a:t>Digital </a:t>
            </a:r>
            <a:r>
              <a:rPr lang="pt-PT" sz="3200" b="1" strike="noStrike" spc="-1" dirty="0" err="1">
                <a:latin typeface="Arial"/>
              </a:rPr>
              <a:t>capability</a:t>
            </a:r>
            <a:r>
              <a:rPr lang="pt-PT" sz="3200" b="0" strike="noStrike" spc="-1" dirty="0">
                <a:latin typeface="Arial"/>
              </a:rPr>
              <a:t> - (1) digital </a:t>
            </a:r>
            <a:r>
              <a:rPr lang="pt-PT" sz="3200" b="0" strike="noStrike" spc="-1" dirty="0" err="1">
                <a:latin typeface="Arial"/>
              </a:rPr>
              <a:t>skills</a:t>
            </a:r>
            <a:r>
              <a:rPr lang="pt-PT" sz="3200" b="0" strike="noStrike" spc="-1" dirty="0">
                <a:latin typeface="Arial"/>
              </a:rPr>
              <a:t> (</a:t>
            </a:r>
            <a:r>
              <a:rPr lang="pt-PT" sz="3200" b="0" strike="noStrike" spc="-1" dirty="0" err="1">
                <a:latin typeface="Arial"/>
              </a:rPr>
              <a:t>human</a:t>
            </a:r>
            <a:r>
              <a:rPr lang="pt-PT" sz="3200" b="0" strike="noStrike" spc="-1" dirty="0">
                <a:latin typeface="Arial"/>
              </a:rPr>
              <a:t> </a:t>
            </a:r>
            <a:r>
              <a:rPr lang="pt-PT" sz="3200" b="0" strike="noStrike" spc="-1" dirty="0" err="1">
                <a:latin typeface="Arial"/>
              </a:rPr>
              <a:t>resources</a:t>
            </a:r>
            <a:r>
              <a:rPr lang="pt-PT" sz="3200" b="0" strike="noStrike" spc="-1" dirty="0">
                <a:latin typeface="Arial"/>
              </a:rPr>
              <a:t>), (2) </a:t>
            </a:r>
            <a:r>
              <a:rPr lang="pt-PT" sz="3200" b="0" strike="noStrike" spc="-1" dirty="0" err="1">
                <a:latin typeface="Arial"/>
              </a:rPr>
              <a:t>automated</a:t>
            </a:r>
            <a:r>
              <a:rPr lang="pt-PT" sz="3200" b="0" strike="noStrike" spc="-1" dirty="0">
                <a:latin typeface="Arial"/>
              </a:rPr>
              <a:t> data </a:t>
            </a:r>
            <a:r>
              <a:rPr lang="pt-PT" sz="3200" b="0" strike="noStrike" spc="-1" dirty="0" err="1">
                <a:latin typeface="Arial"/>
              </a:rPr>
              <a:t>acquisition</a:t>
            </a:r>
            <a:r>
              <a:rPr lang="pt-PT" sz="3200" b="0" strike="noStrike" spc="-1" dirty="0">
                <a:latin typeface="Arial"/>
              </a:rPr>
              <a:t> </a:t>
            </a:r>
            <a:r>
              <a:rPr lang="pt-PT" sz="3200" b="0" strike="noStrike" spc="-1" dirty="0" err="1">
                <a:latin typeface="Arial"/>
              </a:rPr>
              <a:t>through</a:t>
            </a:r>
            <a:r>
              <a:rPr lang="pt-PT" sz="3200" b="0" strike="noStrike" spc="-1" dirty="0">
                <a:latin typeface="Arial"/>
              </a:rPr>
              <a:t> </a:t>
            </a:r>
            <a:r>
              <a:rPr lang="pt-PT" sz="3200" b="0" strike="noStrike" spc="-1" dirty="0" err="1">
                <a:latin typeface="Arial"/>
              </a:rPr>
              <a:t>sensors</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actuators</a:t>
            </a:r>
            <a:r>
              <a:rPr lang="pt-PT" sz="3200" b="0" strike="noStrike" spc="-1" dirty="0">
                <a:latin typeface="Arial"/>
              </a:rPr>
              <a:t>, (3) </a:t>
            </a:r>
            <a:r>
              <a:rPr lang="pt-PT" sz="3200" b="0" strike="noStrike" spc="-1" dirty="0" err="1">
                <a:latin typeface="Arial"/>
              </a:rPr>
              <a:t>decentralized</a:t>
            </a:r>
            <a:r>
              <a:rPr lang="pt-PT" sz="3200" b="0" strike="noStrike" spc="-1" dirty="0">
                <a:latin typeface="Arial"/>
              </a:rPr>
              <a:t> </a:t>
            </a:r>
            <a:r>
              <a:rPr lang="pt-PT" sz="3200" b="0" strike="noStrike" spc="-1" dirty="0" err="1">
                <a:latin typeface="Arial"/>
              </a:rPr>
              <a:t>pre-processing</a:t>
            </a:r>
            <a:r>
              <a:rPr lang="pt-PT" sz="3200" b="0" strike="noStrike" spc="-1" dirty="0">
                <a:latin typeface="Arial"/>
              </a:rPr>
              <a:t> </a:t>
            </a:r>
            <a:r>
              <a:rPr lang="pt-PT" sz="3200" b="0" strike="noStrike" spc="-1" dirty="0" err="1">
                <a:latin typeface="Arial"/>
              </a:rPr>
              <a:t>of</a:t>
            </a:r>
            <a:r>
              <a:rPr lang="pt-PT" sz="3200" b="0" strike="noStrike" spc="-1" dirty="0">
                <a:latin typeface="Arial"/>
              </a:rPr>
              <a:t> data </a:t>
            </a:r>
            <a:r>
              <a:rPr lang="pt-PT" sz="3200" b="0" strike="noStrike" spc="-1" dirty="0" err="1">
                <a:latin typeface="Arial"/>
              </a:rPr>
              <a:t>collected</a:t>
            </a:r>
            <a:r>
              <a:rPr lang="pt-PT" sz="3200" b="0" strike="noStrike" spc="-1" dirty="0">
                <a:latin typeface="Arial"/>
              </a:rPr>
              <a:t> in </a:t>
            </a:r>
            <a:r>
              <a:rPr lang="pt-PT" sz="3200" b="0" strike="noStrike" spc="-1" dirty="0" err="1">
                <a:latin typeface="Arial"/>
              </a:rPr>
              <a:t>an</a:t>
            </a:r>
            <a:r>
              <a:rPr lang="pt-PT" sz="3200" b="0" strike="noStrike" spc="-1" dirty="0">
                <a:latin typeface="Arial"/>
              </a:rPr>
              <a:t> </a:t>
            </a:r>
            <a:r>
              <a:rPr lang="pt-PT" sz="3200" b="0" strike="noStrike" spc="-1" dirty="0" err="1">
                <a:latin typeface="Arial"/>
              </a:rPr>
              <a:t>automated</a:t>
            </a:r>
            <a:r>
              <a:rPr lang="pt-PT" sz="3200" b="0" strike="noStrike" spc="-1" dirty="0">
                <a:latin typeface="Arial"/>
              </a:rPr>
              <a:t> </a:t>
            </a:r>
            <a:r>
              <a:rPr lang="pt-PT" sz="3200" b="0" strike="noStrike" spc="-1" dirty="0" err="1">
                <a:latin typeface="Arial"/>
              </a:rPr>
              <a:t>way</a:t>
            </a:r>
            <a:r>
              <a:rPr lang="pt-PT" sz="3200" b="0" strike="noStrike" spc="-1" dirty="0">
                <a:latin typeface="Arial"/>
              </a:rPr>
              <a:t>.</a:t>
            </a:r>
            <a:endParaRPr lang="pt-PT" dirty="0"/>
          </a:p>
          <a:p>
            <a:pPr marL="565150" indent="-457200">
              <a:spcBef>
                <a:spcPts val="1417"/>
              </a:spcBef>
              <a:buClr>
                <a:srgbClr val="000000"/>
              </a:buClr>
              <a:buSzPct val="45000"/>
              <a:buFont typeface="Arial"/>
              <a:buChar char="•"/>
            </a:pPr>
            <a:r>
              <a:rPr lang="pt-PT" sz="3200" b="1" strike="noStrike" spc="-1" dirty="0" err="1">
                <a:latin typeface="Arial"/>
              </a:rPr>
              <a:t>Structured</a:t>
            </a:r>
            <a:r>
              <a:rPr lang="pt-PT" sz="3200" b="1" strike="noStrike" spc="-1" dirty="0">
                <a:latin typeface="Arial"/>
              </a:rPr>
              <a:t> </a:t>
            </a:r>
            <a:r>
              <a:rPr lang="pt-PT" sz="3200" b="1" strike="noStrike" spc="-1" dirty="0" err="1">
                <a:latin typeface="Arial"/>
              </a:rPr>
              <a:t>communication</a:t>
            </a:r>
            <a:r>
              <a:rPr lang="pt-PT" sz="3200" b="0" strike="noStrike" spc="-1" dirty="0">
                <a:latin typeface="Arial"/>
              </a:rPr>
              <a:t> - (1) </a:t>
            </a:r>
            <a:r>
              <a:rPr lang="pt-PT" sz="3200" b="0" strike="noStrike" spc="-1" dirty="0" err="1">
                <a:latin typeface="Arial"/>
              </a:rPr>
              <a:t>efficient</a:t>
            </a:r>
            <a:r>
              <a:rPr lang="pt-PT" sz="3200" b="0" strike="noStrike" spc="-1" dirty="0">
                <a:latin typeface="Arial"/>
              </a:rPr>
              <a:t> </a:t>
            </a:r>
            <a:r>
              <a:rPr lang="pt-PT" sz="3200" b="0" strike="noStrike" spc="-1" dirty="0" err="1">
                <a:latin typeface="Arial"/>
              </a:rPr>
              <a:t>communication</a:t>
            </a:r>
            <a:r>
              <a:rPr lang="pt-PT" sz="3200" b="0" strike="noStrike" spc="-1" dirty="0">
                <a:latin typeface="Arial"/>
              </a:rPr>
              <a:t>, (2) design </a:t>
            </a:r>
            <a:r>
              <a:rPr lang="pt-PT" sz="3200" b="0" strike="noStrike" spc="-1" dirty="0" err="1">
                <a:latin typeface="Arial"/>
              </a:rPr>
              <a:t>of</a:t>
            </a:r>
            <a:r>
              <a:rPr lang="pt-PT" sz="3200" b="0" strike="noStrike" spc="-1" dirty="0">
                <a:latin typeface="Arial"/>
              </a:rPr>
              <a:t> (3) </a:t>
            </a:r>
            <a:r>
              <a:rPr lang="pt-PT" sz="3200" b="0" strike="noStrike" spc="-1" dirty="0" err="1">
                <a:latin typeface="Arial"/>
              </a:rPr>
              <a:t>task-based</a:t>
            </a:r>
            <a:r>
              <a:rPr lang="pt-PT" sz="3200" b="0" strike="noStrike" spc="-1" dirty="0">
                <a:latin typeface="Arial"/>
              </a:rPr>
              <a:t> interfaces.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Information Systems</a:t>
            </a:r>
          </a:p>
        </p:txBody>
      </p:sp>
      <p:sp>
        <p:nvSpPr>
          <p:cNvPr id="401" name="TextShape 2"/>
          <p:cNvSpPr txBox="1"/>
          <p:nvPr/>
        </p:nvSpPr>
        <p:spPr>
          <a:xfrm>
            <a:off x="609480" y="1604520"/>
            <a:ext cx="10972440" cy="3977280"/>
          </a:xfrm>
          <a:prstGeom prst="rect">
            <a:avLst/>
          </a:prstGeom>
          <a:noFill/>
          <a:ln w="0">
            <a:noFill/>
          </a:ln>
        </p:spPr>
        <p:txBody>
          <a:bodyPr lIns="0" tIns="0" rIns="0" bIns="0" anchor="t">
            <a:normAutofit/>
          </a:bodyPr>
          <a:lstStyle/>
          <a:p>
            <a:pPr marL="565150" indent="-457200">
              <a:spcBef>
                <a:spcPts val="1417"/>
              </a:spcBef>
              <a:buClr>
                <a:srgbClr val="000000"/>
              </a:buClr>
              <a:buSzPct val="45000"/>
              <a:buFont typeface="Arial"/>
              <a:buChar char="•"/>
            </a:pPr>
            <a:r>
              <a:rPr lang="pt-PT" sz="3200" b="1" strike="noStrike" spc="-1">
                <a:latin typeface="Arial"/>
              </a:rPr>
              <a:t>Information processing</a:t>
            </a:r>
            <a:r>
              <a:rPr lang="pt-PT" sz="3200" b="0" strike="noStrike" spc="-1">
                <a:latin typeface="Arial"/>
              </a:rPr>
              <a:t> - (1) data analysis, (2) contextualised data delivery, (3) application-specific user interfaces, (4) resilient IT infrastructure.</a:t>
            </a:r>
            <a:endParaRPr lang="pt-PT"/>
          </a:p>
          <a:p>
            <a:pPr marL="565150" indent="-457200">
              <a:spcBef>
                <a:spcPts val="1417"/>
              </a:spcBef>
              <a:buClr>
                <a:srgbClr val="000000"/>
              </a:buClr>
              <a:buSzPct val="45000"/>
              <a:buFont typeface="Arial"/>
              <a:buChar char="•"/>
            </a:pPr>
            <a:r>
              <a:rPr lang="pt-PT" sz="3200" b="1" strike="noStrike" spc="-1">
                <a:latin typeface="Arial"/>
              </a:rPr>
              <a:t>Integration</a:t>
            </a:r>
            <a:r>
              <a:rPr lang="pt-PT" sz="3200" b="0" strike="noStrike" spc="-1">
                <a:latin typeface="Arial"/>
              </a:rPr>
              <a:t> - (1) horizontal and vertical integration, (2) governance, (3) data interface standards, (4) security.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Organizational Structure</a:t>
            </a:r>
          </a:p>
        </p:txBody>
      </p:sp>
      <p:sp>
        <p:nvSpPr>
          <p:cNvPr id="403" name="TextShape 2"/>
          <p:cNvSpPr txBox="1"/>
          <p:nvPr/>
        </p:nvSpPr>
        <p:spPr>
          <a:xfrm>
            <a:off x="609480" y="1604520"/>
            <a:ext cx="10972440" cy="3977280"/>
          </a:xfrm>
          <a:prstGeom prst="rect">
            <a:avLst/>
          </a:prstGeom>
          <a:noFill/>
          <a:ln w="0">
            <a:noFill/>
          </a:ln>
        </p:spPr>
        <p:txBody>
          <a:bodyPr lIns="0" tIns="0" rIns="0" bIns="0" anchor="t">
            <a:normAutofit/>
          </a:bodyPr>
          <a:lstStyle/>
          <a:p>
            <a:pPr marL="565150" indent="-457200">
              <a:spcBef>
                <a:spcPts val="1417"/>
              </a:spcBef>
              <a:buClr>
                <a:srgbClr val="000000"/>
              </a:buClr>
              <a:buSzPct val="45000"/>
              <a:buFont typeface="Arial"/>
              <a:buChar char="•"/>
            </a:pPr>
            <a:r>
              <a:rPr lang="pt-PT" sz="3200" b="1" strike="noStrike" spc="-1">
                <a:latin typeface="Arial"/>
              </a:rPr>
              <a:t>Internal organization</a:t>
            </a:r>
            <a:r>
              <a:rPr lang="pt-PT" sz="3200" b="0" strike="noStrike" spc="-1">
                <a:latin typeface="Arial"/>
              </a:rPr>
              <a:t> - (1) flexible communities, (2) decision rights management, (3) motivational goal systems, (4) agile management.</a:t>
            </a:r>
            <a:endParaRPr lang="pt-PT"/>
          </a:p>
          <a:p>
            <a:pPr marL="565150" indent="-457200">
              <a:spcBef>
                <a:spcPts val="1417"/>
              </a:spcBef>
              <a:buClr>
                <a:srgbClr val="000000"/>
              </a:buClr>
              <a:buSzPct val="45000"/>
              <a:buFont typeface="Arial"/>
              <a:buChar char="•"/>
            </a:pPr>
            <a:r>
              <a:rPr lang="pt-PT" sz="3200" b="1" strike="noStrike" spc="-1">
                <a:latin typeface="Arial"/>
              </a:rPr>
              <a:t>Dynamic collaboration and value networking</a:t>
            </a:r>
            <a:r>
              <a:rPr lang="pt-PT" sz="3200" b="0" strike="noStrike" spc="-1">
                <a:latin typeface="Arial"/>
              </a:rPr>
              <a:t> - (1) focus on customer benefits, (2) network cooperation.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Culture</a:t>
            </a:r>
          </a:p>
        </p:txBody>
      </p:sp>
      <p:sp>
        <p:nvSpPr>
          <p:cNvPr id="405" name="TextShape 2"/>
          <p:cNvSpPr txBox="1"/>
          <p:nvPr/>
        </p:nvSpPr>
        <p:spPr>
          <a:xfrm>
            <a:off x="609480" y="1604520"/>
            <a:ext cx="10972440" cy="3977280"/>
          </a:xfrm>
          <a:prstGeom prst="rect">
            <a:avLst/>
          </a:prstGeom>
          <a:noFill/>
          <a:ln w="0">
            <a:noFill/>
          </a:ln>
        </p:spPr>
        <p:txBody>
          <a:bodyPr lIns="0" tIns="0" rIns="0" bIns="0" anchor="t">
            <a:normAutofit/>
          </a:bodyPr>
          <a:lstStyle/>
          <a:p>
            <a:pPr marL="565150" indent="-457200">
              <a:spcBef>
                <a:spcPts val="1417"/>
              </a:spcBef>
              <a:buClr>
                <a:srgbClr val="000000"/>
              </a:buClr>
              <a:buSzPct val="45000"/>
              <a:buFont typeface="Arial"/>
              <a:buChar char="•"/>
            </a:pPr>
            <a:r>
              <a:rPr lang="pt-PT" sz="3200" b="1" strike="noStrike" spc="-1">
                <a:latin typeface="Arial"/>
              </a:rPr>
              <a:t>Social collaboration</a:t>
            </a:r>
            <a:r>
              <a:rPr lang="pt-PT" sz="3200" b="0" strike="noStrike" spc="-1">
                <a:latin typeface="Arial"/>
              </a:rPr>
              <a:t> - (1) democratic leadership style, (2) open communication, (3) confidentiality process and information systems.</a:t>
            </a:r>
            <a:endParaRPr lang="pt-PT"/>
          </a:p>
          <a:p>
            <a:pPr marL="565150" indent="-457200">
              <a:spcBef>
                <a:spcPts val="1417"/>
              </a:spcBef>
              <a:buClr>
                <a:srgbClr val="000000"/>
              </a:buClr>
              <a:buSzPct val="45000"/>
              <a:buFont typeface="Arial"/>
              <a:buChar char="•"/>
            </a:pPr>
            <a:r>
              <a:rPr lang="pt-PT" sz="3200" b="1" strike="noStrike" spc="-1">
                <a:latin typeface="Arial"/>
              </a:rPr>
              <a:t>Willingness to change</a:t>
            </a:r>
            <a:r>
              <a:rPr lang="pt-PT" sz="3200" b="0" strike="noStrike" spc="-1">
                <a:latin typeface="Arial"/>
              </a:rPr>
              <a:t> - (1) recognition of the value of errors, (2) openness to innovation, (3) knowledge database and decision-making, (4) continuous professional development, (5) change modelling.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Project</a:t>
            </a:r>
          </a:p>
        </p:txBody>
      </p:sp>
      <p:sp>
        <p:nvSpPr>
          <p:cNvPr id="407" name="TextShape 2"/>
          <p:cNvSpPr txBox="1"/>
          <p:nvPr/>
        </p:nvSpPr>
        <p:spPr>
          <a:xfrm>
            <a:off x="609480" y="1604520"/>
            <a:ext cx="10972440" cy="3977280"/>
          </a:xfrm>
          <a:prstGeom prst="rect">
            <a:avLst/>
          </a:prstGeom>
          <a:noFill/>
          <a:ln w="0">
            <a:noFill/>
          </a:ln>
        </p:spPr>
        <p:txBody>
          <a:bodyPr lIns="0" tIns="0" rIns="0" bIns="0">
            <a:normAutofit fontScale="81000"/>
          </a:bodyPr>
          <a:lstStyle/>
          <a:p>
            <a:pPr marL="432000" indent="-324000">
              <a:spcBef>
                <a:spcPts val="1417"/>
              </a:spcBef>
              <a:buClr>
                <a:srgbClr val="000000"/>
              </a:buClr>
              <a:buFont typeface="StarSymbol"/>
              <a:buAutoNum type="arabicParenR"/>
            </a:pPr>
            <a:r>
              <a:rPr lang="pt-PT" sz="3200" b="0" strike="noStrike" spc="-1">
                <a:latin typeface="Arial"/>
              </a:rPr>
              <a:t> Development of critical knowledge (Acatech model...)</a:t>
            </a:r>
          </a:p>
          <a:p>
            <a:pPr marL="432000" indent="-324000">
              <a:spcBef>
                <a:spcPts val="1417"/>
              </a:spcBef>
              <a:buClr>
                <a:srgbClr val="000000"/>
              </a:buClr>
              <a:buFont typeface="StarSymbol"/>
              <a:buAutoNum type="arabicParenR"/>
            </a:pPr>
            <a:r>
              <a:rPr lang="pt-PT" sz="3200" b="0" strike="noStrike" spc="-1">
                <a:latin typeface="Arial"/>
              </a:rPr>
              <a:t> Planning, project management - Canvas, Scrum, etc.</a:t>
            </a:r>
          </a:p>
          <a:p>
            <a:pPr marL="432000" indent="-324000">
              <a:spcBef>
                <a:spcPts val="1417"/>
              </a:spcBef>
              <a:buClr>
                <a:srgbClr val="000000"/>
              </a:buClr>
              <a:buFont typeface="StarSymbol"/>
              <a:buAutoNum type="arabicParenR"/>
            </a:pPr>
            <a:r>
              <a:rPr lang="pt-PT" sz="3200" b="0" strike="noStrike" spc="-1">
                <a:latin typeface="Arial"/>
              </a:rPr>
              <a:t> Development of items (questions) by dimensions foreseen in the  Acatech model (each team is responsible for one dimension)</a:t>
            </a:r>
          </a:p>
          <a:p>
            <a:pPr marL="432000" indent="-324000">
              <a:spcBef>
                <a:spcPts val="1417"/>
              </a:spcBef>
              <a:buClr>
                <a:srgbClr val="000000"/>
              </a:buClr>
              <a:buFont typeface="StarSymbol"/>
              <a:buAutoNum type="arabicParenR"/>
            </a:pPr>
            <a:r>
              <a:rPr lang="pt-PT" sz="3200" b="0" strike="noStrike" spc="-1">
                <a:latin typeface="Arial"/>
              </a:rPr>
              <a:t> Application and validation t-test</a:t>
            </a:r>
          </a:p>
          <a:p>
            <a:pPr marL="432000" indent="-324000">
              <a:spcBef>
                <a:spcPts val="1417"/>
              </a:spcBef>
              <a:buClr>
                <a:srgbClr val="000000"/>
              </a:buClr>
              <a:buFont typeface="StarSymbol"/>
              <a:buAutoNum type="arabicParenR"/>
            </a:pPr>
            <a:r>
              <a:rPr lang="pt-PT" sz="3200" b="0" strike="noStrike" spc="-1">
                <a:latin typeface="Arial"/>
              </a:rPr>
              <a:t> Tabulation and diagnosis</a:t>
            </a:r>
          </a:p>
          <a:p>
            <a:pPr marL="432000" indent="-324000">
              <a:spcBef>
                <a:spcPts val="1417"/>
              </a:spcBef>
              <a:buClr>
                <a:srgbClr val="000000"/>
              </a:buClr>
              <a:buFont typeface="StarSymbol"/>
              <a:buAutoNum type="arabicParenR"/>
            </a:pPr>
            <a:r>
              <a:rPr lang="pt-PT" sz="3200" b="0" strike="noStrike" spc="-1">
                <a:latin typeface="Arial"/>
              </a:rPr>
              <a:t> Final presentation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extShape 1"/>
          <p:cNvSpPr txBox="1"/>
          <p:nvPr/>
        </p:nvSpPr>
        <p:spPr>
          <a:xfrm>
            <a:off x="1440000" y="273600"/>
            <a:ext cx="10141920" cy="1144800"/>
          </a:xfrm>
          <a:prstGeom prst="rect">
            <a:avLst/>
          </a:prstGeom>
          <a:noFill/>
          <a:ln w="0">
            <a:noFill/>
          </a:ln>
        </p:spPr>
        <p:txBody>
          <a:bodyPr lIns="0" tIns="0" rIns="0" bIns="0" anchor="ctr">
            <a:noAutofit/>
          </a:bodyPr>
          <a:lstStyle/>
          <a:p>
            <a:pPr algn="ctr"/>
            <a:r>
              <a:rPr lang="pt-PT" sz="3600" b="0" strike="noStrike" spc="-1">
                <a:latin typeface="Arial"/>
              </a:rPr>
              <a:t>Procedure for developing the questionnaire</a:t>
            </a:r>
          </a:p>
        </p:txBody>
      </p:sp>
      <p:sp>
        <p:nvSpPr>
          <p:cNvPr id="409" name="TextShape 2"/>
          <p:cNvSpPr txBox="1"/>
          <p:nvPr/>
        </p:nvSpPr>
        <p:spPr>
          <a:xfrm>
            <a:off x="609480" y="1604520"/>
            <a:ext cx="10972440" cy="3977280"/>
          </a:xfrm>
          <a:prstGeom prst="rect">
            <a:avLst/>
          </a:prstGeom>
          <a:noFill/>
          <a:ln w="0">
            <a:noFill/>
          </a:ln>
        </p:spPr>
        <p:txBody>
          <a:bodyPr lIns="0" tIns="0" rIns="0" bIns="0" anchor="t">
            <a:normAutofit fontScale="92000" lnSpcReduction="20000"/>
          </a:bodyPr>
          <a:lstStyle/>
          <a:p>
            <a:pPr marL="565150" indent="-457200">
              <a:spcBef>
                <a:spcPts val="1417"/>
              </a:spcBef>
              <a:buClr>
                <a:srgbClr val="000000"/>
              </a:buClr>
              <a:buSzPct val="45000"/>
              <a:buFont typeface="Arial"/>
              <a:buChar char="•"/>
            </a:pPr>
            <a:r>
              <a:rPr lang="pt-PT" sz="3200" b="0" strike="noStrike" spc="-1">
                <a:latin typeface="Arial"/>
              </a:rPr>
              <a:t>Identify theoretical milestones (critical knowledge)</a:t>
            </a:r>
            <a:endParaRPr lang="pt-PT"/>
          </a:p>
          <a:p>
            <a:pPr marL="565150" indent="-457200">
              <a:spcBef>
                <a:spcPts val="1417"/>
              </a:spcBef>
              <a:buClr>
                <a:srgbClr val="000000"/>
              </a:buClr>
              <a:buSzPct val="45000"/>
              <a:buFont typeface="Arial"/>
              <a:buChar char="•"/>
            </a:pPr>
            <a:r>
              <a:rPr lang="pt-PT" sz="3200" b="0" strike="noStrike" spc="-1">
                <a:latin typeface="Arial"/>
              </a:rPr>
              <a:t>The constructs form the items (questions) and the items form the instrument (questionnaire)</a:t>
            </a:r>
          </a:p>
          <a:p>
            <a:pPr marL="565150" indent="-457200">
              <a:spcBef>
                <a:spcPts val="1417"/>
              </a:spcBef>
              <a:buClr>
                <a:srgbClr val="000000"/>
              </a:buClr>
              <a:buSzPct val="45000"/>
              <a:buFont typeface="Arial"/>
              <a:buChar char="•"/>
            </a:pPr>
            <a:r>
              <a:rPr lang="pt-PT" sz="3200" b="0" strike="noStrike" spc="-1">
                <a:latin typeface="Arial"/>
              </a:rPr>
              <a:t>Example of construction: Business excellence</a:t>
            </a:r>
          </a:p>
          <a:p>
            <a:pPr marL="996950" lvl="1" indent="-457200">
              <a:spcBef>
                <a:spcPts val="1134"/>
              </a:spcBef>
              <a:buClr>
                <a:srgbClr val="000000"/>
              </a:buClr>
              <a:buSzPct val="75000"/>
              <a:buFont typeface="Arial"/>
              <a:buChar char="•"/>
            </a:pPr>
            <a:r>
              <a:rPr lang="pt-PT" sz="2800" b="0" strike="noStrike" spc="-1">
                <a:latin typeface="Arial"/>
              </a:rPr>
              <a:t>It is possible to develop a conceptual description of this expression, however, from this theoretical basis it is necessary to extract variables to measure it, for example, business excellence should be calculated by weighting the following indicators: market leadership (weight 10), growth (25), profitability (30), liquidity (15), indebtedness (10).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pt-PT" sz="4400" b="0" strike="noStrike" spc="-1">
                <a:latin typeface="Arial"/>
              </a:rPr>
              <a:t>Items development</a:t>
            </a:r>
          </a:p>
        </p:txBody>
      </p:sp>
      <p:sp>
        <p:nvSpPr>
          <p:cNvPr id="411" name="TextShape 2"/>
          <p:cNvSpPr txBox="1"/>
          <p:nvPr/>
        </p:nvSpPr>
        <p:spPr>
          <a:xfrm>
            <a:off x="609480" y="1604520"/>
            <a:ext cx="10972440" cy="3977280"/>
          </a:xfrm>
          <a:prstGeom prst="rect">
            <a:avLst/>
          </a:prstGeom>
          <a:noFill/>
          <a:ln w="0">
            <a:noFill/>
          </a:ln>
        </p:spPr>
        <p:txBody>
          <a:bodyPr lIns="0" tIns="0" rIns="0" bIns="0" anchor="t">
            <a:normAutofit fontScale="83000" lnSpcReduction="10000"/>
          </a:bodyPr>
          <a:lstStyle/>
          <a:p>
            <a:pPr marL="565150" indent="-457200">
              <a:spcBef>
                <a:spcPts val="1417"/>
              </a:spcBef>
              <a:buClr>
                <a:srgbClr val="000000"/>
              </a:buClr>
              <a:buSzPct val="45000"/>
              <a:buFont typeface="Arial"/>
              <a:buChar char="•"/>
            </a:pPr>
            <a:r>
              <a:rPr lang="pt-PT" sz="3200" b="0" strike="noStrike" spc="-1">
                <a:latin typeface="Arial"/>
              </a:rPr>
              <a:t>Items should be structured (do not use images, projective techniques or creativity tests)</a:t>
            </a:r>
            <a:endParaRPr lang="pt-PT"/>
          </a:p>
          <a:p>
            <a:pPr marL="565150" indent="-457200">
              <a:spcBef>
                <a:spcPts val="1417"/>
              </a:spcBef>
              <a:buClr>
                <a:srgbClr val="000000"/>
              </a:buClr>
              <a:buSzPct val="45000"/>
              <a:buFont typeface="Arial"/>
              <a:buChar char="•"/>
            </a:pPr>
            <a:r>
              <a:rPr lang="pt-PT" sz="3200" b="0" strike="noStrike" spc="-1">
                <a:latin typeface="Arial"/>
              </a:rPr>
              <a:t>Take care with divergent interpretations between the author of the test and the subject evaluated (validate by means of the "think aloud" technique)</a:t>
            </a:r>
          </a:p>
          <a:p>
            <a:pPr marL="565150" indent="-457200">
              <a:spcBef>
                <a:spcPts val="1417"/>
              </a:spcBef>
              <a:buClr>
                <a:srgbClr val="000000"/>
              </a:buClr>
              <a:buSzPct val="45000"/>
              <a:buFont typeface="Arial"/>
              <a:buChar char="•"/>
            </a:pPr>
            <a:r>
              <a:rPr lang="pt-PT" sz="3200" b="0" strike="noStrike" spc="-1">
                <a:latin typeface="Arial"/>
              </a:rPr>
              <a:t>Ensuring matching one item - one task, and one task - one idea.</a:t>
            </a:r>
          </a:p>
          <a:p>
            <a:pPr marL="565150" indent="-457200">
              <a:spcBef>
                <a:spcPts val="1417"/>
              </a:spcBef>
              <a:buClr>
                <a:srgbClr val="000000"/>
              </a:buClr>
              <a:buSzPct val="45000"/>
              <a:buFont typeface="Arial"/>
              <a:buChar char="•"/>
            </a:pPr>
            <a:r>
              <a:rPr lang="pt-PT" sz="3200" b="0" strike="noStrike" spc="-1">
                <a:latin typeface="Arial"/>
              </a:rPr>
              <a:t>Use a likert scale with 4 or 5 posts: I totally disagree, more I disagree than I agree, more I agree than disagree, I totally agree.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Imagem 319"/>
          <p:cNvPicPr/>
          <p:nvPr/>
        </p:nvPicPr>
        <p:blipFill>
          <a:blip r:embed="rId2"/>
          <a:stretch/>
        </p:blipFill>
        <p:spPr>
          <a:xfrm>
            <a:off x="2365200" y="432000"/>
            <a:ext cx="7570800" cy="5400000"/>
          </a:xfrm>
          <a:prstGeom prst="rect">
            <a:avLst/>
          </a:prstGeom>
          <a:ln w="19080">
            <a:solidFill>
              <a:srgbClr val="000000"/>
            </a:solidFill>
            <a:rou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Shape 1"/>
          <p:cNvSpPr txBox="1"/>
          <p:nvPr/>
        </p:nvSpPr>
        <p:spPr>
          <a:xfrm>
            <a:off x="1800000" y="273600"/>
            <a:ext cx="9781920" cy="1144800"/>
          </a:xfrm>
          <a:prstGeom prst="rect">
            <a:avLst/>
          </a:prstGeom>
          <a:noFill/>
          <a:ln w="0">
            <a:noFill/>
          </a:ln>
        </p:spPr>
        <p:txBody>
          <a:bodyPr lIns="0" tIns="0" rIns="0" bIns="0" anchor="ctr">
            <a:noAutofit/>
          </a:bodyPr>
          <a:lstStyle/>
          <a:p>
            <a:pPr algn="ctr"/>
            <a:r>
              <a:rPr lang="pt-PT" sz="3600" b="0" strike="noStrike" spc="-1">
                <a:latin typeface="Arial"/>
              </a:rPr>
              <a:t>Procedure for developing the questionnaire</a:t>
            </a:r>
          </a:p>
        </p:txBody>
      </p:sp>
      <p:sp>
        <p:nvSpPr>
          <p:cNvPr id="413" name="TextShape 2"/>
          <p:cNvSpPr txBox="1"/>
          <p:nvPr/>
        </p:nvSpPr>
        <p:spPr>
          <a:xfrm>
            <a:off x="609480" y="1604520"/>
            <a:ext cx="10972440" cy="3977280"/>
          </a:xfrm>
          <a:prstGeom prst="rect">
            <a:avLst/>
          </a:prstGeom>
          <a:noFill/>
          <a:ln w="0">
            <a:noFill/>
          </a:ln>
        </p:spPr>
        <p:txBody>
          <a:bodyPr lIns="0" tIns="0" rIns="0" bIns="0" anchor="t">
            <a:normAutofit fontScale="83500" lnSpcReduction="20000"/>
          </a:bodyPr>
          <a:lstStyle/>
          <a:p>
            <a:pPr marL="565150" indent="-457200">
              <a:spcBef>
                <a:spcPts val="1417"/>
              </a:spcBef>
              <a:buClr>
                <a:srgbClr val="000000"/>
              </a:buClr>
              <a:buSzPct val="45000"/>
              <a:buFont typeface="Arial"/>
              <a:buChar char="•"/>
            </a:pPr>
            <a:r>
              <a:rPr lang="pt-PT" sz="3200" b="0" strike="noStrike" spc="-1">
                <a:latin typeface="Arial"/>
              </a:rPr>
              <a:t>Application in at least one company (ideally more than one)</a:t>
            </a:r>
            <a:endParaRPr lang="pt-PT"/>
          </a:p>
          <a:p>
            <a:pPr marL="565150" indent="-457200">
              <a:spcBef>
                <a:spcPts val="1417"/>
              </a:spcBef>
              <a:buClr>
                <a:srgbClr val="000000"/>
              </a:buClr>
              <a:buSzPct val="45000"/>
              <a:buFont typeface="Arial"/>
              <a:buChar char="•"/>
            </a:pPr>
            <a:r>
              <a:rPr lang="pt-PT" sz="3200" b="0" strike="noStrike" spc="-1">
                <a:latin typeface="Arial"/>
              </a:rPr>
              <a:t>Public - directors, managers or supervisors</a:t>
            </a:r>
          </a:p>
          <a:p>
            <a:pPr marL="565150" indent="-457200">
              <a:spcBef>
                <a:spcPts val="1417"/>
              </a:spcBef>
              <a:buClr>
                <a:srgbClr val="000000"/>
              </a:buClr>
              <a:buSzPct val="45000"/>
              <a:buFont typeface="Arial"/>
              <a:buChar char="•"/>
            </a:pPr>
            <a:r>
              <a:rPr lang="pt-PT" sz="3200" b="0" strike="noStrike" spc="-1">
                <a:latin typeface="Arial"/>
              </a:rPr>
              <a:t>Acatech model: 4 dimensions with 2 themes in each dimension and 2 to 6 sub-themes in each theme.</a:t>
            </a:r>
          </a:p>
          <a:p>
            <a:pPr marL="565150" indent="-457200">
              <a:spcBef>
                <a:spcPts val="1417"/>
              </a:spcBef>
              <a:buClr>
                <a:srgbClr val="000000"/>
              </a:buClr>
              <a:buSzPct val="45000"/>
              <a:buFont typeface="Arial"/>
              <a:buChar char="•"/>
            </a:pPr>
            <a:r>
              <a:rPr lang="pt-PT" sz="3200" b="0" strike="noStrike" spc="-1">
                <a:latin typeface="Arial"/>
              </a:rPr>
              <a:t>Develop from one to two items for each sub-theme so that they total 10 items for each dimension.</a:t>
            </a:r>
          </a:p>
          <a:p>
            <a:pPr marL="565150" indent="-457200">
              <a:spcBef>
                <a:spcPts val="1417"/>
              </a:spcBef>
              <a:buClr>
                <a:srgbClr val="000000"/>
              </a:buClr>
              <a:buSzPct val="45000"/>
              <a:buFont typeface="Arial"/>
              <a:buChar char="•"/>
            </a:pPr>
            <a:r>
              <a:rPr lang="pt-PT" sz="3200" b="0" strike="noStrike" spc="-1">
                <a:latin typeface="Arial"/>
              </a:rPr>
              <a:t>The composition of the questionnaire with 40 questions will be carried out by teachers Rui and Cristiano</a:t>
            </a:r>
          </a:p>
          <a:p>
            <a:pPr marL="565150" indent="-457200">
              <a:spcBef>
                <a:spcPts val="1417"/>
              </a:spcBef>
              <a:buClr>
                <a:srgbClr val="000000"/>
              </a:buClr>
              <a:buSzPct val="45000"/>
              <a:buFont typeface="Arial"/>
              <a:buChar char="•"/>
            </a:pPr>
            <a:r>
              <a:rPr lang="pt-PT" sz="3200" b="0" strike="noStrike" spc="-1">
                <a:latin typeface="Arial"/>
              </a:rPr>
              <a:t>Each team must apply the full questionnaire.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000000"/>
                </a:solidFill>
                <a:latin typeface="Calibri"/>
                <a:ea typeface="DejaVu Sans"/>
              </a:rPr>
              <a:t>History – Industrial Revolution (IR)</a:t>
            </a:r>
            <a:endParaRPr lang="pt-PT" sz="4000" b="0" strike="noStrike" spc="-1">
              <a:latin typeface="Arial"/>
            </a:endParaRPr>
          </a:p>
        </p:txBody>
      </p:sp>
      <p:pic>
        <p:nvPicPr>
          <p:cNvPr id="322" name="Imagem 321"/>
          <p:cNvPicPr/>
          <p:nvPr/>
        </p:nvPicPr>
        <p:blipFill>
          <a:blip r:embed="rId2"/>
          <a:stretch/>
        </p:blipFill>
        <p:spPr>
          <a:xfrm>
            <a:off x="540000" y="3541320"/>
            <a:ext cx="1296000" cy="1750680"/>
          </a:xfrm>
          <a:prstGeom prst="rect">
            <a:avLst/>
          </a:prstGeom>
          <a:ln w="0">
            <a:solidFill>
              <a:srgbClr val="000000"/>
            </a:solidFill>
          </a:ln>
        </p:spPr>
      </p:pic>
      <p:pic>
        <p:nvPicPr>
          <p:cNvPr id="323" name="Imagem 322"/>
          <p:cNvPicPr/>
          <p:nvPr/>
        </p:nvPicPr>
        <p:blipFill>
          <a:blip r:embed="rId3"/>
          <a:stretch/>
        </p:blipFill>
        <p:spPr>
          <a:xfrm>
            <a:off x="1917000" y="1676520"/>
            <a:ext cx="1287000" cy="1785960"/>
          </a:xfrm>
          <a:prstGeom prst="rect">
            <a:avLst/>
          </a:prstGeom>
          <a:ln w="0">
            <a:solidFill>
              <a:srgbClr val="000000"/>
            </a:solidFill>
          </a:ln>
        </p:spPr>
      </p:pic>
      <p:pic>
        <p:nvPicPr>
          <p:cNvPr id="324" name="Imagem 323"/>
          <p:cNvPicPr/>
          <p:nvPr/>
        </p:nvPicPr>
        <p:blipFill>
          <a:blip r:embed="rId4"/>
          <a:stretch/>
        </p:blipFill>
        <p:spPr>
          <a:xfrm>
            <a:off x="546480" y="1683000"/>
            <a:ext cx="1289520" cy="1778040"/>
          </a:xfrm>
          <a:prstGeom prst="rect">
            <a:avLst/>
          </a:prstGeom>
          <a:ln w="0">
            <a:solidFill>
              <a:srgbClr val="000000"/>
            </a:solidFill>
          </a:ln>
        </p:spPr>
      </p:pic>
      <p:pic>
        <p:nvPicPr>
          <p:cNvPr id="325" name="Imagem 324"/>
          <p:cNvPicPr/>
          <p:nvPr/>
        </p:nvPicPr>
        <p:blipFill>
          <a:blip r:embed="rId5"/>
          <a:stretch/>
        </p:blipFill>
        <p:spPr>
          <a:xfrm>
            <a:off x="2042640" y="3620520"/>
            <a:ext cx="1058400" cy="632520"/>
          </a:xfrm>
          <a:prstGeom prst="rect">
            <a:avLst/>
          </a:prstGeom>
          <a:ln w="0">
            <a:noFill/>
          </a:ln>
        </p:spPr>
      </p:pic>
      <p:pic>
        <p:nvPicPr>
          <p:cNvPr id="326" name="Imagem 325"/>
          <p:cNvPicPr/>
          <p:nvPr/>
        </p:nvPicPr>
        <p:blipFill>
          <a:blip r:embed="rId6"/>
          <a:stretch/>
        </p:blipFill>
        <p:spPr>
          <a:xfrm>
            <a:off x="3447000" y="1646280"/>
            <a:ext cx="8133120" cy="3753720"/>
          </a:xfrm>
          <a:prstGeom prst="rect">
            <a:avLst/>
          </a:prstGeom>
          <a:ln w="19080">
            <a:solidFill>
              <a:srgbClr val="000000"/>
            </a:solidFill>
            <a:rou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800" b="1" strike="noStrike" spc="-1">
                <a:solidFill>
                  <a:srgbClr val="000000"/>
                </a:solidFill>
                <a:latin typeface="Calibri"/>
                <a:ea typeface="DejaVu Sans"/>
              </a:rPr>
              <a:t>Industry 4.0</a:t>
            </a:r>
            <a:endParaRPr lang="pt-PT" sz="4800" b="0" strike="noStrike" spc="-1">
              <a:latin typeface="Arial"/>
            </a:endParaRPr>
          </a:p>
        </p:txBody>
      </p:sp>
      <p:sp>
        <p:nvSpPr>
          <p:cNvPr id="328" name="CustomShape 2"/>
          <p:cNvSpPr/>
          <p:nvPr/>
        </p:nvSpPr>
        <p:spPr>
          <a:xfrm>
            <a:off x="475920" y="1576080"/>
            <a:ext cx="547884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0000" lnSpcReduction="20000"/>
          </a:bodyPr>
          <a:lstStyle/>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Germany – Industry 4.0</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Portugal – Portugal i4.0</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USA – Manufacturing Renaissance</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Netherlands – Smart Industry</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United Kingdom – High Value Manufacturing</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France – Industrie du </a:t>
            </a:r>
            <a:r>
              <a:rPr lang="en-US" sz="2800" b="0" strike="noStrike" spc="-1" dirty="0" err="1">
                <a:solidFill>
                  <a:srgbClr val="000000"/>
                </a:solidFill>
                <a:latin typeface="Calibri"/>
                <a:ea typeface="DejaVu Sans"/>
              </a:rPr>
              <a:t>Futur</a:t>
            </a:r>
            <a:endParaRPr lang="pt-PT" sz="2800" b="0" strike="noStrike" spc="-1" dirty="0" err="1">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Spain – </a:t>
            </a:r>
            <a:r>
              <a:rPr lang="en-US" sz="2800" b="0" strike="noStrike" spc="-1" dirty="0" err="1">
                <a:solidFill>
                  <a:srgbClr val="000000"/>
                </a:solidFill>
                <a:latin typeface="Calibri"/>
                <a:ea typeface="DejaVu Sans"/>
              </a:rPr>
              <a:t>Fabricacion</a:t>
            </a:r>
            <a:r>
              <a:rPr lang="en-US" sz="2800" b="0" strike="noStrike" spc="-1" dirty="0">
                <a:solidFill>
                  <a:srgbClr val="000000"/>
                </a:solidFill>
                <a:latin typeface="Calibri"/>
                <a:ea typeface="DejaVu Sans"/>
              </a:rPr>
              <a:t> Avanzada</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Italy – Fabbrica </a:t>
            </a:r>
            <a:r>
              <a:rPr lang="en-US" sz="2800" b="0" strike="noStrike" spc="-1" dirty="0" err="1">
                <a:solidFill>
                  <a:srgbClr val="000000"/>
                </a:solidFill>
                <a:latin typeface="Calibri"/>
                <a:ea typeface="DejaVu Sans"/>
              </a:rPr>
              <a:t>Intelligente</a:t>
            </a:r>
            <a:endParaRPr lang="pt-PT" sz="2800" b="0" strike="noStrike" spc="-1" dirty="0" err="1">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Belgium – Made Difference</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Switzerland – Industrie 2025</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Austria – </a:t>
            </a:r>
            <a:r>
              <a:rPr lang="en-US" sz="2800" b="0" strike="noStrike" spc="-1" dirty="0" err="1">
                <a:solidFill>
                  <a:srgbClr val="000000"/>
                </a:solidFill>
                <a:latin typeface="Calibri"/>
                <a:ea typeface="DejaVu Sans"/>
              </a:rPr>
              <a:t>Produktion</a:t>
            </a:r>
            <a:r>
              <a:rPr lang="en-US" sz="2800" b="0" strike="noStrike" spc="-1" dirty="0">
                <a:solidFill>
                  <a:srgbClr val="000000"/>
                </a:solidFill>
                <a:latin typeface="Calibri"/>
                <a:ea typeface="DejaVu Sans"/>
              </a:rPr>
              <a:t> der Zukunft</a:t>
            </a:r>
            <a:endParaRPr lang="pt-PT" sz="2800" b="0" strike="noStrike" spc="-1" dirty="0">
              <a:latin typeface="Arial"/>
            </a:endParaRPr>
          </a:p>
        </p:txBody>
      </p:sp>
      <p:sp>
        <p:nvSpPr>
          <p:cNvPr id="329" name="CustomShape 3"/>
          <p:cNvSpPr/>
          <p:nvPr/>
        </p:nvSpPr>
        <p:spPr>
          <a:xfrm>
            <a:off x="6229800" y="1576080"/>
            <a:ext cx="547884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2500"/>
          </a:bodyPr>
          <a:lstStyle/>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Greece – Operational </a:t>
            </a:r>
            <a:r>
              <a:rPr lang="en-US" sz="2600" b="0" strike="noStrike" spc="-1" dirty="0" err="1">
                <a:solidFill>
                  <a:srgbClr val="000000"/>
                </a:solidFill>
                <a:latin typeface="Calibri"/>
                <a:ea typeface="DejaVu Sans"/>
              </a:rPr>
              <a:t>Programme</a:t>
            </a:r>
            <a:endParaRPr lang="pt-PT" sz="2600" b="0" strike="noStrike" spc="-1" dirty="0" err="1">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Sweden – </a:t>
            </a:r>
            <a:r>
              <a:rPr lang="en-US" sz="2600" b="0" strike="noStrike" spc="-1" dirty="0" err="1">
                <a:solidFill>
                  <a:srgbClr val="000000"/>
                </a:solidFill>
                <a:latin typeface="Calibri"/>
                <a:ea typeface="DejaVu Sans"/>
              </a:rPr>
              <a:t>Produktion</a:t>
            </a:r>
            <a:r>
              <a:rPr lang="en-US" sz="2600" b="0" strike="noStrike" spc="-1" dirty="0">
                <a:solidFill>
                  <a:srgbClr val="000000"/>
                </a:solidFill>
                <a:latin typeface="Calibri"/>
                <a:ea typeface="DejaVu Sans"/>
              </a:rPr>
              <a:t> 2030</a:t>
            </a:r>
            <a:endParaRPr lang="pt-PT" sz="2600" b="0" strike="noStrike" spc="-1" dirty="0">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Finland – Industrial Internet Business Revolution</a:t>
            </a:r>
            <a:endParaRPr lang="pt-PT" sz="2600" b="0" strike="noStrike" spc="-1" dirty="0">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Poland – Digital Manufacturing for SME</a:t>
            </a:r>
            <a:endParaRPr lang="pt-PT" sz="2600" b="0" strike="noStrike" spc="-1" dirty="0">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India – Smart Manufacturing</a:t>
            </a:r>
            <a:endParaRPr lang="pt-PT" sz="2600" b="0" strike="noStrike" spc="-1" dirty="0">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Singapore – Precision Manufacturing</a:t>
            </a:r>
            <a:endParaRPr lang="pt-PT" sz="2600" b="0" strike="noStrike" spc="-1" dirty="0">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China – Made in China 2025</a:t>
            </a:r>
            <a:endParaRPr lang="pt-PT" sz="2600" b="0" strike="noStrike" spc="-1" dirty="0">
              <a:latin typeface="Arial"/>
            </a:endParaRPr>
          </a:p>
          <a:p>
            <a:pPr marL="565785" indent="-457200">
              <a:lnSpc>
                <a:spcPct val="100000"/>
              </a:lnSpc>
              <a:spcBef>
                <a:spcPts val="1417"/>
              </a:spcBef>
              <a:buClr>
                <a:srgbClr val="000000"/>
              </a:buClr>
              <a:buSzPct val="45000"/>
              <a:buFont typeface="Arial"/>
              <a:buChar char="•"/>
            </a:pPr>
            <a:r>
              <a:rPr lang="en-US" sz="2600" b="0" strike="noStrike" spc="-1" dirty="0">
                <a:solidFill>
                  <a:srgbClr val="000000"/>
                </a:solidFill>
                <a:latin typeface="Calibri"/>
                <a:ea typeface="DejaVu Sans"/>
              </a:rPr>
              <a:t>Japan – Innovation 25’ Program</a:t>
            </a:r>
            <a:endParaRPr lang="pt-PT" sz="26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600" b="1" strike="noStrike" spc="-1">
                <a:solidFill>
                  <a:srgbClr val="000000"/>
                </a:solidFill>
                <a:latin typeface="Calibri"/>
                <a:ea typeface="DejaVu Sans"/>
              </a:rPr>
              <a:t>Assumptions and principles</a:t>
            </a:r>
            <a:endParaRPr lang="pt-PT" sz="3600" b="0" strike="noStrike" spc="-1">
              <a:latin typeface="Arial"/>
            </a:endParaRPr>
          </a:p>
        </p:txBody>
      </p:sp>
      <p:sp>
        <p:nvSpPr>
          <p:cNvPr id="331" name="CustomShape 2"/>
          <p:cNvSpPr/>
          <p:nvPr/>
        </p:nvSpPr>
        <p:spPr>
          <a:xfrm>
            <a:off x="475920" y="1576080"/>
            <a:ext cx="547884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gn="ctr">
              <a:lnSpc>
                <a:spcPct val="100000"/>
              </a:lnSpc>
              <a:spcBef>
                <a:spcPts val="1417"/>
              </a:spcBef>
            </a:pPr>
            <a:r>
              <a:rPr lang="en-US" sz="2000" b="1" strike="noStrike" spc="-1">
                <a:solidFill>
                  <a:srgbClr val="000000"/>
                </a:solidFill>
                <a:latin typeface="Calibri"/>
                <a:ea typeface="DejaVu Sans"/>
              </a:rPr>
              <a:t>Proportion of people aged 16-74 using the Internet in portable devices, Portugal and EU-28, 2012-2016</a:t>
            </a: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endParaRPr lang="pt-PT" sz="2000" b="0" strike="noStrike" spc="-1">
              <a:latin typeface="Arial"/>
            </a:endParaRPr>
          </a:p>
          <a:p>
            <a:pPr algn="ctr">
              <a:lnSpc>
                <a:spcPct val="100000"/>
              </a:lnSpc>
              <a:spcBef>
                <a:spcPts val="1417"/>
              </a:spcBef>
            </a:pPr>
            <a:r>
              <a:rPr lang="en-US" sz="2000" b="1" strike="noStrike" spc="-1">
                <a:solidFill>
                  <a:srgbClr val="000000"/>
                </a:solidFill>
                <a:latin typeface="Calibri"/>
                <a:ea typeface="DejaVu Sans"/>
              </a:rPr>
              <a:t>National Institute of Statistics, Portugal</a:t>
            </a:r>
            <a:endParaRPr lang="pt-PT" sz="2000" b="0" strike="noStrike" spc="-1">
              <a:latin typeface="Arial"/>
            </a:endParaRPr>
          </a:p>
        </p:txBody>
      </p:sp>
      <p:sp>
        <p:nvSpPr>
          <p:cNvPr id="332" name="CustomShape 3"/>
          <p:cNvSpPr/>
          <p:nvPr/>
        </p:nvSpPr>
        <p:spPr>
          <a:xfrm>
            <a:off x="6229800" y="1576080"/>
            <a:ext cx="547884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By 2030, a large part of the global population will have a mobile phone;</a:t>
            </a:r>
            <a:endParaRPr lang="pt-PT" sz="28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Transition from product to service</a:t>
            </a:r>
            <a:endParaRPr lang="pt-PT" sz="2800" b="0" strike="noStrike" spc="-1" dirty="0">
              <a:latin typeface="Arial"/>
            </a:endParaRPr>
          </a:p>
          <a:p>
            <a:pPr marL="883285" lvl="1" indent="-342900">
              <a:lnSpc>
                <a:spcPct val="100000"/>
              </a:lnSpc>
              <a:spcBef>
                <a:spcPts val="1134"/>
              </a:spcBef>
              <a:buClr>
                <a:srgbClr val="000000"/>
              </a:buClr>
              <a:buSzPct val="75000"/>
              <a:buFont typeface="Arial"/>
              <a:buChar char="•"/>
            </a:pPr>
            <a:r>
              <a:rPr lang="en-US" sz="2000" b="0" strike="noStrike" spc="-1" dirty="0">
                <a:solidFill>
                  <a:srgbClr val="000000"/>
                </a:solidFill>
                <a:latin typeface="Calibri"/>
                <a:ea typeface="DejaVu Sans"/>
              </a:rPr>
              <a:t>Netflix, Spotify, Uber, Airbnb, etc.</a:t>
            </a:r>
            <a:endParaRPr lang="pt-PT" sz="2000" b="0" strike="noStrike" spc="-1" dirty="0">
              <a:latin typeface="Arial"/>
            </a:endParaRPr>
          </a:p>
          <a:p>
            <a:pPr marL="565785" indent="-457200">
              <a:lnSpc>
                <a:spcPct val="100000"/>
              </a:lnSpc>
              <a:spcBef>
                <a:spcPts val="1417"/>
              </a:spcBef>
              <a:buClr>
                <a:srgbClr val="000000"/>
              </a:buClr>
              <a:buSzPct val="45000"/>
              <a:buFont typeface="Arial"/>
              <a:buChar char="•"/>
            </a:pPr>
            <a:r>
              <a:rPr lang="en-US" sz="2800" b="0" strike="noStrike" spc="-1" dirty="0">
                <a:solidFill>
                  <a:srgbClr val="000000"/>
                </a:solidFill>
                <a:latin typeface="Calibri"/>
                <a:ea typeface="DejaVu Sans"/>
              </a:rPr>
              <a:t>Transition from security in the profitability of assets through scale production to variety at the level of product configuration.</a:t>
            </a:r>
            <a:endParaRPr lang="pt-PT" sz="2800" b="0" strike="noStrike" spc="-1" dirty="0">
              <a:latin typeface="Arial"/>
            </a:endParaRPr>
          </a:p>
        </p:txBody>
      </p:sp>
      <p:pic>
        <p:nvPicPr>
          <p:cNvPr id="333" name="Imagem 332"/>
          <p:cNvPicPr/>
          <p:nvPr/>
        </p:nvPicPr>
        <p:blipFill>
          <a:blip r:embed="rId2"/>
          <a:stretch/>
        </p:blipFill>
        <p:spPr>
          <a:xfrm>
            <a:off x="576000" y="2268000"/>
            <a:ext cx="5198760" cy="24750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Business model</a:t>
            </a:r>
            <a:endParaRPr lang="pt-PT" sz="4400" b="0" strike="noStrike" spc="-1">
              <a:latin typeface="Arial"/>
            </a:endParaRPr>
          </a:p>
        </p:txBody>
      </p:sp>
      <p:sp>
        <p:nvSpPr>
          <p:cNvPr id="335" name="CustomShape 2"/>
          <p:cNvSpPr/>
          <p:nvPr/>
        </p:nvSpPr>
        <p:spPr>
          <a:xfrm>
            <a:off x="6229800" y="1576080"/>
            <a:ext cx="5478840" cy="48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endParaRPr lang="pt-PT" sz="1800" b="0" strike="noStrike" spc="-1">
              <a:latin typeface="Arial"/>
            </a:endParaRPr>
          </a:p>
          <a:p>
            <a:pPr algn="ctr">
              <a:lnSpc>
                <a:spcPct val="100000"/>
              </a:lnSpc>
              <a:spcBef>
                <a:spcPts val="1417"/>
              </a:spcBef>
            </a:pPr>
            <a:r>
              <a:rPr lang="en-US" sz="2800" b="0" strike="noStrike" spc="-1">
                <a:solidFill>
                  <a:srgbClr val="000000"/>
                </a:solidFill>
                <a:latin typeface="Calibri"/>
                <a:ea typeface="DejaVu Sans"/>
              </a:rPr>
              <a:t>The ultimate goal is to become an agile company, capable of continuous and agile adaptation to a changing environment.</a:t>
            </a:r>
            <a:endParaRPr lang="pt-PT" sz="2800" b="0" strike="noStrike" spc="-1">
              <a:latin typeface="Arial"/>
            </a:endParaRPr>
          </a:p>
        </p:txBody>
      </p:sp>
      <p:sp>
        <p:nvSpPr>
          <p:cNvPr id="336" name="CustomShape 3"/>
          <p:cNvSpPr/>
          <p:nvPr/>
        </p:nvSpPr>
        <p:spPr>
          <a:xfrm>
            <a:off x="576000" y="1728000"/>
            <a:ext cx="5543280" cy="4247280"/>
          </a:xfrm>
          <a:prstGeom prst="rect">
            <a:avLst/>
          </a:prstGeom>
          <a:solidFill>
            <a:srgbClr val="FFFFFF"/>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noAutofit/>
          </a:bodyPr>
          <a:lstStyle/>
          <a:p>
            <a:pPr algn="ctr">
              <a:lnSpc>
                <a:spcPct val="100000"/>
              </a:lnSpc>
            </a:pPr>
            <a:r>
              <a:rPr lang="pt-PT" sz="1800" b="0" strike="noStrike" spc="-1">
                <a:solidFill>
                  <a:srgbClr val="000000"/>
                </a:solidFill>
                <a:latin typeface="Arial"/>
                <a:ea typeface="DejaVu Sans"/>
              </a:rPr>
              <a:t>Environment                                                               </a:t>
            </a: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gn="ctr">
              <a:lnSpc>
                <a:spcPct val="100000"/>
              </a:lnSpc>
            </a:pPr>
            <a:endParaRPr lang="pt-PT" sz="1800" b="0" strike="noStrike" spc="-1">
              <a:latin typeface="Arial"/>
            </a:endParaRPr>
          </a:p>
          <a:p>
            <a:pPr>
              <a:lnSpc>
                <a:spcPct val="100000"/>
              </a:lnSpc>
            </a:pPr>
            <a:endParaRPr lang="pt-PT" sz="1800" b="0" strike="noStrike" spc="-1">
              <a:latin typeface="Arial"/>
            </a:endParaRPr>
          </a:p>
        </p:txBody>
      </p:sp>
      <p:sp>
        <p:nvSpPr>
          <p:cNvPr id="337" name="CustomShape 4"/>
          <p:cNvSpPr/>
          <p:nvPr/>
        </p:nvSpPr>
        <p:spPr>
          <a:xfrm>
            <a:off x="1296000" y="1836000"/>
            <a:ext cx="4103280" cy="4031280"/>
          </a:xfrm>
          <a:prstGeom prst="ellipse">
            <a:avLst/>
          </a:prstGeom>
          <a:solidFill>
            <a:srgbClr val="FFFFFF"/>
          </a:solidFill>
          <a:ln w="0">
            <a:solidFill>
              <a:srgbClr val="000000"/>
            </a:solidFill>
          </a:ln>
        </p:spPr>
        <p:style>
          <a:lnRef idx="0">
            <a:scrgbClr r="0" g="0" b="0"/>
          </a:lnRef>
          <a:fillRef idx="0">
            <a:scrgbClr r="0" g="0" b="0"/>
          </a:fillRef>
          <a:effectRef idx="0">
            <a:scrgbClr r="0" g="0" b="0"/>
          </a:effectRef>
          <a:fontRef idx="minor"/>
        </p:style>
      </p:sp>
      <p:sp>
        <p:nvSpPr>
          <p:cNvPr id="338" name="CustomShape 5"/>
          <p:cNvSpPr/>
          <p:nvPr/>
        </p:nvSpPr>
        <p:spPr>
          <a:xfrm>
            <a:off x="2772000" y="3311640"/>
            <a:ext cx="1222920" cy="1115640"/>
          </a:xfrm>
          <a:prstGeom prst="ellipse">
            <a:avLst/>
          </a:prstGeom>
          <a:solidFill>
            <a:srgbClr val="FFFFFF"/>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pt-PT" sz="1800" b="0" strike="noStrike" spc="-1">
                <a:solidFill>
                  <a:srgbClr val="000000"/>
                </a:solidFill>
                <a:latin typeface="Arial"/>
                <a:ea typeface="DejaVu Sans"/>
              </a:rPr>
              <a:t>System</a:t>
            </a:r>
            <a:endParaRPr lang="pt-PT" sz="1800" b="0" strike="noStrike" spc="-1">
              <a:latin typeface="Arial"/>
            </a:endParaRPr>
          </a:p>
        </p:txBody>
      </p:sp>
      <p:sp>
        <p:nvSpPr>
          <p:cNvPr id="339" name="Line 6"/>
          <p:cNvSpPr/>
          <p:nvPr/>
        </p:nvSpPr>
        <p:spPr>
          <a:xfrm>
            <a:off x="3420000" y="1836000"/>
            <a:ext cx="0" cy="1475640"/>
          </a:xfrm>
          <a:prstGeom prst="line">
            <a:avLst/>
          </a:prstGeom>
          <a:ln w="0">
            <a:solidFill>
              <a:srgbClr val="000000"/>
            </a:solidFill>
          </a:ln>
        </p:spPr>
        <p:style>
          <a:lnRef idx="0">
            <a:scrgbClr r="0" g="0" b="0"/>
          </a:lnRef>
          <a:fillRef idx="0">
            <a:scrgbClr r="0" g="0" b="0"/>
          </a:fillRef>
          <a:effectRef idx="0">
            <a:scrgbClr r="0" g="0" b="0"/>
          </a:effectRef>
          <a:fontRef idx="minor"/>
        </p:style>
      </p:sp>
      <p:sp>
        <p:nvSpPr>
          <p:cNvPr id="340" name="Line 7"/>
          <p:cNvSpPr/>
          <p:nvPr/>
        </p:nvSpPr>
        <p:spPr>
          <a:xfrm flipH="1">
            <a:off x="2016000" y="4212000"/>
            <a:ext cx="900000" cy="1188000"/>
          </a:xfrm>
          <a:prstGeom prst="line">
            <a:avLst/>
          </a:prstGeom>
          <a:ln w="0">
            <a:solidFill>
              <a:srgbClr val="000000"/>
            </a:solidFill>
          </a:ln>
        </p:spPr>
        <p:style>
          <a:lnRef idx="0">
            <a:scrgbClr r="0" g="0" b="0"/>
          </a:lnRef>
          <a:fillRef idx="0">
            <a:scrgbClr r="0" g="0" b="0"/>
          </a:fillRef>
          <a:effectRef idx="0">
            <a:scrgbClr r="0" g="0" b="0"/>
          </a:effectRef>
          <a:fontRef idx="minor"/>
        </p:style>
      </p:sp>
      <p:sp>
        <p:nvSpPr>
          <p:cNvPr id="341" name="Line 8"/>
          <p:cNvSpPr/>
          <p:nvPr/>
        </p:nvSpPr>
        <p:spPr>
          <a:xfrm>
            <a:off x="3888000" y="4176000"/>
            <a:ext cx="936000" cy="1080000"/>
          </a:xfrm>
          <a:prstGeom prst="line">
            <a:avLst/>
          </a:prstGeom>
          <a:ln w="0">
            <a:solidFill>
              <a:srgbClr val="000000"/>
            </a:solidFill>
          </a:ln>
        </p:spPr>
        <p:style>
          <a:lnRef idx="0">
            <a:scrgbClr r="0" g="0" b="0"/>
          </a:lnRef>
          <a:fillRef idx="0">
            <a:scrgbClr r="0" g="0" b="0"/>
          </a:fillRef>
          <a:effectRef idx="0">
            <a:scrgbClr r="0" g="0" b="0"/>
          </a:effectRef>
          <a:fontRef idx="minor"/>
        </p:style>
      </p:sp>
      <p:sp>
        <p:nvSpPr>
          <p:cNvPr id="342" name="CustomShape 9"/>
          <p:cNvSpPr/>
          <p:nvPr/>
        </p:nvSpPr>
        <p:spPr>
          <a:xfrm>
            <a:off x="1512000" y="2808000"/>
            <a:ext cx="1830600" cy="51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PT" sz="1500" b="0" strike="noStrike" spc="-1">
                <a:solidFill>
                  <a:srgbClr val="000000"/>
                </a:solidFill>
                <a:latin typeface="Arial"/>
                <a:ea typeface="DejaVu Sans"/>
              </a:rPr>
              <a:t>Organization</a:t>
            </a:r>
            <a:endParaRPr lang="pt-PT" sz="1500" b="0" strike="noStrike" spc="-1">
              <a:latin typeface="Arial"/>
            </a:endParaRPr>
          </a:p>
          <a:p>
            <a:pPr algn="ctr">
              <a:lnSpc>
                <a:spcPct val="100000"/>
              </a:lnSpc>
            </a:pPr>
            <a:r>
              <a:rPr lang="pt-PT" sz="1500" b="0" strike="noStrike" spc="-1">
                <a:solidFill>
                  <a:srgbClr val="000000"/>
                </a:solidFill>
                <a:latin typeface="Arial"/>
                <a:ea typeface="DejaVu Sans"/>
              </a:rPr>
              <a:t>(Business Process)</a:t>
            </a:r>
            <a:endParaRPr lang="pt-PT" sz="1500" b="0" strike="noStrike" spc="-1">
              <a:latin typeface="Arial"/>
            </a:endParaRPr>
          </a:p>
        </p:txBody>
      </p:sp>
      <p:sp>
        <p:nvSpPr>
          <p:cNvPr id="343" name="CustomShape 10"/>
          <p:cNvSpPr/>
          <p:nvPr/>
        </p:nvSpPr>
        <p:spPr>
          <a:xfrm>
            <a:off x="3476520" y="2536920"/>
            <a:ext cx="1479960" cy="72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PT" sz="1500" b="0" strike="noStrike" spc="-1">
                <a:solidFill>
                  <a:srgbClr val="000000"/>
                </a:solidFill>
                <a:latin typeface="Arial"/>
                <a:ea typeface="DejaVu Sans"/>
              </a:rPr>
              <a:t>People</a:t>
            </a:r>
            <a:endParaRPr lang="pt-PT" sz="1500" b="0" strike="noStrike" spc="-1">
              <a:latin typeface="Arial"/>
            </a:endParaRPr>
          </a:p>
          <a:p>
            <a:pPr algn="ctr">
              <a:lnSpc>
                <a:spcPct val="100000"/>
              </a:lnSpc>
            </a:pPr>
            <a:r>
              <a:rPr lang="pt-PT" sz="1500" b="0" strike="noStrike" spc="-1">
                <a:solidFill>
                  <a:srgbClr val="000000"/>
                </a:solidFill>
                <a:latin typeface="Arial"/>
                <a:ea typeface="DejaVu Sans"/>
              </a:rPr>
              <a:t>(Organizational</a:t>
            </a:r>
            <a:endParaRPr lang="pt-PT" sz="1500" b="0" strike="noStrike" spc="-1">
              <a:latin typeface="Arial"/>
            </a:endParaRPr>
          </a:p>
          <a:p>
            <a:pPr algn="ctr">
              <a:lnSpc>
                <a:spcPct val="100000"/>
              </a:lnSpc>
            </a:pPr>
            <a:r>
              <a:rPr lang="pt-PT" sz="1500" b="0" strike="noStrike" spc="-1">
                <a:solidFill>
                  <a:srgbClr val="000000"/>
                </a:solidFill>
                <a:latin typeface="Arial"/>
                <a:ea typeface="DejaVu Sans"/>
              </a:rPr>
              <a:t> Culture)</a:t>
            </a:r>
            <a:endParaRPr lang="pt-PT" sz="1500" b="0" strike="noStrike" spc="-1">
              <a:latin typeface="Arial"/>
            </a:endParaRPr>
          </a:p>
        </p:txBody>
      </p:sp>
      <p:sp>
        <p:nvSpPr>
          <p:cNvPr id="344" name="CustomShape 11"/>
          <p:cNvSpPr/>
          <p:nvPr/>
        </p:nvSpPr>
        <p:spPr>
          <a:xfrm>
            <a:off x="2773332" y="4752000"/>
            <a:ext cx="1452079" cy="57148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Technology</a:t>
            </a:r>
            <a:endParaRPr lang="pt-PT" sz="1800" b="0" strike="noStrike" spc="-1">
              <a:latin typeface="Arial"/>
            </a:endParaRPr>
          </a:p>
          <a:p>
            <a:pPr>
              <a:lnSpc>
                <a:spcPct val="100000"/>
              </a:lnSpc>
            </a:pPr>
            <a:r>
              <a:rPr lang="pt-PT" sz="1800" b="0" strike="noStrike" spc="-1">
                <a:solidFill>
                  <a:srgbClr val="000000"/>
                </a:solidFill>
                <a:latin typeface="Arial"/>
                <a:ea typeface="DejaVu Sans"/>
              </a:rPr>
              <a:t>(Resources)</a:t>
            </a:r>
            <a:endParaRPr lang="pt-PT" sz="1800" b="0" strike="noStrike" spc="-1">
              <a:latin typeface="Arial"/>
            </a:endParaRPr>
          </a:p>
        </p:txBody>
      </p:sp>
      <p:sp>
        <p:nvSpPr>
          <p:cNvPr id="345" name="CustomShape 12"/>
          <p:cNvSpPr/>
          <p:nvPr/>
        </p:nvSpPr>
        <p:spPr>
          <a:xfrm>
            <a:off x="6498360" y="4176000"/>
            <a:ext cx="2068920" cy="863280"/>
          </a:xfrm>
          <a:prstGeom prst="borderCallout1">
            <a:avLst>
              <a:gd name="adj1" fmla="val 18750"/>
              <a:gd name="adj2" fmla="val -8333"/>
              <a:gd name="adj3" fmla="val -1953"/>
              <a:gd name="adj4" fmla="val -149787"/>
            </a:avLst>
          </a:prstGeom>
          <a:solidFill>
            <a:srgbClr val="FFFFFF"/>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pt-PT" sz="1800" b="0" strike="noStrike" spc="-1">
                <a:solidFill>
                  <a:srgbClr val="000000"/>
                </a:solidFill>
                <a:latin typeface="Arial"/>
                <a:ea typeface="DejaVu Sans"/>
              </a:rPr>
              <a:t>The company as </a:t>
            </a:r>
            <a:endParaRPr lang="pt-PT" sz="1800" b="0" strike="noStrike" spc="-1">
              <a:latin typeface="Arial"/>
            </a:endParaRPr>
          </a:p>
          <a:p>
            <a:pPr algn="ctr">
              <a:lnSpc>
                <a:spcPct val="100000"/>
              </a:lnSpc>
            </a:pPr>
            <a:r>
              <a:rPr lang="pt-PT" sz="1800" b="0" strike="noStrike" spc="-1">
                <a:solidFill>
                  <a:srgbClr val="000000"/>
                </a:solidFill>
                <a:latin typeface="Arial"/>
                <a:ea typeface="DejaVu Sans"/>
              </a:rPr>
              <a:t>a complex system</a:t>
            </a:r>
            <a:endParaRPr lang="pt-PT" sz="1800" b="0" strike="noStrike" spc="-1">
              <a:latin typeface="Arial"/>
            </a:endParaRPr>
          </a:p>
        </p:txBody>
      </p:sp>
      <p:sp>
        <p:nvSpPr>
          <p:cNvPr id="346" name="CustomShape 13"/>
          <p:cNvSpPr/>
          <p:nvPr/>
        </p:nvSpPr>
        <p:spPr>
          <a:xfrm>
            <a:off x="6192000" y="5328000"/>
            <a:ext cx="5605560" cy="60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Source: Laudon, Kenneth C.; Laudon, Jane P. (2019).</a:t>
            </a:r>
            <a:endParaRPr lang="pt-PT" sz="1800" b="0" strike="noStrike" spc="-1">
              <a:latin typeface="Arial"/>
            </a:endParaRPr>
          </a:p>
          <a:p>
            <a:pPr>
              <a:lnSpc>
                <a:spcPct val="100000"/>
              </a:lnSpc>
            </a:pPr>
            <a:r>
              <a:rPr lang="pt-PT" sz="1800" b="0" strike="noStrike" spc="-1">
                <a:solidFill>
                  <a:srgbClr val="000000"/>
                </a:solidFill>
                <a:latin typeface="Arial"/>
                <a:ea typeface="DejaVu Sans"/>
              </a:rPr>
              <a:t>Information Systems. Pearson.</a:t>
            </a:r>
            <a:endParaRPr lang="pt-PT"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ea typeface="DejaVu Sans"/>
              </a:rPr>
              <a:t>Industrial Internet of Things (IIot)</a:t>
            </a:r>
            <a:endParaRPr lang="pt-PT" sz="4400" b="0" strike="noStrike" spc="-1">
              <a:latin typeface="Arial"/>
            </a:endParaRPr>
          </a:p>
        </p:txBody>
      </p:sp>
      <p:pic>
        <p:nvPicPr>
          <p:cNvPr id="351" name="Imagem 350"/>
          <p:cNvPicPr/>
          <p:nvPr/>
        </p:nvPicPr>
        <p:blipFill>
          <a:blip r:embed="rId2"/>
          <a:stretch/>
        </p:blipFill>
        <p:spPr>
          <a:xfrm>
            <a:off x="1843920" y="1544760"/>
            <a:ext cx="8503200" cy="4309560"/>
          </a:xfrm>
          <a:prstGeom prst="rect">
            <a:avLst/>
          </a:prstGeom>
          <a:ln w="0">
            <a:noFill/>
          </a:ln>
        </p:spPr>
      </p:pic>
      <p:sp>
        <p:nvSpPr>
          <p:cNvPr id="352" name="CustomShape 2"/>
          <p:cNvSpPr/>
          <p:nvPr/>
        </p:nvSpPr>
        <p:spPr>
          <a:xfrm>
            <a:off x="8930160" y="5989680"/>
            <a:ext cx="2487240" cy="3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DejaVu Sans"/>
              </a:rPr>
              <a:t>Source: Control Global</a:t>
            </a:r>
            <a:endParaRPr lang="pt-PT"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792440" y="448560"/>
            <a:ext cx="870588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200" b="1" strike="noStrike" spc="-1">
                <a:solidFill>
                  <a:srgbClr val="000000"/>
                </a:solidFill>
                <a:latin typeface="Calibri"/>
                <a:ea typeface="DejaVu Sans"/>
              </a:rPr>
              <a:t>Data Science (Artificial Inteligence, Machine Learning, Big Data Analysis)</a:t>
            </a:r>
            <a:endParaRPr lang="pt-PT" sz="3200" b="0" strike="noStrike" spc="-1">
              <a:latin typeface="Arial"/>
            </a:endParaRPr>
          </a:p>
        </p:txBody>
      </p:sp>
      <p:pic>
        <p:nvPicPr>
          <p:cNvPr id="354" name="Imagem 353"/>
          <p:cNvPicPr/>
          <p:nvPr/>
        </p:nvPicPr>
        <p:blipFill>
          <a:blip r:embed="rId2"/>
          <a:stretch/>
        </p:blipFill>
        <p:spPr>
          <a:xfrm>
            <a:off x="360000" y="1728000"/>
            <a:ext cx="4257360" cy="4463280"/>
          </a:xfrm>
          <a:prstGeom prst="rect">
            <a:avLst/>
          </a:prstGeom>
          <a:ln w="0">
            <a:noFill/>
          </a:ln>
        </p:spPr>
      </p:pic>
      <p:sp>
        <p:nvSpPr>
          <p:cNvPr id="355" name="CustomShape 2"/>
          <p:cNvSpPr/>
          <p:nvPr/>
        </p:nvSpPr>
        <p:spPr>
          <a:xfrm>
            <a:off x="5346360" y="2592000"/>
            <a:ext cx="1078920" cy="1078920"/>
          </a:xfrm>
          <a:prstGeom prst="borderCallout1">
            <a:avLst>
              <a:gd name="adj1" fmla="val 18750"/>
              <a:gd name="adj2" fmla="val -8333"/>
              <a:gd name="adj3" fmla="val 120032"/>
              <a:gd name="adj4" fmla="val -188333"/>
            </a:avLst>
          </a:prstGeom>
          <a:solidFill>
            <a:srgbClr val="FFFFFF"/>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pt-PT" sz="1800" b="0" strike="noStrike" spc="-1">
                <a:solidFill>
                  <a:srgbClr val="000000"/>
                </a:solidFill>
                <a:latin typeface="Arial"/>
                <a:ea typeface="DejaVu Sans"/>
              </a:rPr>
              <a:t>Deep</a:t>
            </a:r>
            <a:endParaRPr lang="pt-PT" sz="1800" b="0" strike="noStrike" spc="-1">
              <a:latin typeface="Arial"/>
            </a:endParaRPr>
          </a:p>
          <a:p>
            <a:pPr algn="ctr">
              <a:lnSpc>
                <a:spcPct val="100000"/>
              </a:lnSpc>
            </a:pPr>
            <a:r>
              <a:rPr lang="pt-PT" sz="1800" b="0" strike="noStrike" spc="-1">
                <a:solidFill>
                  <a:srgbClr val="000000"/>
                </a:solidFill>
                <a:latin typeface="Arial"/>
                <a:ea typeface="DejaVu Sans"/>
              </a:rPr>
              <a:t>Learning</a:t>
            </a:r>
            <a:endParaRPr lang="pt-PT" sz="1800" b="0" strike="noStrike" spc="-1">
              <a:latin typeface="Arial"/>
            </a:endParaRPr>
          </a:p>
        </p:txBody>
      </p:sp>
      <p:sp>
        <p:nvSpPr>
          <p:cNvPr id="356" name="CustomShape 3"/>
          <p:cNvSpPr/>
          <p:nvPr/>
        </p:nvSpPr>
        <p:spPr>
          <a:xfrm>
            <a:off x="4637520" y="5210280"/>
            <a:ext cx="5957280" cy="60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pt-PT" sz="1800" b="0" strike="noStrike" spc="-1">
                <a:solidFill>
                  <a:srgbClr val="000000"/>
                </a:solidFill>
                <a:latin typeface="Arial"/>
                <a:ea typeface="Noto Sans CJK SC"/>
              </a:rPr>
              <a:t>Source: Understanding Different Components &amp; Roles in </a:t>
            </a:r>
            <a:endParaRPr lang="pt-PT" sz="1800" b="0" strike="noStrike" spc="-1">
              <a:latin typeface="Arial"/>
            </a:endParaRPr>
          </a:p>
          <a:p>
            <a:pPr>
              <a:lnSpc>
                <a:spcPct val="100000"/>
              </a:lnSpc>
            </a:pPr>
            <a:r>
              <a:rPr lang="pt-PT" sz="1800" b="0" strike="noStrike" spc="-1">
                <a:solidFill>
                  <a:srgbClr val="000000"/>
                </a:solidFill>
                <a:latin typeface="Arial"/>
                <a:ea typeface="Noto Sans CJK SC"/>
              </a:rPr>
              <a:t>Data Science (Divya Singh)</a:t>
            </a:r>
            <a:endParaRPr lang="pt-PT" sz="1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1545</TotalTime>
  <Words>1399</Words>
  <Application>Microsoft Office PowerPoint</Application>
  <PresentationFormat>Widescreen</PresentationFormat>
  <Paragraphs>278</Paragraphs>
  <Slides>31</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Calibri</vt:lpstr>
      <vt:lpstr>Source Sans Pro</vt:lpstr>
      <vt:lpstr>StarSymbol</vt:lpstr>
      <vt:lpstr>Symbol</vt:lpstr>
      <vt:lpstr>Wingdings</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Rui Lima</cp:lastModifiedBy>
  <cp:revision>229</cp:revision>
  <dcterms:created xsi:type="dcterms:W3CDTF">2018-02-10T16:55:03Z</dcterms:created>
  <dcterms:modified xsi:type="dcterms:W3CDTF">2020-10-13T17:32:25Z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