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342" r:id="rId3"/>
    <p:sldId id="377" r:id="rId4"/>
    <p:sldId id="343" r:id="rId5"/>
    <p:sldId id="344" r:id="rId6"/>
    <p:sldId id="345" r:id="rId7"/>
    <p:sldId id="347" r:id="rId8"/>
    <p:sldId id="349" r:id="rId9"/>
    <p:sldId id="350" r:id="rId10"/>
    <p:sldId id="346" r:id="rId11"/>
    <p:sldId id="351" r:id="rId12"/>
    <p:sldId id="376" r:id="rId13"/>
    <p:sldId id="352" r:id="rId14"/>
    <p:sldId id="354" r:id="rId15"/>
    <p:sldId id="380" r:id="rId16"/>
    <p:sldId id="356" r:id="rId17"/>
    <p:sldId id="357" r:id="rId18"/>
    <p:sldId id="359" r:id="rId19"/>
    <p:sldId id="358" r:id="rId20"/>
    <p:sldId id="381" r:id="rId21"/>
    <p:sldId id="365" r:id="rId22"/>
    <p:sldId id="371" r:id="rId23"/>
    <p:sldId id="372" r:id="rId24"/>
    <p:sldId id="373" r:id="rId25"/>
    <p:sldId id="364" r:id="rId26"/>
    <p:sldId id="392" r:id="rId27"/>
    <p:sldId id="393" r:id="rId28"/>
    <p:sldId id="395" r:id="rId29"/>
    <p:sldId id="396" r:id="rId30"/>
    <p:sldId id="399" r:id="rId31"/>
    <p:sldId id="397" r:id="rId32"/>
    <p:sldId id="400" r:id="rId33"/>
    <p:sldId id="398" r:id="rId34"/>
    <p:sldId id="406" r:id="rId35"/>
    <p:sldId id="374" r:id="rId36"/>
    <p:sldId id="401" r:id="rId37"/>
    <p:sldId id="375" r:id="rId38"/>
    <p:sldId id="402" r:id="rId39"/>
    <p:sldId id="405" r:id="rId40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ksatcha" initials="A" lastIdx="3" clrIdx="0">
    <p:extLst>
      <p:ext uri="{19B8F6BF-5375-455C-9EA6-DF929625EA0E}">
        <p15:presenceInfo xmlns:p15="http://schemas.microsoft.com/office/powerpoint/2012/main" userId="Akksatch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008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5" Type="http://schemas.openxmlformats.org/officeDocument/2006/relationships/image" Target="../media/image33.jpg"/><Relationship Id="rId4" Type="http://schemas.openxmlformats.org/officeDocument/2006/relationships/image" Target="../media/image3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5" Type="http://schemas.openxmlformats.org/officeDocument/2006/relationships/image" Target="../media/image33.jpg"/><Relationship Id="rId4" Type="http://schemas.openxmlformats.org/officeDocument/2006/relationships/image" Target="../media/image3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120B8-ABF4-4D9D-AF35-1869619C02C4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A9185745-5292-4FC9-9D47-7E7ACC61252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000" dirty="0">
              <a:solidFill>
                <a:schemeClr val="tx1"/>
              </a:solidFill>
            </a:rPr>
            <a:t>Integrating complex, heterogeneous large-scale systems </a:t>
          </a:r>
        </a:p>
      </dgm:t>
    </dgm:pt>
    <dgm:pt modelId="{FCDB3596-F995-4ED4-B62F-1EB5ACC1B3B3}" type="parTrans" cxnId="{A64A2C0A-E6FE-454E-AA1F-D74631CE44E8}">
      <dgm:prSet/>
      <dgm:spPr/>
      <dgm:t>
        <a:bodyPr/>
        <a:lstStyle/>
        <a:p>
          <a:endParaRPr lang="en-US"/>
        </a:p>
      </dgm:t>
    </dgm:pt>
    <dgm:pt modelId="{A5655F24-1952-4573-B5D1-53C9294E93C8}" type="sibTrans" cxnId="{A64A2C0A-E6FE-454E-AA1F-D74631CE44E8}">
      <dgm:prSet/>
      <dgm:spPr/>
      <dgm:t>
        <a:bodyPr/>
        <a:lstStyle/>
        <a:p>
          <a:endParaRPr lang="en-US"/>
        </a:p>
      </dgm:t>
    </dgm:pt>
    <dgm:pt modelId="{F9F8FA5B-9DC9-4CA8-8B66-AD800A8F2F1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000" dirty="0">
              <a:solidFill>
                <a:schemeClr val="tx1"/>
              </a:solidFill>
            </a:rPr>
            <a:t>Interaction between humans and systems </a:t>
          </a:r>
        </a:p>
      </dgm:t>
    </dgm:pt>
    <dgm:pt modelId="{85177048-5A94-4871-BE78-E43C2D6F0ABE}" type="parTrans" cxnId="{44DE4872-9561-4F7E-AEB1-3427A49F08DD}">
      <dgm:prSet/>
      <dgm:spPr/>
      <dgm:t>
        <a:bodyPr/>
        <a:lstStyle/>
        <a:p>
          <a:endParaRPr lang="en-US"/>
        </a:p>
      </dgm:t>
    </dgm:pt>
    <dgm:pt modelId="{A115D864-651A-4C7C-9981-21F54A067204}" type="sibTrans" cxnId="{44DE4872-9561-4F7E-AEB1-3427A49F08DD}">
      <dgm:prSet/>
      <dgm:spPr/>
      <dgm:t>
        <a:bodyPr/>
        <a:lstStyle/>
        <a:p>
          <a:endParaRPr lang="en-US"/>
        </a:p>
      </dgm:t>
    </dgm:pt>
    <dgm:pt modelId="{646F46F7-B52C-4308-A748-D57120AF56D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000" dirty="0">
              <a:solidFill>
                <a:schemeClr val="tx1"/>
              </a:solidFill>
            </a:rPr>
            <a:t>Dealing with uncertainty</a:t>
          </a:r>
        </a:p>
      </dgm:t>
    </dgm:pt>
    <dgm:pt modelId="{283C5995-CF33-4D49-9EC7-638214368B0D}" type="parTrans" cxnId="{D3F79FB4-272A-4750-BBB4-354B50F55CE4}">
      <dgm:prSet/>
      <dgm:spPr/>
      <dgm:t>
        <a:bodyPr/>
        <a:lstStyle/>
        <a:p>
          <a:endParaRPr lang="en-US"/>
        </a:p>
      </dgm:t>
    </dgm:pt>
    <dgm:pt modelId="{14E363F2-6628-493E-B487-00F123F474F4}" type="sibTrans" cxnId="{D3F79FB4-272A-4750-BBB4-354B50F55CE4}">
      <dgm:prSet/>
      <dgm:spPr/>
      <dgm:t>
        <a:bodyPr/>
        <a:lstStyle/>
        <a:p>
          <a:endParaRPr lang="en-US"/>
        </a:p>
      </dgm:t>
    </dgm:pt>
    <dgm:pt modelId="{804FD3D1-2C7C-48B0-BC08-11508E0C6BD2}">
      <dgm:prSet custT="1"/>
      <dgm:spPr/>
      <dgm:t>
        <a:bodyPr/>
        <a:lstStyle/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q"/>
          </a:pPr>
          <a:r>
            <a:rPr lang="en-US" sz="2000" dirty="0">
              <a:solidFill>
                <a:schemeClr val="tx1"/>
              </a:solidFill>
            </a:rPr>
            <a:t>System design</a:t>
          </a:r>
        </a:p>
      </dgm:t>
    </dgm:pt>
    <dgm:pt modelId="{B0BE1C0A-77C3-49C2-AB77-7C0678C66BFD}" type="parTrans" cxnId="{18A295BA-B4EF-4E30-AB63-D1A7976EB772}">
      <dgm:prSet/>
      <dgm:spPr/>
      <dgm:t>
        <a:bodyPr/>
        <a:lstStyle/>
        <a:p>
          <a:endParaRPr lang="en-US"/>
        </a:p>
      </dgm:t>
    </dgm:pt>
    <dgm:pt modelId="{D18F4EBD-5864-4E21-B4B9-46AB504EC849}" type="sibTrans" cxnId="{18A295BA-B4EF-4E30-AB63-D1A7976EB772}">
      <dgm:prSet/>
      <dgm:spPr/>
      <dgm:t>
        <a:bodyPr/>
        <a:lstStyle/>
        <a:p>
          <a:endParaRPr lang="en-US"/>
        </a:p>
      </dgm:t>
    </dgm:pt>
    <dgm:pt modelId="{60405402-8CB1-4475-8E11-4174DBD2B60B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>
              <a:solidFill>
                <a:schemeClr val="tx1"/>
              </a:solidFill>
            </a:rPr>
            <a:t>Measuring and verifying system performance </a:t>
          </a:r>
        </a:p>
        <a:p>
          <a:endParaRPr lang="en-US" sz="1800" dirty="0"/>
        </a:p>
      </dgm:t>
    </dgm:pt>
    <dgm:pt modelId="{7F0347EF-00C1-4CF5-91DE-BC38883297F7}" type="parTrans" cxnId="{86DCA7D7-D968-4F7C-BF73-F414FC94142B}">
      <dgm:prSet/>
      <dgm:spPr/>
      <dgm:t>
        <a:bodyPr/>
        <a:lstStyle/>
        <a:p>
          <a:endParaRPr lang="en-US"/>
        </a:p>
      </dgm:t>
    </dgm:pt>
    <dgm:pt modelId="{A33851B8-0256-443C-9983-2A18BFDFCD53}" type="sibTrans" cxnId="{86DCA7D7-D968-4F7C-BF73-F414FC94142B}">
      <dgm:prSet/>
      <dgm:spPr/>
      <dgm:t>
        <a:bodyPr/>
        <a:lstStyle/>
        <a:p>
          <a:endParaRPr lang="en-US"/>
        </a:p>
      </dgm:t>
    </dgm:pt>
    <dgm:pt modelId="{A70B99FA-7460-483C-819C-C5012483B82E}" type="pres">
      <dgm:prSet presAssocID="{E81120B8-ABF4-4D9D-AF35-1869619C02C4}" presName="Name0" presStyleCnt="0">
        <dgm:presLayoutVars>
          <dgm:dir/>
          <dgm:resizeHandles val="exact"/>
        </dgm:presLayoutVars>
      </dgm:prSet>
      <dgm:spPr/>
    </dgm:pt>
    <dgm:pt modelId="{2FC2B650-9724-4260-8DAD-DEC8B7B87BA5}" type="pres">
      <dgm:prSet presAssocID="{E81120B8-ABF4-4D9D-AF35-1869619C02C4}" presName="bkgdShp" presStyleLbl="alignAccFollowNode1" presStyleIdx="0" presStyleCnt="1" custLinFactNeighborX="14335" custLinFactNeighborY="-921"/>
      <dgm:spPr/>
    </dgm:pt>
    <dgm:pt modelId="{254C1C00-DEE8-4E3B-9E4F-D0EB0FC262BD}" type="pres">
      <dgm:prSet presAssocID="{E81120B8-ABF4-4D9D-AF35-1869619C02C4}" presName="linComp" presStyleCnt="0"/>
      <dgm:spPr/>
    </dgm:pt>
    <dgm:pt modelId="{7908BB3F-9237-475B-847C-2F8708C0ED97}" type="pres">
      <dgm:prSet presAssocID="{A9185745-5292-4FC9-9D47-7E7ACC612522}" presName="compNode" presStyleCnt="0"/>
      <dgm:spPr/>
    </dgm:pt>
    <dgm:pt modelId="{17E180F4-66B6-45D0-B430-9BDFF85D9D26}" type="pres">
      <dgm:prSet presAssocID="{A9185745-5292-4FC9-9D47-7E7ACC612522}" presName="node" presStyleLbl="node1" presStyleIdx="0" presStyleCnt="5" custScaleX="147119">
        <dgm:presLayoutVars>
          <dgm:bulletEnabled val="1"/>
        </dgm:presLayoutVars>
      </dgm:prSet>
      <dgm:spPr/>
    </dgm:pt>
    <dgm:pt modelId="{35DB602C-82E5-41A7-B607-41E7D8040374}" type="pres">
      <dgm:prSet presAssocID="{A9185745-5292-4FC9-9D47-7E7ACC612522}" presName="invisiNode" presStyleLbl="node1" presStyleIdx="0" presStyleCnt="5"/>
      <dgm:spPr/>
    </dgm:pt>
    <dgm:pt modelId="{A77DD109-1579-4E81-9B58-BAE0306EEC82}" type="pres">
      <dgm:prSet presAssocID="{A9185745-5292-4FC9-9D47-7E7ACC612522}" presName="imagNode" presStyleLbl="fgImgPlace1" presStyleIdx="0" presStyleCnt="5" custScaleY="928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6B9AFD2-9ECE-424E-9C0E-6051D0106A78}" type="pres">
      <dgm:prSet presAssocID="{A5655F24-1952-4573-B5D1-53C9294E93C8}" presName="sibTrans" presStyleLbl="sibTrans2D1" presStyleIdx="0" presStyleCnt="0"/>
      <dgm:spPr/>
    </dgm:pt>
    <dgm:pt modelId="{DD679DA5-C488-4CEE-B5AE-238EEF20AF48}" type="pres">
      <dgm:prSet presAssocID="{F9F8FA5B-9DC9-4CA8-8B66-AD800A8F2F13}" presName="compNode" presStyleCnt="0"/>
      <dgm:spPr/>
    </dgm:pt>
    <dgm:pt modelId="{B9AD82C1-692F-4F60-91A8-22105BDC408C}" type="pres">
      <dgm:prSet presAssocID="{F9F8FA5B-9DC9-4CA8-8B66-AD800A8F2F13}" presName="node" presStyleLbl="node1" presStyleIdx="1" presStyleCnt="5" custScaleX="167056">
        <dgm:presLayoutVars>
          <dgm:bulletEnabled val="1"/>
        </dgm:presLayoutVars>
      </dgm:prSet>
      <dgm:spPr/>
    </dgm:pt>
    <dgm:pt modelId="{744DC04D-7FA6-408E-A9E9-D79EE32C1ED2}" type="pres">
      <dgm:prSet presAssocID="{F9F8FA5B-9DC9-4CA8-8B66-AD800A8F2F13}" presName="invisiNode" presStyleLbl="node1" presStyleIdx="1" presStyleCnt="5"/>
      <dgm:spPr/>
    </dgm:pt>
    <dgm:pt modelId="{AE9D6204-E72D-457E-B867-BC18518321D2}" type="pres">
      <dgm:prSet presAssocID="{F9F8FA5B-9DC9-4CA8-8B66-AD800A8F2F13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E0C2D962-7840-4B32-A952-36406D602F5C}" type="pres">
      <dgm:prSet presAssocID="{A115D864-651A-4C7C-9981-21F54A067204}" presName="sibTrans" presStyleLbl="sibTrans2D1" presStyleIdx="0" presStyleCnt="0"/>
      <dgm:spPr/>
    </dgm:pt>
    <dgm:pt modelId="{473DEB5E-2B3B-4DD1-9CAD-4B2EDA9E9962}" type="pres">
      <dgm:prSet presAssocID="{646F46F7-B52C-4308-A748-D57120AF56D3}" presName="compNode" presStyleCnt="0"/>
      <dgm:spPr/>
    </dgm:pt>
    <dgm:pt modelId="{215BBC75-0869-4828-82E3-5F74B8576EF7}" type="pres">
      <dgm:prSet presAssocID="{646F46F7-B52C-4308-A748-D57120AF56D3}" presName="node" presStyleLbl="node1" presStyleIdx="2" presStyleCnt="5" custScaleX="169532">
        <dgm:presLayoutVars>
          <dgm:bulletEnabled val="1"/>
        </dgm:presLayoutVars>
      </dgm:prSet>
      <dgm:spPr/>
    </dgm:pt>
    <dgm:pt modelId="{DAB2D526-3C00-4285-8A56-CED7DED6DBF2}" type="pres">
      <dgm:prSet presAssocID="{646F46F7-B52C-4308-A748-D57120AF56D3}" presName="invisiNode" presStyleLbl="node1" presStyleIdx="2" presStyleCnt="5"/>
      <dgm:spPr/>
    </dgm:pt>
    <dgm:pt modelId="{3F6CB436-7335-434B-ABC6-1446FEE1D30F}" type="pres">
      <dgm:prSet presAssocID="{646F46F7-B52C-4308-A748-D57120AF56D3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65BB9C2A-72CB-44DE-9C2E-B982796AB532}" type="pres">
      <dgm:prSet presAssocID="{14E363F2-6628-493E-B487-00F123F474F4}" presName="sibTrans" presStyleLbl="sibTrans2D1" presStyleIdx="0" presStyleCnt="0"/>
      <dgm:spPr/>
    </dgm:pt>
    <dgm:pt modelId="{5EC4A142-786F-4BB1-96F2-6A131670C80C}" type="pres">
      <dgm:prSet presAssocID="{60405402-8CB1-4475-8E11-4174DBD2B60B}" presName="compNode" presStyleCnt="0"/>
      <dgm:spPr/>
    </dgm:pt>
    <dgm:pt modelId="{3E2F1CF5-CBCF-4EF8-93D1-7C4E1623E7FC}" type="pres">
      <dgm:prSet presAssocID="{60405402-8CB1-4475-8E11-4174DBD2B60B}" presName="node" presStyleLbl="node1" presStyleIdx="3" presStyleCnt="5" custScaleX="183315">
        <dgm:presLayoutVars>
          <dgm:bulletEnabled val="1"/>
        </dgm:presLayoutVars>
      </dgm:prSet>
      <dgm:spPr/>
    </dgm:pt>
    <dgm:pt modelId="{CDCDC45D-8C33-47C1-8D3F-59D0603E596D}" type="pres">
      <dgm:prSet presAssocID="{60405402-8CB1-4475-8E11-4174DBD2B60B}" presName="invisiNode" presStyleLbl="node1" presStyleIdx="3" presStyleCnt="5"/>
      <dgm:spPr/>
    </dgm:pt>
    <dgm:pt modelId="{5F5B91E0-405A-44BC-9352-D31969F4D85B}" type="pres">
      <dgm:prSet presAssocID="{60405402-8CB1-4475-8E11-4174DBD2B60B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2F3E73BE-864C-441C-9ADB-45B6D09DA5D5}" type="pres">
      <dgm:prSet presAssocID="{A33851B8-0256-443C-9983-2A18BFDFCD53}" presName="sibTrans" presStyleLbl="sibTrans2D1" presStyleIdx="0" presStyleCnt="0"/>
      <dgm:spPr/>
    </dgm:pt>
    <dgm:pt modelId="{4A01FF0E-0EDF-4427-BD4A-C6B774B29305}" type="pres">
      <dgm:prSet presAssocID="{804FD3D1-2C7C-48B0-BC08-11508E0C6BD2}" presName="compNode" presStyleCnt="0"/>
      <dgm:spPr/>
    </dgm:pt>
    <dgm:pt modelId="{6125979D-CB1B-4982-BFF2-338F005D59C5}" type="pres">
      <dgm:prSet presAssocID="{804FD3D1-2C7C-48B0-BC08-11508E0C6BD2}" presName="node" presStyleLbl="node1" presStyleIdx="4" presStyleCnt="5" custScaleX="141842">
        <dgm:presLayoutVars>
          <dgm:bulletEnabled val="1"/>
        </dgm:presLayoutVars>
      </dgm:prSet>
      <dgm:spPr/>
    </dgm:pt>
    <dgm:pt modelId="{221B6BB6-296A-4851-8298-FEB2E015665F}" type="pres">
      <dgm:prSet presAssocID="{804FD3D1-2C7C-48B0-BC08-11508E0C6BD2}" presName="invisiNode" presStyleLbl="node1" presStyleIdx="4" presStyleCnt="5"/>
      <dgm:spPr/>
    </dgm:pt>
    <dgm:pt modelId="{09EE7473-B9DF-4BFC-9DDB-72D3EA0ED008}" type="pres">
      <dgm:prSet presAssocID="{804FD3D1-2C7C-48B0-BC08-11508E0C6BD2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</dgm:ptLst>
  <dgm:cxnLst>
    <dgm:cxn modelId="{A64A2C0A-E6FE-454E-AA1F-D74631CE44E8}" srcId="{E81120B8-ABF4-4D9D-AF35-1869619C02C4}" destId="{A9185745-5292-4FC9-9D47-7E7ACC612522}" srcOrd="0" destOrd="0" parTransId="{FCDB3596-F995-4ED4-B62F-1EB5ACC1B3B3}" sibTransId="{A5655F24-1952-4573-B5D1-53C9294E93C8}"/>
    <dgm:cxn modelId="{8CB19B24-3914-4002-A25B-6EACD81C5577}" type="presOf" srcId="{F9F8FA5B-9DC9-4CA8-8B66-AD800A8F2F13}" destId="{B9AD82C1-692F-4F60-91A8-22105BDC408C}" srcOrd="0" destOrd="0" presId="urn:microsoft.com/office/officeart/2005/8/layout/pList2"/>
    <dgm:cxn modelId="{5EF1716D-99A0-458A-A4E0-4A195E9A07E4}" type="presOf" srcId="{A115D864-651A-4C7C-9981-21F54A067204}" destId="{E0C2D962-7840-4B32-A952-36406D602F5C}" srcOrd="0" destOrd="0" presId="urn:microsoft.com/office/officeart/2005/8/layout/pList2"/>
    <dgm:cxn modelId="{6BC5AF51-77AC-48DF-A801-1A632D469C5E}" type="presOf" srcId="{646F46F7-B52C-4308-A748-D57120AF56D3}" destId="{215BBC75-0869-4828-82E3-5F74B8576EF7}" srcOrd="0" destOrd="0" presId="urn:microsoft.com/office/officeart/2005/8/layout/pList2"/>
    <dgm:cxn modelId="{44DE4872-9561-4F7E-AEB1-3427A49F08DD}" srcId="{E81120B8-ABF4-4D9D-AF35-1869619C02C4}" destId="{F9F8FA5B-9DC9-4CA8-8B66-AD800A8F2F13}" srcOrd="1" destOrd="0" parTransId="{85177048-5A94-4871-BE78-E43C2D6F0ABE}" sibTransId="{A115D864-651A-4C7C-9981-21F54A067204}"/>
    <dgm:cxn modelId="{FAFD4D8A-BB26-43DD-9F10-E9818199752D}" type="presOf" srcId="{A5655F24-1952-4573-B5D1-53C9294E93C8}" destId="{26B9AFD2-9ECE-424E-9C0E-6051D0106A78}" srcOrd="0" destOrd="0" presId="urn:microsoft.com/office/officeart/2005/8/layout/pList2"/>
    <dgm:cxn modelId="{DEAC578F-3A49-4A92-88B9-AF2950A08565}" type="presOf" srcId="{A33851B8-0256-443C-9983-2A18BFDFCD53}" destId="{2F3E73BE-864C-441C-9ADB-45B6D09DA5D5}" srcOrd="0" destOrd="0" presId="urn:microsoft.com/office/officeart/2005/8/layout/pList2"/>
    <dgm:cxn modelId="{F6D133A5-45A8-45C3-AA90-040F1774D009}" type="presOf" srcId="{804FD3D1-2C7C-48B0-BC08-11508E0C6BD2}" destId="{6125979D-CB1B-4982-BFF2-338F005D59C5}" srcOrd="0" destOrd="0" presId="urn:microsoft.com/office/officeart/2005/8/layout/pList2"/>
    <dgm:cxn modelId="{8875D8AF-D71C-4747-B521-803C7984C096}" type="presOf" srcId="{E81120B8-ABF4-4D9D-AF35-1869619C02C4}" destId="{A70B99FA-7460-483C-819C-C5012483B82E}" srcOrd="0" destOrd="0" presId="urn:microsoft.com/office/officeart/2005/8/layout/pList2"/>
    <dgm:cxn modelId="{D3F79FB4-272A-4750-BBB4-354B50F55CE4}" srcId="{E81120B8-ABF4-4D9D-AF35-1869619C02C4}" destId="{646F46F7-B52C-4308-A748-D57120AF56D3}" srcOrd="2" destOrd="0" parTransId="{283C5995-CF33-4D49-9EC7-638214368B0D}" sibTransId="{14E363F2-6628-493E-B487-00F123F474F4}"/>
    <dgm:cxn modelId="{7C3DD8B7-EF1A-4497-8F7F-C90D86EB66CA}" type="presOf" srcId="{60405402-8CB1-4475-8E11-4174DBD2B60B}" destId="{3E2F1CF5-CBCF-4EF8-93D1-7C4E1623E7FC}" srcOrd="0" destOrd="0" presId="urn:microsoft.com/office/officeart/2005/8/layout/pList2"/>
    <dgm:cxn modelId="{18A295BA-B4EF-4E30-AB63-D1A7976EB772}" srcId="{E81120B8-ABF4-4D9D-AF35-1869619C02C4}" destId="{804FD3D1-2C7C-48B0-BC08-11508E0C6BD2}" srcOrd="4" destOrd="0" parTransId="{B0BE1C0A-77C3-49C2-AB77-7C0678C66BFD}" sibTransId="{D18F4EBD-5864-4E21-B4B9-46AB504EC849}"/>
    <dgm:cxn modelId="{695B56C1-482B-4CA7-9AE4-27E6E26AC181}" type="presOf" srcId="{14E363F2-6628-493E-B487-00F123F474F4}" destId="{65BB9C2A-72CB-44DE-9C2E-B982796AB532}" srcOrd="0" destOrd="0" presId="urn:microsoft.com/office/officeart/2005/8/layout/pList2"/>
    <dgm:cxn modelId="{91950DCB-D0B2-4529-A5FA-B98183B449F4}" type="presOf" srcId="{A9185745-5292-4FC9-9D47-7E7ACC612522}" destId="{17E180F4-66B6-45D0-B430-9BDFF85D9D26}" srcOrd="0" destOrd="0" presId="urn:microsoft.com/office/officeart/2005/8/layout/pList2"/>
    <dgm:cxn modelId="{86DCA7D7-D968-4F7C-BF73-F414FC94142B}" srcId="{E81120B8-ABF4-4D9D-AF35-1869619C02C4}" destId="{60405402-8CB1-4475-8E11-4174DBD2B60B}" srcOrd="3" destOrd="0" parTransId="{7F0347EF-00C1-4CF5-91DE-BC38883297F7}" sibTransId="{A33851B8-0256-443C-9983-2A18BFDFCD53}"/>
    <dgm:cxn modelId="{8EE6024B-2248-492E-B5A7-D6DAA30CCD9A}" type="presParOf" srcId="{A70B99FA-7460-483C-819C-C5012483B82E}" destId="{2FC2B650-9724-4260-8DAD-DEC8B7B87BA5}" srcOrd="0" destOrd="0" presId="urn:microsoft.com/office/officeart/2005/8/layout/pList2"/>
    <dgm:cxn modelId="{CB95CCC6-1F2A-47E5-89BD-60EE83E0BAB4}" type="presParOf" srcId="{A70B99FA-7460-483C-819C-C5012483B82E}" destId="{254C1C00-DEE8-4E3B-9E4F-D0EB0FC262BD}" srcOrd="1" destOrd="0" presId="urn:microsoft.com/office/officeart/2005/8/layout/pList2"/>
    <dgm:cxn modelId="{23F68DB8-43B2-4895-B819-07E38E378FB9}" type="presParOf" srcId="{254C1C00-DEE8-4E3B-9E4F-D0EB0FC262BD}" destId="{7908BB3F-9237-475B-847C-2F8708C0ED97}" srcOrd="0" destOrd="0" presId="urn:microsoft.com/office/officeart/2005/8/layout/pList2"/>
    <dgm:cxn modelId="{75ECBEB0-C7F6-4B81-8887-E43AD1F51732}" type="presParOf" srcId="{7908BB3F-9237-475B-847C-2F8708C0ED97}" destId="{17E180F4-66B6-45D0-B430-9BDFF85D9D26}" srcOrd="0" destOrd="0" presId="urn:microsoft.com/office/officeart/2005/8/layout/pList2"/>
    <dgm:cxn modelId="{A0089F5D-25A6-4AFA-B8DF-486DDBCA045C}" type="presParOf" srcId="{7908BB3F-9237-475B-847C-2F8708C0ED97}" destId="{35DB602C-82E5-41A7-B607-41E7D8040374}" srcOrd="1" destOrd="0" presId="urn:microsoft.com/office/officeart/2005/8/layout/pList2"/>
    <dgm:cxn modelId="{B9AA5582-73B2-47AE-B6B7-83A597188077}" type="presParOf" srcId="{7908BB3F-9237-475B-847C-2F8708C0ED97}" destId="{A77DD109-1579-4E81-9B58-BAE0306EEC82}" srcOrd="2" destOrd="0" presId="urn:microsoft.com/office/officeart/2005/8/layout/pList2"/>
    <dgm:cxn modelId="{E4D7EA08-5421-4D05-B599-9CE1E3ADAB6F}" type="presParOf" srcId="{254C1C00-DEE8-4E3B-9E4F-D0EB0FC262BD}" destId="{26B9AFD2-9ECE-424E-9C0E-6051D0106A78}" srcOrd="1" destOrd="0" presId="urn:microsoft.com/office/officeart/2005/8/layout/pList2"/>
    <dgm:cxn modelId="{44F12D67-4793-4868-B9D9-55B8846E597E}" type="presParOf" srcId="{254C1C00-DEE8-4E3B-9E4F-D0EB0FC262BD}" destId="{DD679DA5-C488-4CEE-B5AE-238EEF20AF48}" srcOrd="2" destOrd="0" presId="urn:microsoft.com/office/officeart/2005/8/layout/pList2"/>
    <dgm:cxn modelId="{25913599-4029-47B5-85E5-5D0A6317B85D}" type="presParOf" srcId="{DD679DA5-C488-4CEE-B5AE-238EEF20AF48}" destId="{B9AD82C1-692F-4F60-91A8-22105BDC408C}" srcOrd="0" destOrd="0" presId="urn:microsoft.com/office/officeart/2005/8/layout/pList2"/>
    <dgm:cxn modelId="{0BB79DF4-E662-4AD1-A114-8C05FC722259}" type="presParOf" srcId="{DD679DA5-C488-4CEE-B5AE-238EEF20AF48}" destId="{744DC04D-7FA6-408E-A9E9-D79EE32C1ED2}" srcOrd="1" destOrd="0" presId="urn:microsoft.com/office/officeart/2005/8/layout/pList2"/>
    <dgm:cxn modelId="{8F4F5C2C-9773-4422-BCDD-9D637ACB0C41}" type="presParOf" srcId="{DD679DA5-C488-4CEE-B5AE-238EEF20AF48}" destId="{AE9D6204-E72D-457E-B867-BC18518321D2}" srcOrd="2" destOrd="0" presId="urn:microsoft.com/office/officeart/2005/8/layout/pList2"/>
    <dgm:cxn modelId="{6EE7CB0F-8661-469A-9EDE-6AA49C36B433}" type="presParOf" srcId="{254C1C00-DEE8-4E3B-9E4F-D0EB0FC262BD}" destId="{E0C2D962-7840-4B32-A952-36406D602F5C}" srcOrd="3" destOrd="0" presId="urn:microsoft.com/office/officeart/2005/8/layout/pList2"/>
    <dgm:cxn modelId="{B4C9597F-1438-4184-AA85-83AF5097B7D3}" type="presParOf" srcId="{254C1C00-DEE8-4E3B-9E4F-D0EB0FC262BD}" destId="{473DEB5E-2B3B-4DD1-9CAD-4B2EDA9E9962}" srcOrd="4" destOrd="0" presId="urn:microsoft.com/office/officeart/2005/8/layout/pList2"/>
    <dgm:cxn modelId="{0AC906D9-36A2-4622-B369-A3E9AE30CD52}" type="presParOf" srcId="{473DEB5E-2B3B-4DD1-9CAD-4B2EDA9E9962}" destId="{215BBC75-0869-4828-82E3-5F74B8576EF7}" srcOrd="0" destOrd="0" presId="urn:microsoft.com/office/officeart/2005/8/layout/pList2"/>
    <dgm:cxn modelId="{8DA5C72D-E453-4E19-BAEE-78BB5D6A080D}" type="presParOf" srcId="{473DEB5E-2B3B-4DD1-9CAD-4B2EDA9E9962}" destId="{DAB2D526-3C00-4285-8A56-CED7DED6DBF2}" srcOrd="1" destOrd="0" presId="urn:microsoft.com/office/officeart/2005/8/layout/pList2"/>
    <dgm:cxn modelId="{AEE8F546-6511-4F1F-944F-6684E99A5113}" type="presParOf" srcId="{473DEB5E-2B3B-4DD1-9CAD-4B2EDA9E9962}" destId="{3F6CB436-7335-434B-ABC6-1446FEE1D30F}" srcOrd="2" destOrd="0" presId="urn:microsoft.com/office/officeart/2005/8/layout/pList2"/>
    <dgm:cxn modelId="{8D04C8B6-9EDA-4B34-9770-F57C81F7699B}" type="presParOf" srcId="{254C1C00-DEE8-4E3B-9E4F-D0EB0FC262BD}" destId="{65BB9C2A-72CB-44DE-9C2E-B982796AB532}" srcOrd="5" destOrd="0" presId="urn:microsoft.com/office/officeart/2005/8/layout/pList2"/>
    <dgm:cxn modelId="{9BEFE683-F833-4422-B586-174ADA5A3C6E}" type="presParOf" srcId="{254C1C00-DEE8-4E3B-9E4F-D0EB0FC262BD}" destId="{5EC4A142-786F-4BB1-96F2-6A131670C80C}" srcOrd="6" destOrd="0" presId="urn:microsoft.com/office/officeart/2005/8/layout/pList2"/>
    <dgm:cxn modelId="{22FDE5AD-C5FD-43E5-84AE-736C0B3D7DD4}" type="presParOf" srcId="{5EC4A142-786F-4BB1-96F2-6A131670C80C}" destId="{3E2F1CF5-CBCF-4EF8-93D1-7C4E1623E7FC}" srcOrd="0" destOrd="0" presId="urn:microsoft.com/office/officeart/2005/8/layout/pList2"/>
    <dgm:cxn modelId="{52471265-08E5-4818-A109-377D9BA63E81}" type="presParOf" srcId="{5EC4A142-786F-4BB1-96F2-6A131670C80C}" destId="{CDCDC45D-8C33-47C1-8D3F-59D0603E596D}" srcOrd="1" destOrd="0" presId="urn:microsoft.com/office/officeart/2005/8/layout/pList2"/>
    <dgm:cxn modelId="{30146E63-9A78-46BA-B4B7-DB324D4AD265}" type="presParOf" srcId="{5EC4A142-786F-4BB1-96F2-6A131670C80C}" destId="{5F5B91E0-405A-44BC-9352-D31969F4D85B}" srcOrd="2" destOrd="0" presId="urn:microsoft.com/office/officeart/2005/8/layout/pList2"/>
    <dgm:cxn modelId="{E4516A3D-FF85-4ED3-A610-A257457F3D1F}" type="presParOf" srcId="{254C1C00-DEE8-4E3B-9E4F-D0EB0FC262BD}" destId="{2F3E73BE-864C-441C-9ADB-45B6D09DA5D5}" srcOrd="7" destOrd="0" presId="urn:microsoft.com/office/officeart/2005/8/layout/pList2"/>
    <dgm:cxn modelId="{5CC1BF29-54EB-474D-B842-362F38A49236}" type="presParOf" srcId="{254C1C00-DEE8-4E3B-9E4F-D0EB0FC262BD}" destId="{4A01FF0E-0EDF-4427-BD4A-C6B774B29305}" srcOrd="8" destOrd="0" presId="urn:microsoft.com/office/officeart/2005/8/layout/pList2"/>
    <dgm:cxn modelId="{2A30ED16-F118-4F3D-ADA1-2C1989913BEF}" type="presParOf" srcId="{4A01FF0E-0EDF-4427-BD4A-C6B774B29305}" destId="{6125979D-CB1B-4982-BFF2-338F005D59C5}" srcOrd="0" destOrd="0" presId="urn:microsoft.com/office/officeart/2005/8/layout/pList2"/>
    <dgm:cxn modelId="{4AB044B3-9446-4AD5-8273-34E835906029}" type="presParOf" srcId="{4A01FF0E-0EDF-4427-BD4A-C6B774B29305}" destId="{221B6BB6-296A-4851-8298-FEB2E015665F}" srcOrd="1" destOrd="0" presId="urn:microsoft.com/office/officeart/2005/8/layout/pList2"/>
    <dgm:cxn modelId="{155F06FC-DD4F-4013-9D3B-87E88A8589A8}" type="presParOf" srcId="{4A01FF0E-0EDF-4427-BD4A-C6B774B29305}" destId="{09EE7473-B9DF-4BFC-9DDB-72D3EA0ED00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2B650-9724-4260-8DAD-DEC8B7B87BA5}">
      <dsp:nvSpPr>
        <dsp:cNvPr id="0" name=""/>
        <dsp:cNvSpPr/>
      </dsp:nvSpPr>
      <dsp:spPr>
        <a:xfrm>
          <a:off x="0" y="0"/>
          <a:ext cx="9336220" cy="171314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DD109-1579-4E81-9B58-BAE0306EEC82}">
      <dsp:nvSpPr>
        <dsp:cNvPr id="0" name=""/>
        <dsp:cNvSpPr/>
      </dsp:nvSpPr>
      <dsp:spPr>
        <a:xfrm>
          <a:off x="523892" y="273206"/>
          <a:ext cx="1033799" cy="11667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180F4-66B6-45D0-B430-9BDFF85D9D26}">
      <dsp:nvSpPr>
        <dsp:cNvPr id="0" name=""/>
        <dsp:cNvSpPr/>
      </dsp:nvSpPr>
      <dsp:spPr>
        <a:xfrm rot="10800000">
          <a:off x="280334" y="1713141"/>
          <a:ext cx="1520915" cy="20938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>
              <a:solidFill>
                <a:schemeClr val="tx1"/>
              </a:solidFill>
            </a:rPr>
            <a:t>Integrating complex, heterogeneous large-scale systems </a:t>
          </a:r>
        </a:p>
      </dsp:txBody>
      <dsp:txXfrm rot="10800000">
        <a:off x="327107" y="1713141"/>
        <a:ext cx="1427369" cy="2047066"/>
      </dsp:txXfrm>
    </dsp:sp>
    <dsp:sp modelId="{AE9D6204-E72D-457E-B867-BC18518321D2}">
      <dsp:nvSpPr>
        <dsp:cNvPr id="0" name=""/>
        <dsp:cNvSpPr/>
      </dsp:nvSpPr>
      <dsp:spPr>
        <a:xfrm>
          <a:off x="2251241" y="228418"/>
          <a:ext cx="1033799" cy="12563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D82C1-692F-4F60-91A8-22105BDC408C}">
      <dsp:nvSpPr>
        <dsp:cNvPr id="0" name=""/>
        <dsp:cNvSpPr/>
      </dsp:nvSpPr>
      <dsp:spPr>
        <a:xfrm rot="10800000">
          <a:off x="1904629" y="1713141"/>
          <a:ext cx="1727024" cy="20938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>
              <a:solidFill>
                <a:schemeClr val="tx1"/>
              </a:solidFill>
            </a:rPr>
            <a:t>Interaction between humans and systems </a:t>
          </a:r>
        </a:p>
      </dsp:txBody>
      <dsp:txXfrm rot="10800000">
        <a:off x="1957741" y="1713141"/>
        <a:ext cx="1620800" cy="2040727"/>
      </dsp:txXfrm>
    </dsp:sp>
    <dsp:sp modelId="{3F6CB436-7335-434B-ABC6-1446FEE1D30F}">
      <dsp:nvSpPr>
        <dsp:cNvPr id="0" name=""/>
        <dsp:cNvSpPr/>
      </dsp:nvSpPr>
      <dsp:spPr>
        <a:xfrm>
          <a:off x="4094444" y="228418"/>
          <a:ext cx="1033799" cy="12563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BBC75-0869-4828-82E3-5F74B8576EF7}">
      <dsp:nvSpPr>
        <dsp:cNvPr id="0" name=""/>
        <dsp:cNvSpPr/>
      </dsp:nvSpPr>
      <dsp:spPr>
        <a:xfrm rot="10800000">
          <a:off x="3735033" y="1713141"/>
          <a:ext cx="1752620" cy="20938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>
              <a:solidFill>
                <a:schemeClr val="tx1"/>
              </a:solidFill>
            </a:rPr>
            <a:t>Dealing with uncertainty</a:t>
          </a:r>
        </a:p>
      </dsp:txBody>
      <dsp:txXfrm rot="10800000">
        <a:off x="3788932" y="1713141"/>
        <a:ext cx="1644822" cy="2039940"/>
      </dsp:txXfrm>
    </dsp:sp>
    <dsp:sp modelId="{5F5B91E0-405A-44BC-9352-D31969F4D85B}">
      <dsp:nvSpPr>
        <dsp:cNvPr id="0" name=""/>
        <dsp:cNvSpPr/>
      </dsp:nvSpPr>
      <dsp:spPr>
        <a:xfrm>
          <a:off x="6021689" y="228418"/>
          <a:ext cx="1033799" cy="12563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F1CF5-CBCF-4EF8-93D1-7C4E1623E7FC}">
      <dsp:nvSpPr>
        <dsp:cNvPr id="0" name=""/>
        <dsp:cNvSpPr/>
      </dsp:nvSpPr>
      <dsp:spPr>
        <a:xfrm rot="10800000">
          <a:off x="5591034" y="1713141"/>
          <a:ext cx="1895109" cy="20938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>
              <a:solidFill>
                <a:schemeClr val="tx1"/>
              </a:solidFill>
            </a:rPr>
            <a:t>Measuring and verifying system performance </a:t>
          </a:r>
        </a:p>
        <a:p>
          <a:pPr algn="ctr">
            <a:spcBef>
              <a:spcPct val="0"/>
            </a:spcBef>
            <a:buNone/>
          </a:pPr>
          <a:endParaRPr lang="en-US" sz="1800" kern="1200" dirty="0"/>
        </a:p>
      </dsp:txBody>
      <dsp:txXfrm rot="10800000">
        <a:off x="5649315" y="1713141"/>
        <a:ext cx="1778547" cy="2035558"/>
      </dsp:txXfrm>
    </dsp:sp>
    <dsp:sp modelId="{09EE7473-B9DF-4BFC-9DDB-72D3EA0ED008}">
      <dsp:nvSpPr>
        <dsp:cNvPr id="0" name=""/>
        <dsp:cNvSpPr/>
      </dsp:nvSpPr>
      <dsp:spPr>
        <a:xfrm>
          <a:off x="7805805" y="228418"/>
          <a:ext cx="1033799" cy="12563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5979D-CB1B-4982-BFF2-338F005D59C5}">
      <dsp:nvSpPr>
        <dsp:cNvPr id="0" name=""/>
        <dsp:cNvSpPr/>
      </dsp:nvSpPr>
      <dsp:spPr>
        <a:xfrm rot="10800000">
          <a:off x="7589523" y="1713141"/>
          <a:ext cx="1466361" cy="20938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>
              <a:solidFill>
                <a:schemeClr val="tx1"/>
              </a:solidFill>
            </a:rPr>
            <a:t>System design</a:t>
          </a:r>
        </a:p>
      </dsp:txBody>
      <dsp:txXfrm rot="10800000">
        <a:off x="7634619" y="1713141"/>
        <a:ext cx="1376169" cy="2048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3508"/>
          </a:xfrm>
          <a:prstGeom prst="rect">
            <a:avLst/>
          </a:prstGeom>
        </p:spPr>
        <p:txBody>
          <a:bodyPr vert="horz" lIns="99070" tIns="49535" rIns="99070" bIns="4953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0" tIns="49535" rIns="99070" bIns="49535" rtlCol="0"/>
          <a:lstStyle>
            <a:lvl1pPr algn="r">
              <a:defRPr sz="1300"/>
            </a:lvl1pPr>
          </a:lstStyle>
          <a:p>
            <a:fld id="{51299C7C-64F4-6E4D-ACDB-FD7876D2BE1F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0" tIns="49535" rIns="99070" bIns="495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0" tIns="49535" rIns="99070" bIns="495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70" tIns="49535" rIns="99070" bIns="4953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0" tIns="49535" rIns="99070" bIns="49535" rtlCol="0" anchor="b"/>
          <a:lstStyle>
            <a:lvl1pPr algn="r">
              <a:defRPr sz="1300"/>
            </a:lvl1pPr>
          </a:lstStyle>
          <a:p>
            <a:fld id="{D9E50DBC-2896-0A4C-AFF9-CCB22DA1C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8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5027A7-4436-4BFC-B715-CB8E92192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D39AF64-02D8-4A17-BB3F-4E301487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177" y="3445482"/>
            <a:ext cx="8950284" cy="130516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DADDB0-2C51-4443-AB1B-DC4AF763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177" y="2067992"/>
            <a:ext cx="8950284" cy="1121423"/>
          </a:xfrm>
          <a:noFill/>
        </p:spPr>
        <p:txBody>
          <a:bodyPr anchor="ctr">
            <a:noAutofit/>
          </a:bodyPr>
          <a:lstStyle>
            <a:lvl1pPr algn="ctr">
              <a:defRPr sz="4400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1D9C-DF45-4586-BF2E-7912D4B41D80}"/>
              </a:ext>
            </a:extLst>
          </p:cNvPr>
          <p:cNvSpPr/>
          <p:nvPr userDrawn="1"/>
        </p:nvSpPr>
        <p:spPr>
          <a:xfrm>
            <a:off x="1356177" y="3184039"/>
            <a:ext cx="8950284" cy="843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4BED-7B33-41AD-A323-368EB9B434D6}"/>
              </a:ext>
            </a:extLst>
          </p:cNvPr>
          <p:cNvSpPr/>
          <p:nvPr userDrawn="1"/>
        </p:nvSpPr>
        <p:spPr>
          <a:xfrm>
            <a:off x="1615354" y="3263030"/>
            <a:ext cx="843193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23124-B431-4DF0-80A3-5D3DB66D88FD}"/>
              </a:ext>
            </a:extLst>
          </p:cNvPr>
          <p:cNvSpPr/>
          <p:nvPr userDrawn="1"/>
        </p:nvSpPr>
        <p:spPr>
          <a:xfrm>
            <a:off x="1927935" y="3310167"/>
            <a:ext cx="7806768" cy="52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433334" y="1661096"/>
            <a:ext cx="10658792" cy="5077641"/>
            <a:chOff x="1433334" y="1661096"/>
            <a:chExt cx="10658792" cy="50776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E009E9-C9B2-471A-9A7A-5D205EEDA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09" y="4249828"/>
              <a:ext cx="1280160" cy="1280160"/>
            </a:xfrm>
            <a:prstGeom prst="rect">
              <a:avLst/>
            </a:prstGeom>
            <a:noFill/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66" y="5267033"/>
              <a:ext cx="1243584" cy="12280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35" y="5409421"/>
              <a:ext cx="1234440" cy="12344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1" y="4984342"/>
              <a:ext cx="1554480" cy="141787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 userDrawn="1"/>
          </p:nvGrpSpPr>
          <p:grpSpPr>
            <a:xfrm>
              <a:off x="1433334" y="5625782"/>
              <a:ext cx="1947672" cy="1112955"/>
              <a:chOff x="1462142" y="5625782"/>
              <a:chExt cx="1947672" cy="1112955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1709237" y="6396483"/>
                <a:ext cx="1453102" cy="15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42" y="5625782"/>
                <a:ext cx="1947672" cy="1112955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690" y="4846630"/>
              <a:ext cx="1252728" cy="124437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22" y="1661096"/>
              <a:ext cx="1060704" cy="141667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32" y="5179620"/>
              <a:ext cx="1225296" cy="141834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173" y="2994422"/>
              <a:ext cx="850392" cy="1490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3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01A1C-51D1-41B4-9C3C-E06B1D57AF69}"/>
              </a:ext>
            </a:extLst>
          </p:cNvPr>
          <p:cNvGrpSpPr/>
          <p:nvPr userDrawn="1"/>
        </p:nvGrpSpPr>
        <p:grpSpPr>
          <a:xfrm>
            <a:off x="1792289" y="1349129"/>
            <a:ext cx="9913040" cy="154101"/>
            <a:chOff x="1610813" y="1340083"/>
            <a:chExt cx="7607984" cy="1699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E0845-1B36-45A0-A900-346B585FB863}"/>
                </a:ext>
              </a:extLst>
            </p:cNvPr>
            <p:cNvSpPr/>
            <p:nvPr userDrawn="1"/>
          </p:nvSpPr>
          <p:spPr>
            <a:xfrm>
              <a:off x="1610813" y="1340083"/>
              <a:ext cx="7607984" cy="843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424509-D133-4E5C-8A4D-7A431372B253}"/>
                </a:ext>
              </a:extLst>
            </p:cNvPr>
            <p:cNvSpPr/>
            <p:nvPr userDrawn="1"/>
          </p:nvSpPr>
          <p:spPr>
            <a:xfrm>
              <a:off x="1831119" y="1405583"/>
              <a:ext cx="716737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E59BE7-4247-4ABD-852F-D91F21A5AAD4}"/>
                </a:ext>
              </a:extLst>
            </p:cNvPr>
            <p:cNvSpPr/>
            <p:nvPr userDrawn="1"/>
          </p:nvSpPr>
          <p:spPr>
            <a:xfrm>
              <a:off x="2096821" y="1457576"/>
              <a:ext cx="6635965" cy="524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09061E-C19F-4F07-A1CD-123D3E1DE607}"/>
              </a:ext>
            </a:extLst>
          </p:cNvPr>
          <p:cNvSpPr/>
          <p:nvPr userDrawn="1"/>
        </p:nvSpPr>
        <p:spPr>
          <a:xfrm>
            <a:off x="4042475" y="2034173"/>
            <a:ext cx="600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31B2A8-CB08-462F-B7BA-1D4FF2A92C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grpSp>
        <p:nvGrpSpPr>
          <p:cNvPr id="26" name="Group 25"/>
          <p:cNvGrpSpPr/>
          <p:nvPr userDrawn="1"/>
        </p:nvGrpSpPr>
        <p:grpSpPr>
          <a:xfrm>
            <a:off x="1433334" y="1661096"/>
            <a:ext cx="10658792" cy="5077641"/>
            <a:chOff x="1433334" y="1661096"/>
            <a:chExt cx="10658792" cy="50776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E009E9-C9B2-471A-9A7A-5D205EEDA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09" y="4249828"/>
              <a:ext cx="1280160" cy="1280160"/>
            </a:xfrm>
            <a:prstGeom prst="rect">
              <a:avLst/>
            </a:prstGeom>
            <a:noFill/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66" y="5267033"/>
              <a:ext cx="1243584" cy="122803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35" y="5409421"/>
              <a:ext cx="1234440" cy="12344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1" y="4984342"/>
              <a:ext cx="1554480" cy="1417874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1433334" y="5625782"/>
              <a:ext cx="1947672" cy="1112955"/>
              <a:chOff x="1462142" y="5625782"/>
              <a:chExt cx="1947672" cy="1112955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1709237" y="6396483"/>
                <a:ext cx="1453102" cy="15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42" y="5625782"/>
                <a:ext cx="1947672" cy="1112955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690" y="4846630"/>
              <a:ext cx="1252728" cy="124437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22" y="1661096"/>
              <a:ext cx="1060704" cy="141667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32" y="5179620"/>
              <a:ext cx="1225296" cy="141834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173" y="2994422"/>
              <a:ext cx="850392" cy="149033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838C6F-2712-40E5-B33C-0F633F5A2BC1}"/>
              </a:ext>
            </a:extLst>
          </p:cNvPr>
          <p:cNvGrpSpPr/>
          <p:nvPr userDrawn="1"/>
        </p:nvGrpSpPr>
        <p:grpSpPr>
          <a:xfrm>
            <a:off x="208806" y="3605919"/>
            <a:ext cx="4259613" cy="2063948"/>
            <a:chOff x="1367874" y="3724026"/>
            <a:chExt cx="4259613" cy="2063948"/>
          </a:xfrm>
        </p:grpSpPr>
        <p:pic>
          <p:nvPicPr>
            <p:cNvPr id="38" name="Picture 8" descr="Related image">
              <a:extLst>
                <a:ext uri="{FF2B5EF4-FFF2-40B4-BE49-F238E27FC236}">
                  <a16:creationId xmlns:a16="http://schemas.microsoft.com/office/drawing/2014/main" id="{C347F2E1-32C3-42DE-A641-A761A9BC845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0377" r="11299" b="16033"/>
            <a:stretch/>
          </p:blipFill>
          <p:spPr bwMode="auto">
            <a:xfrm>
              <a:off x="1451557" y="4417174"/>
              <a:ext cx="658490" cy="6397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Image result for youtube icon png">
              <a:extLst>
                <a:ext uri="{FF2B5EF4-FFF2-40B4-BE49-F238E27FC236}">
                  <a16:creationId xmlns:a16="http://schemas.microsoft.com/office/drawing/2014/main" id="{433171C4-5851-4396-BA52-6A4F1EB08A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74" y="5129484"/>
              <a:ext cx="658490" cy="6584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Image result for website icon png">
              <a:extLst>
                <a:ext uri="{FF2B5EF4-FFF2-40B4-BE49-F238E27FC236}">
                  <a16:creationId xmlns:a16="http://schemas.microsoft.com/office/drawing/2014/main" id="{700B0FFF-4324-4D36-ABB6-514B1D0CC3D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7"/>
            <a:stretch/>
          </p:blipFill>
          <p:spPr bwMode="auto">
            <a:xfrm>
              <a:off x="1496281" y="3724026"/>
              <a:ext cx="658490" cy="61840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E2B65C-C975-427A-8BB0-A7D46DE78454}"/>
                </a:ext>
              </a:extLst>
            </p:cNvPr>
            <p:cNvSpPr txBox="1"/>
            <p:nvPr userDrawn="1"/>
          </p:nvSpPr>
          <p:spPr>
            <a:xfrm>
              <a:off x="2137507" y="3833173"/>
              <a:ext cx="3489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https://msie4.ait.ac.th/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1A48ED-6076-4329-BBEF-FBED22F94A4E}"/>
                </a:ext>
              </a:extLst>
            </p:cNvPr>
            <p:cNvSpPr txBox="1"/>
            <p:nvPr userDrawn="1"/>
          </p:nvSpPr>
          <p:spPr>
            <a:xfrm>
              <a:off x="2060031" y="5269018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MSIE 4.0 Channel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629B7C-F449-4D17-9736-3DF1838E5F47}"/>
                </a:ext>
              </a:extLst>
            </p:cNvPr>
            <p:cNvSpPr txBox="1"/>
            <p:nvPr userDrawn="1"/>
          </p:nvSpPr>
          <p:spPr>
            <a:xfrm>
              <a:off x="2109384" y="4536977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@MSIE4Thailand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67F8699-7B71-4797-B9A1-850CF5BF8DCB}"/>
              </a:ext>
            </a:extLst>
          </p:cNvPr>
          <p:cNvSpPr txBox="1"/>
          <p:nvPr userDrawn="1"/>
        </p:nvSpPr>
        <p:spPr>
          <a:xfrm>
            <a:off x="4042475" y="3672689"/>
            <a:ext cx="6311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Together We Will Make Our Education Stronger</a:t>
            </a:r>
          </a:p>
        </p:txBody>
      </p:sp>
    </p:spTree>
    <p:extLst>
      <p:ext uri="{BB962C8B-B14F-4D97-AF65-F5344CB8AC3E}">
        <p14:creationId xmlns:p14="http://schemas.microsoft.com/office/powerpoint/2010/main" val="286089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A579E-4B74-4964-A53B-FB8332E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04A4-EEFA-4B33-8F0B-8AD3425C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A3A-1AE9-4421-975B-95106E577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F4F-5EC1-4EF5-ABA2-A2BF9230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Cyber Physical System (CPS) and Data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27D0-FBCE-4F46-A81F-6B494FE79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D2C98-E128-431B-B44D-4E0429A36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9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t.slideshare.net/vsr0001/4th-industrial-revolution-is-beyond-cyber-physical-system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ddi-data.com/cps-cyber-physical-system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6IZ5yCYwx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cus.delltechnologies.com/michael_dulavitz/strengthen-security-of-your-data-center-with-the-nist-cybersecurity-framework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figure/The-CPS-architecture-of-CNC-machine-tools-with-a-CPS-model_fig1_283117000" TargetMode="External"/><Relationship Id="rId4" Type="http://schemas.openxmlformats.org/officeDocument/2006/relationships/hyperlink" Target="https://www.researchgate.net/figure/CPS-enabled-Smart-Machine-Tools-After-the-smart-design-CPS-enabled-smart-machine-tools_fig3_32267352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Manufacturing-cyber-physical-integration-and-fusion-supported-by-CPS-in-SoSM_fig6_318694164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09580991830612X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7632" y="1955271"/>
            <a:ext cx="9672210" cy="1121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effectLst/>
              </a:rPr>
              <a:t>Cyber Physical System (CPS) </a:t>
            </a:r>
          </a:p>
          <a:p>
            <a:r>
              <a:rPr lang="en-US" sz="4000" b="1" dirty="0">
                <a:effectLst/>
              </a:rPr>
              <a:t>and Data Security</a:t>
            </a:r>
            <a:endParaRPr lang="en-US" sz="4000" b="1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E8C3049-6B68-4E38-977A-C7B28A94B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595" y="3784941"/>
            <a:ext cx="8950284" cy="1121423"/>
          </a:xfrm>
        </p:spPr>
        <p:txBody>
          <a:bodyPr/>
          <a:lstStyle/>
          <a:p>
            <a:r>
              <a:rPr lang="en-US" sz="2400" b="1" dirty="0" err="1"/>
              <a:t>Prof.Dr.Athakorn</a:t>
            </a:r>
            <a:r>
              <a:rPr lang="en-US" sz="2400" b="1" dirty="0"/>
              <a:t> </a:t>
            </a:r>
            <a:r>
              <a:rPr lang="en-US" sz="2400" b="1" dirty="0" err="1"/>
              <a:t>Kengpol</a:t>
            </a:r>
            <a:r>
              <a:rPr lang="en-US" sz="2400" b="1" dirty="0"/>
              <a:t>, KMUTNB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3404" y="3411975"/>
            <a:ext cx="772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II: Digital Factory Modeling: How to formulate a virtual world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889673" y="360720"/>
            <a:ext cx="911599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10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AD7FC-9BBF-4305-9E37-321621178F32}"/>
              </a:ext>
            </a:extLst>
          </p:cNvPr>
          <p:cNvSpPr/>
          <p:nvPr/>
        </p:nvSpPr>
        <p:spPr>
          <a:xfrm>
            <a:off x="1520101" y="1503136"/>
            <a:ext cx="4065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altLang="en-US" sz="2800" b="1" dirty="0"/>
              <a:t>Characteristics of CPSs 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1481E1-4257-4C7C-9968-88DD351A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76" y="2026356"/>
            <a:ext cx="6360497" cy="411105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28C27E-FEF7-4B1A-89CB-173FD9CC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EVOLUTION OF CPS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0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45091" y="360720"/>
            <a:ext cx="856181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11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C7318D-F388-47F1-89CE-C96C09F83743}"/>
              </a:ext>
            </a:extLst>
          </p:cNvPr>
          <p:cNvSpPr txBox="1">
            <a:spLocks/>
          </p:cNvSpPr>
          <p:nvPr/>
        </p:nvSpPr>
        <p:spPr>
          <a:xfrm>
            <a:off x="1496724" y="1409581"/>
            <a:ext cx="4267200" cy="676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sz="2000" dirty="0">
                <a:solidFill>
                  <a:srgbClr val="002060"/>
                </a:solidFill>
              </a:rPr>
              <a:t>MODULES IN CPS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9FAC7-39A4-4CBF-805A-33F584286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5"/>
          <a:stretch/>
        </p:blipFill>
        <p:spPr>
          <a:xfrm>
            <a:off x="7077698" y="2834912"/>
            <a:ext cx="4723574" cy="209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774AC4C-A82B-4A64-B0A7-27DEE4B49EFD}"/>
              </a:ext>
            </a:extLst>
          </p:cNvPr>
          <p:cNvSpPr txBox="1">
            <a:spLocks/>
          </p:cNvSpPr>
          <p:nvPr/>
        </p:nvSpPr>
        <p:spPr>
          <a:xfrm>
            <a:off x="1496724" y="2834912"/>
            <a:ext cx="5670694" cy="3104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IN" alt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10A9D-99B8-4922-80CF-DE8CBAFABE0C}"/>
              </a:ext>
            </a:extLst>
          </p:cNvPr>
          <p:cNvSpPr/>
          <p:nvPr/>
        </p:nvSpPr>
        <p:spPr>
          <a:xfrm>
            <a:off x="1792288" y="1888716"/>
            <a:ext cx="537513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altLang="en-US" b="1" dirty="0">
                <a:solidFill>
                  <a:srgbClr val="002060"/>
                </a:solidFill>
              </a:rPr>
              <a:t>Sensing Module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IN" altLang="en-US" sz="1600" dirty="0">
                <a:solidFill>
                  <a:srgbClr val="002060"/>
                </a:solidFill>
              </a:rPr>
              <a:t>Data collection from physical world through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altLang="en-US" b="1" dirty="0">
                <a:solidFill>
                  <a:srgbClr val="002060"/>
                </a:solidFill>
              </a:rPr>
              <a:t>Data Management Module(DMM)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IN" altLang="en-US" sz="1600" dirty="0">
                <a:solidFill>
                  <a:srgbClr val="002060"/>
                </a:solidFill>
              </a:rPr>
              <a:t>Consists of the computational devices and storage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altLang="en-US" b="1" dirty="0">
                <a:solidFill>
                  <a:srgbClr val="002060"/>
                </a:solidFill>
              </a:rPr>
              <a:t>Next Generation Internet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2060"/>
                </a:solidFill>
              </a:rPr>
              <a:t>Enabling applications to select the path, or paths that their packets take between the source and destination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altLang="en-US" b="1" dirty="0">
                <a:solidFill>
                  <a:srgbClr val="002060"/>
                </a:solidFill>
              </a:rPr>
              <a:t>Service Aware Modules (SAM)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IN" altLang="en-US" sz="1600" dirty="0">
                <a:solidFill>
                  <a:srgbClr val="002060"/>
                </a:solidFill>
              </a:rPr>
              <a:t>Sensed data is being recognized and sent to the services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altLang="en-US" b="1" dirty="0">
                <a:solidFill>
                  <a:srgbClr val="002060"/>
                </a:solidFill>
              </a:rPr>
              <a:t>Application Module (AM)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IN" altLang="en-US" sz="1600" dirty="0">
                <a:solidFill>
                  <a:srgbClr val="002060"/>
                </a:solidFill>
              </a:rPr>
              <a:t>Service are deployed and interact with NGI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IN" altLang="en-US" sz="1600" dirty="0">
                <a:solidFill>
                  <a:srgbClr val="002060"/>
                </a:solidFill>
              </a:rPr>
              <a:t>Info is saved on database for QoS support.(NoSQL)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altLang="en-US" b="1" dirty="0">
                <a:solidFill>
                  <a:srgbClr val="002060"/>
                </a:solidFill>
              </a:rPr>
              <a:t>Sensors and Actuators</a:t>
            </a:r>
          </a:p>
          <a:p>
            <a:pPr marL="517525" indent="-176213">
              <a:buFont typeface="Arial" panose="020B0604020202020204" pitchFamily="34" charset="0"/>
              <a:buChar char="•"/>
            </a:pPr>
            <a:r>
              <a:rPr lang="en-IN" altLang="en-US" sz="1600" dirty="0">
                <a:solidFill>
                  <a:srgbClr val="002060"/>
                </a:solidFill>
              </a:rPr>
              <a:t>Actuator receives the commands from the Application Module, and executes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EVOLUTION OF CPS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9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54327" y="360720"/>
            <a:ext cx="846945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12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74AC4C-A82B-4A64-B0A7-27DEE4B49EFD}"/>
              </a:ext>
            </a:extLst>
          </p:cNvPr>
          <p:cNvSpPr txBox="1">
            <a:spLocks/>
          </p:cNvSpPr>
          <p:nvPr/>
        </p:nvSpPr>
        <p:spPr>
          <a:xfrm>
            <a:off x="1496724" y="2834912"/>
            <a:ext cx="5670694" cy="3104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IN" altLang="en-US" sz="1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EVOLUTION OF CPS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0BA25-B3D2-4CD9-B3AE-B8CE4CB8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20" y="1606754"/>
            <a:ext cx="8051734" cy="4535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DEBFA-51F9-4BD3-B341-3557B11597A5}"/>
              </a:ext>
            </a:extLst>
          </p:cNvPr>
          <p:cNvSpPr txBox="1"/>
          <p:nvPr/>
        </p:nvSpPr>
        <p:spPr>
          <a:xfrm>
            <a:off x="8072581" y="6075228"/>
            <a:ext cx="3048000" cy="438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https://pt.slideshare.net/vsr0001/4th-industrial-revolution-is-beyond-cyber-physical-systems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866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17383" y="360720"/>
            <a:ext cx="883890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13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74AC4C-A82B-4A64-B0A7-27DEE4B49EFD}"/>
              </a:ext>
            </a:extLst>
          </p:cNvPr>
          <p:cNvSpPr txBox="1">
            <a:spLocks/>
          </p:cNvSpPr>
          <p:nvPr/>
        </p:nvSpPr>
        <p:spPr>
          <a:xfrm>
            <a:off x="1496724" y="2834912"/>
            <a:ext cx="5670694" cy="3104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IN" altLang="en-US" sz="1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CPS Difference from software and embedded systems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892F52-B2BC-4607-901A-D90248EC20AB}"/>
              </a:ext>
            </a:extLst>
          </p:cNvPr>
          <p:cNvSpPr txBox="1">
            <a:spLocks/>
          </p:cNvSpPr>
          <p:nvPr/>
        </p:nvSpPr>
        <p:spPr>
          <a:xfrm>
            <a:off x="337127" y="1909474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br>
              <a:rPr lang="en-US" sz="1400" dirty="0">
                <a:ea typeface="MS PGothic" charset="0"/>
              </a:rPr>
            </a:br>
            <a:endParaRPr lang="en-US" sz="2800" dirty="0">
              <a:ea typeface="MS PGothic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C1322-2249-4288-8F2D-A40E5E090876}"/>
              </a:ext>
            </a:extLst>
          </p:cNvPr>
          <p:cNvSpPr/>
          <p:nvPr/>
        </p:nvSpPr>
        <p:spPr>
          <a:xfrm>
            <a:off x="1634115" y="1540142"/>
            <a:ext cx="8020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CPS Differs from  General-Purpose Software Systems?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CCD62-7A7A-4B38-8EB2-DAC863B4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433" y="1740197"/>
            <a:ext cx="5315961" cy="4525963"/>
          </a:xfrm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>
            <a:normAutofit/>
          </a:bodyPr>
          <a:lstStyle/>
          <a:p>
            <a:pPr defTabSz="3765550">
              <a:defRPr/>
            </a:pPr>
            <a:endParaRPr lang="en-US" sz="2000" i="1" dirty="0">
              <a:solidFill>
                <a:srgbClr val="002060"/>
              </a:solidFill>
              <a:latin typeface="+mn-lt"/>
              <a:ea typeface="MS PGothic" charset="0"/>
            </a:endParaRPr>
          </a:p>
          <a:p>
            <a:pPr defTabSz="3765550">
              <a:buNone/>
              <a:defRPr/>
            </a:pPr>
            <a:r>
              <a:rPr lang="en-US" sz="2000" i="1" dirty="0">
                <a:solidFill>
                  <a:srgbClr val="002060"/>
                </a:solidFill>
                <a:latin typeface="+mn-lt"/>
                <a:ea typeface="MS PGothic" charset="0"/>
              </a:rPr>
              <a:t>  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Software Systems Problem:</a:t>
            </a:r>
            <a:endParaRPr lang="en-US" sz="2000" b="1" kern="0" dirty="0">
              <a:solidFill>
                <a:srgbClr val="002060"/>
              </a:solidFill>
              <a:latin typeface="+mn-lt"/>
              <a:ea typeface="MS PGothic" charset="0"/>
            </a:endParaRPr>
          </a:p>
          <a:p>
            <a:pPr marL="461963" defTabSz="3765550"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  <a:ea typeface="MS PGothic" charset="0"/>
              </a:rPr>
              <a:t>Software systems are sets of interacting sequences of state transformations with the end objective of </a:t>
            </a:r>
            <a: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transforming</a:t>
            </a:r>
            <a:r>
              <a:rPr lang="en-US" sz="1800" dirty="0">
                <a:solidFill>
                  <a:srgbClr val="002060"/>
                </a:solidFill>
                <a:latin typeface="+mn-lt"/>
                <a:ea typeface="MS PGothic" charset="0"/>
              </a:rPr>
              <a:t> data</a:t>
            </a:r>
          </a:p>
          <a:p>
            <a:pPr defTabSz="3765550">
              <a:defRPr/>
            </a:pPr>
            <a:endParaRPr lang="en-US" sz="1800" dirty="0">
              <a:solidFill>
                <a:srgbClr val="002060"/>
              </a:solidFill>
              <a:latin typeface="+mn-lt"/>
              <a:ea typeface="MS PGothic" charset="0"/>
            </a:endParaRPr>
          </a:p>
          <a:p>
            <a:pPr defTabSz="3765550"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	The CPS problem</a:t>
            </a:r>
            <a:r>
              <a:rPr lang="en-US" sz="2000" b="1" dirty="0">
                <a:solidFill>
                  <a:srgbClr val="002060"/>
                </a:solidFill>
                <a:latin typeface="+mn-lt"/>
                <a:ea typeface="MS PGothic" charset="0"/>
              </a:rPr>
              <a:t>:</a:t>
            </a:r>
          </a:p>
          <a:p>
            <a:pPr marL="461963" defTabSz="3765550"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  <a:ea typeface="MS PGothic" charset="0"/>
              </a:rPr>
              <a:t>CPS has the end objective of orchestrating physical processes. Timeliness, safety, reliability, security, privacy, and adaptability all take on a different character</a:t>
            </a:r>
            <a:endParaRPr lang="en-US" sz="1400" dirty="0">
              <a:solidFill>
                <a:srgbClr val="002060"/>
              </a:solidFill>
              <a:latin typeface="+mn-lt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0FDC8-BE24-4A8F-B7C2-B93DB0B6B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18" y="2309584"/>
            <a:ext cx="4467245" cy="34099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7C2A54-249E-4003-97BC-1E89D34EAAA8}"/>
              </a:ext>
            </a:extLst>
          </p:cNvPr>
          <p:cNvSpPr txBox="1"/>
          <p:nvPr/>
        </p:nvSpPr>
        <p:spPr>
          <a:xfrm>
            <a:off x="7961746" y="5925082"/>
            <a:ext cx="350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http://addi-data.com/cps-cyber-physical-systems/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0985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35855" y="360720"/>
            <a:ext cx="865418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14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CPS Difference from software and embedded systems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892F52-B2BC-4607-901A-D90248EC20AB}"/>
              </a:ext>
            </a:extLst>
          </p:cNvPr>
          <p:cNvSpPr txBox="1">
            <a:spLocks/>
          </p:cNvSpPr>
          <p:nvPr/>
        </p:nvSpPr>
        <p:spPr>
          <a:xfrm>
            <a:off x="337127" y="1909474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br>
              <a:rPr lang="en-US" sz="1400" dirty="0">
                <a:ea typeface="MS PGothic" charset="0"/>
              </a:rPr>
            </a:br>
            <a:endParaRPr lang="en-US" sz="2800" dirty="0">
              <a:ea typeface="MS PGothic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DF4ED2-1DEB-4879-9A9B-D2D3252B2B51}"/>
              </a:ext>
            </a:extLst>
          </p:cNvPr>
          <p:cNvSpPr/>
          <p:nvPr/>
        </p:nvSpPr>
        <p:spPr>
          <a:xfrm>
            <a:off x="1681598" y="1540142"/>
            <a:ext cx="7031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CPS Differs from Embedded Systems</a:t>
            </a:r>
          </a:p>
        </p:txBody>
      </p:sp>
      <p:sp>
        <p:nvSpPr>
          <p:cNvPr id="15" name="Rectangle 204">
            <a:extLst>
              <a:ext uri="{FF2B5EF4-FFF2-40B4-BE49-F238E27FC236}">
                <a16:creationId xmlns:a16="http://schemas.microsoft.com/office/drawing/2014/main" id="{0DF10CE0-AD1C-4288-A950-E86883A9AB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84653" y="2172855"/>
            <a:ext cx="5282765" cy="3780522"/>
          </a:xfrm>
        </p:spPr>
        <p:txBody>
          <a:bodyPr wrap="square">
            <a:spAutoFit/>
          </a:bodyPr>
          <a:lstStyle/>
          <a:p>
            <a:pPr defTabSz="3765550"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   The embedded systems problem:</a:t>
            </a:r>
          </a:p>
          <a:p>
            <a:pPr marL="461963" defTabSz="3765550"/>
            <a:r>
              <a:rPr lang="en-US" altLang="en-US" sz="2000" dirty="0">
                <a:latin typeface="+mn-lt"/>
              </a:rPr>
              <a:t>Embedded software is software on small computers. The technical problem is one of optimization (coping with limited resources)</a:t>
            </a:r>
          </a:p>
          <a:p>
            <a:pPr marL="233363" indent="0" defTabSz="3765550">
              <a:buNone/>
            </a:pPr>
            <a:endParaRPr lang="en-US" altLang="en-US" sz="2000" dirty="0">
              <a:latin typeface="+mn-lt"/>
            </a:endParaRPr>
          </a:p>
          <a:p>
            <a:pPr defTabSz="3765550"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  <a:latin typeface="+mn-lt"/>
              </a:rPr>
              <a:t>   </a:t>
            </a:r>
            <a:r>
              <a:rPr lang="en-US" altLang="en-US" sz="2000" b="1" dirty="0">
                <a:solidFill>
                  <a:srgbClr val="002060"/>
                </a:solidFill>
                <a:latin typeface="+mn-lt"/>
              </a:rPr>
              <a:t>The CPS problem:</a:t>
            </a:r>
          </a:p>
          <a:p>
            <a:pPr marL="461963" defTabSz="3765550"/>
            <a:r>
              <a:rPr lang="en-US" altLang="en-US" sz="2000" dirty="0">
                <a:latin typeface="+mn-lt"/>
              </a:rPr>
              <a:t>Computation and networking integrated with physical processes. The technical problem is managing time and concurrency in networked computational systems</a:t>
            </a:r>
          </a:p>
          <a:p>
            <a:pPr defTabSz="3765550"/>
            <a:endParaRPr lang="en-US" altLang="en-US" sz="2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F0B15-2375-4F8B-99F8-204D91A68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6" t="21431" r="23097" b="12088"/>
          <a:stretch/>
        </p:blipFill>
        <p:spPr>
          <a:xfrm>
            <a:off x="7444060" y="2071255"/>
            <a:ext cx="4256275" cy="40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66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1A584101-6C11-4F9C-9AE1-7D6076100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68"/>
          <a:stretch/>
        </p:blipFill>
        <p:spPr>
          <a:xfrm>
            <a:off x="9946831" y="4749116"/>
            <a:ext cx="1501775" cy="15103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26619" y="360720"/>
            <a:ext cx="874654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15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CPS Difference from software and embedded 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6D700-1995-4FA7-B20D-A94C83DD4495}"/>
              </a:ext>
            </a:extLst>
          </p:cNvPr>
          <p:cNvSpPr txBox="1"/>
          <p:nvPr/>
        </p:nvSpPr>
        <p:spPr>
          <a:xfrm>
            <a:off x="1884653" y="1584425"/>
            <a:ext cx="976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Embedded Systems vs. Cyber physical System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0D2B208-7A00-4151-BA21-A823E2297BE6}"/>
              </a:ext>
            </a:extLst>
          </p:cNvPr>
          <p:cNvGrpSpPr/>
          <p:nvPr/>
        </p:nvGrpSpPr>
        <p:grpSpPr>
          <a:xfrm>
            <a:off x="1361799" y="2046090"/>
            <a:ext cx="4568627" cy="3668603"/>
            <a:chOff x="1053150" y="2669271"/>
            <a:chExt cx="4568627" cy="366860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497763-9F13-4738-A6BD-33A31A755C95}"/>
                </a:ext>
              </a:extLst>
            </p:cNvPr>
            <p:cNvSpPr/>
            <p:nvPr/>
          </p:nvSpPr>
          <p:spPr>
            <a:xfrm>
              <a:off x="1754987" y="3351311"/>
              <a:ext cx="3283737" cy="2382739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FC8F33-CB6F-464E-A9B6-A99451D2DB36}"/>
                </a:ext>
              </a:extLst>
            </p:cNvPr>
            <p:cNvGrpSpPr/>
            <p:nvPr/>
          </p:nvGrpSpPr>
          <p:grpSpPr>
            <a:xfrm>
              <a:off x="1053150" y="3772109"/>
              <a:ext cx="1403673" cy="1258608"/>
              <a:chOff x="1053150" y="3772109"/>
              <a:chExt cx="1403673" cy="125860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5CEA05-6189-4A7B-B704-822DF2AD2E06}"/>
                  </a:ext>
                </a:extLst>
              </p:cNvPr>
              <p:cNvSpPr/>
              <p:nvPr/>
            </p:nvSpPr>
            <p:spPr>
              <a:xfrm>
                <a:off x="1083029" y="3772109"/>
                <a:ext cx="1343916" cy="1258608"/>
              </a:xfrm>
              <a:prstGeom prst="ellipse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98E1AE4-EEE7-4ADC-8EE2-1129DECE5594}"/>
                  </a:ext>
                </a:extLst>
              </p:cNvPr>
              <p:cNvSpPr/>
              <p:nvPr/>
            </p:nvSpPr>
            <p:spPr>
              <a:xfrm>
                <a:off x="1053150" y="3847415"/>
                <a:ext cx="1403673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Information processing systems </a:t>
                </a:r>
                <a:r>
                  <a:rPr lang="en-US" sz="1200" b="1" dirty="0"/>
                  <a:t>embedded into enclosing products</a:t>
                </a:r>
                <a:endParaRPr lang="en-US" sz="1400" b="1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8688E66-EB87-42F7-88E2-224EFFE5D7C5}"/>
                </a:ext>
              </a:extLst>
            </p:cNvPr>
            <p:cNvGrpSpPr/>
            <p:nvPr/>
          </p:nvGrpSpPr>
          <p:grpSpPr>
            <a:xfrm>
              <a:off x="2697451" y="2669271"/>
              <a:ext cx="1333884" cy="1258608"/>
              <a:chOff x="2828435" y="2735849"/>
              <a:chExt cx="1333884" cy="125860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E1D83E0-6B16-4334-A352-AC7417BB3417}"/>
                  </a:ext>
                </a:extLst>
              </p:cNvPr>
              <p:cNvSpPr/>
              <p:nvPr/>
            </p:nvSpPr>
            <p:spPr>
              <a:xfrm>
                <a:off x="2828435" y="2735849"/>
                <a:ext cx="1333884" cy="1258608"/>
              </a:xfrm>
              <a:prstGeom prst="ellipse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36908E7-947F-4A66-9A5B-CB2E95CEF75A}"/>
                  </a:ext>
                </a:extLst>
              </p:cNvPr>
              <p:cNvSpPr/>
              <p:nvPr/>
            </p:nvSpPr>
            <p:spPr>
              <a:xfrm>
                <a:off x="3073158" y="2995821"/>
                <a:ext cx="86066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Typically Stand-alone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C2F7A7-46A7-4BA1-B94C-FFA38BFE47D6}"/>
                </a:ext>
              </a:extLst>
            </p:cNvPr>
            <p:cNvGrpSpPr/>
            <p:nvPr/>
          </p:nvGrpSpPr>
          <p:grpSpPr>
            <a:xfrm>
              <a:off x="4224621" y="3946043"/>
              <a:ext cx="1397156" cy="1258608"/>
              <a:chOff x="4224621" y="3946043"/>
              <a:chExt cx="1397156" cy="125860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0D3AE3A-4D17-4020-8B59-D9E1B6521FA3}"/>
                  </a:ext>
                </a:extLst>
              </p:cNvPr>
              <p:cNvSpPr/>
              <p:nvPr/>
            </p:nvSpPr>
            <p:spPr>
              <a:xfrm>
                <a:off x="4224621" y="3946043"/>
                <a:ext cx="1397156" cy="1258608"/>
              </a:xfrm>
              <a:prstGeom prst="ellipse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F3CF8F1-6D75-48FE-9DC2-6FE0BD867721}"/>
                  </a:ext>
                </a:extLst>
              </p:cNvPr>
              <p:cNvSpPr/>
              <p:nvPr/>
            </p:nvSpPr>
            <p:spPr>
              <a:xfrm>
                <a:off x="4321329" y="4146707"/>
                <a:ext cx="118673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Focus on constrained devices (CPU, Memory)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6680798-1DC6-4108-9B58-D5C4376C179E}"/>
                </a:ext>
              </a:extLst>
            </p:cNvPr>
            <p:cNvGrpSpPr/>
            <p:nvPr/>
          </p:nvGrpSpPr>
          <p:grpSpPr>
            <a:xfrm>
              <a:off x="2697451" y="5030717"/>
              <a:ext cx="1632631" cy="1307157"/>
              <a:chOff x="2697451" y="5030717"/>
              <a:chExt cx="1632631" cy="130715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3A1A0DF-5340-4377-B6D8-18C856283109}"/>
                  </a:ext>
                </a:extLst>
              </p:cNvPr>
              <p:cNvSpPr/>
              <p:nvPr/>
            </p:nvSpPr>
            <p:spPr>
              <a:xfrm>
                <a:off x="2697451" y="5030717"/>
                <a:ext cx="1333884" cy="1258608"/>
              </a:xfrm>
              <a:prstGeom prst="ellipse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A955CDE-0042-4E39-BA25-47097F3A4452}"/>
                  </a:ext>
                </a:extLst>
              </p:cNvPr>
              <p:cNvSpPr/>
              <p:nvPr/>
            </p:nvSpPr>
            <p:spPr>
              <a:xfrm>
                <a:off x="2781893" y="5168323"/>
                <a:ext cx="1548189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/>
                  <a:t>Focus on Real time Response and Reliability (Instruct-Act)</a:t>
                </a:r>
              </a:p>
              <a:p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5B701D-652B-4318-AD10-125AD7FC4C04}"/>
                </a:ext>
              </a:extLst>
            </p:cNvPr>
            <p:cNvSpPr/>
            <p:nvPr/>
          </p:nvSpPr>
          <p:spPr>
            <a:xfrm>
              <a:off x="2597668" y="3987292"/>
              <a:ext cx="155497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Traditional Embedded Systems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3886FB6-1EF5-4E29-B7DC-07800DA26FAF}"/>
              </a:ext>
            </a:extLst>
          </p:cNvPr>
          <p:cNvGrpSpPr/>
          <p:nvPr/>
        </p:nvGrpSpPr>
        <p:grpSpPr>
          <a:xfrm>
            <a:off x="6678402" y="2039462"/>
            <a:ext cx="4582879" cy="3689128"/>
            <a:chOff x="6743041" y="2373222"/>
            <a:chExt cx="4582879" cy="36891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C53DE00-806A-4C9F-9BE0-4EB8BC752660}"/>
                </a:ext>
              </a:extLst>
            </p:cNvPr>
            <p:cNvSpPr/>
            <p:nvPr/>
          </p:nvSpPr>
          <p:spPr>
            <a:xfrm>
              <a:off x="7409983" y="3011938"/>
              <a:ext cx="3283737" cy="2382739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C68C2E4-B2BD-4975-AE34-8EB829884CE4}"/>
                </a:ext>
              </a:extLst>
            </p:cNvPr>
            <p:cNvGrpSpPr/>
            <p:nvPr/>
          </p:nvGrpSpPr>
          <p:grpSpPr>
            <a:xfrm>
              <a:off x="6743041" y="3594953"/>
              <a:ext cx="1333884" cy="1267027"/>
              <a:chOff x="7046316" y="3631830"/>
              <a:chExt cx="1333884" cy="126702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961C09D-BB4C-4A0C-BF06-D1231A0B29DD}"/>
                  </a:ext>
                </a:extLst>
              </p:cNvPr>
              <p:cNvSpPr/>
              <p:nvPr/>
            </p:nvSpPr>
            <p:spPr>
              <a:xfrm>
                <a:off x="7046316" y="3631830"/>
                <a:ext cx="1333884" cy="125860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3847968-567F-4921-AA8B-CC4E63D796E5}"/>
                  </a:ext>
                </a:extLst>
              </p:cNvPr>
              <p:cNvSpPr/>
              <p:nvPr/>
            </p:nvSpPr>
            <p:spPr>
              <a:xfrm>
                <a:off x="7050365" y="3729306"/>
                <a:ext cx="1274843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 Integrations of Information Processing and Physical Process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C2C156-1391-463A-80F6-C85405A1F5CE}"/>
                </a:ext>
              </a:extLst>
            </p:cNvPr>
            <p:cNvSpPr/>
            <p:nvPr/>
          </p:nvSpPr>
          <p:spPr>
            <a:xfrm>
              <a:off x="8295551" y="3716108"/>
              <a:ext cx="13971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Cyber physical System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A7772DB-C360-404F-9A25-93E3C6AF1980}"/>
                </a:ext>
              </a:extLst>
            </p:cNvPr>
            <p:cNvGrpSpPr/>
            <p:nvPr/>
          </p:nvGrpSpPr>
          <p:grpSpPr>
            <a:xfrm>
              <a:off x="8338306" y="2373222"/>
              <a:ext cx="1411941" cy="1258608"/>
              <a:chOff x="8452606" y="2373222"/>
              <a:chExt cx="1411941" cy="12586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8C10393-55FA-4B70-83A2-500EDB73B6DC}"/>
                  </a:ext>
                </a:extLst>
              </p:cNvPr>
              <p:cNvSpPr/>
              <p:nvPr/>
            </p:nvSpPr>
            <p:spPr>
              <a:xfrm>
                <a:off x="8479244" y="2373222"/>
                <a:ext cx="1333884" cy="125860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61F2580-CF00-4E4F-8144-78A356395429}"/>
                  </a:ext>
                </a:extLst>
              </p:cNvPr>
              <p:cNvSpPr/>
              <p:nvPr/>
            </p:nvSpPr>
            <p:spPr>
              <a:xfrm>
                <a:off x="8452606" y="2634485"/>
                <a:ext cx="14119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Networked Embedded Systems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462D310-44BC-4109-B542-FFC4165183A1}"/>
                </a:ext>
              </a:extLst>
            </p:cNvPr>
            <p:cNvGrpSpPr/>
            <p:nvPr/>
          </p:nvGrpSpPr>
          <p:grpSpPr>
            <a:xfrm>
              <a:off x="9928764" y="3727064"/>
              <a:ext cx="1397156" cy="1258608"/>
              <a:chOff x="9715522" y="3791385"/>
              <a:chExt cx="1397156" cy="125860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81F817C-6FE8-4EF3-85EC-D28795C4B977}"/>
                  </a:ext>
                </a:extLst>
              </p:cNvPr>
              <p:cNvSpPr/>
              <p:nvPr/>
            </p:nvSpPr>
            <p:spPr>
              <a:xfrm>
                <a:off x="9724689" y="3791385"/>
                <a:ext cx="1333884" cy="125860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B8D95EF-0549-43E1-A814-92FF1EEDC9DF}"/>
                  </a:ext>
                </a:extLst>
              </p:cNvPr>
              <p:cNvSpPr/>
              <p:nvPr/>
            </p:nvSpPr>
            <p:spPr>
              <a:xfrm>
                <a:off x="9715522" y="4044320"/>
                <a:ext cx="139715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Intelligence-on-the-cloud: not constrained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8A24B6-72A6-4074-B27B-72F7DF851391}"/>
                </a:ext>
              </a:extLst>
            </p:cNvPr>
            <p:cNvGrpSpPr/>
            <p:nvPr/>
          </p:nvGrpSpPr>
          <p:grpSpPr>
            <a:xfrm>
              <a:off x="8380200" y="4803742"/>
              <a:ext cx="1411941" cy="1258608"/>
              <a:chOff x="8459332" y="4716504"/>
              <a:chExt cx="1411941" cy="125860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71670B7-2129-4432-B3AF-3F261D8C097C}"/>
                  </a:ext>
                </a:extLst>
              </p:cNvPr>
              <p:cNvSpPr/>
              <p:nvPr/>
            </p:nvSpPr>
            <p:spPr>
              <a:xfrm>
                <a:off x="8503442" y="4716504"/>
                <a:ext cx="1333884" cy="125860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5B400C3-8190-4DC6-933F-CD2D004337ED}"/>
                  </a:ext>
                </a:extLst>
              </p:cNvPr>
              <p:cNvSpPr/>
              <p:nvPr/>
            </p:nvSpPr>
            <p:spPr>
              <a:xfrm>
                <a:off x="8459332" y="4721128"/>
                <a:ext cx="1411941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/>
                  <a:t>Focus on Sensing based Analytics and Business Intelligence 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285F250-AAC5-48E5-9D65-30F506D601A2}"/>
              </a:ext>
            </a:extLst>
          </p:cNvPr>
          <p:cNvGrpSpPr/>
          <p:nvPr/>
        </p:nvGrpSpPr>
        <p:grpSpPr>
          <a:xfrm>
            <a:off x="2670399" y="5828793"/>
            <a:ext cx="7021226" cy="460811"/>
            <a:chOff x="2777069" y="5762010"/>
            <a:chExt cx="7021226" cy="460811"/>
          </a:xfrm>
        </p:grpSpPr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49AC6091-699E-44E0-9620-90B2288F0A38}"/>
                </a:ext>
              </a:extLst>
            </p:cNvPr>
            <p:cNvSpPr/>
            <p:nvPr/>
          </p:nvSpPr>
          <p:spPr>
            <a:xfrm>
              <a:off x="2777069" y="5762010"/>
              <a:ext cx="7021226" cy="460811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93B61B3-07BC-43FB-8D19-CCF623142FDD}"/>
                </a:ext>
              </a:extLst>
            </p:cNvPr>
            <p:cNvSpPr/>
            <p:nvPr/>
          </p:nvSpPr>
          <p:spPr>
            <a:xfrm>
              <a:off x="2824726" y="5807749"/>
              <a:ext cx="1757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From Embedded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1F392C9-6FB5-4AAD-A8EF-D429A91B451A}"/>
                </a:ext>
              </a:extLst>
            </p:cNvPr>
            <p:cNvSpPr/>
            <p:nvPr/>
          </p:nvSpPr>
          <p:spPr>
            <a:xfrm>
              <a:off x="5851286" y="5793927"/>
              <a:ext cx="694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………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F4390F-9D6A-4F79-B54E-23F4562DBFB6}"/>
                </a:ext>
              </a:extLst>
            </p:cNvPr>
            <p:cNvSpPr/>
            <p:nvPr/>
          </p:nvSpPr>
          <p:spPr>
            <a:xfrm>
              <a:off x="7795293" y="5807749"/>
              <a:ext cx="13852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Towards CPS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6DB963CD-B4EB-4B11-9F20-2169C4D75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9" y="4903641"/>
            <a:ext cx="2245692" cy="126058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1DE30AE-3904-48D5-A436-ABED0DF57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056" y="4903641"/>
            <a:ext cx="1542685" cy="1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17383" y="360720"/>
            <a:ext cx="883890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16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Heterogeneity and Modeling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93FD2-0CC0-448D-84FF-E2153CA93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6" t="21978" r="16744" b="9674"/>
          <a:stretch/>
        </p:blipFill>
        <p:spPr>
          <a:xfrm>
            <a:off x="611654" y="2456873"/>
            <a:ext cx="4912203" cy="2619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8C423-EC6F-4149-B5D9-B5995C61A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64" y="1909474"/>
            <a:ext cx="6154650" cy="3620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C89F9-7773-43F4-8D12-F4F5395470B7}"/>
              </a:ext>
            </a:extLst>
          </p:cNvPr>
          <p:cNvSpPr txBox="1"/>
          <p:nvPr/>
        </p:nvSpPr>
        <p:spPr>
          <a:xfrm>
            <a:off x="7961746" y="5684850"/>
            <a:ext cx="342923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https://www.researchgate.net/figure/Modeling-of-various-levels-CPS-and-DT-in-manufacturing-based-on-edge-computing-fog_fig1_327856531</a:t>
            </a:r>
          </a:p>
        </p:txBody>
      </p:sp>
    </p:spTree>
    <p:extLst>
      <p:ext uri="{BB962C8B-B14F-4D97-AF65-F5344CB8AC3E}">
        <p14:creationId xmlns:p14="http://schemas.microsoft.com/office/powerpoint/2010/main" val="3616783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871201" y="360720"/>
            <a:ext cx="930072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17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/54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Long-Term Goal OF CPS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C04248AA-E0D6-4400-AC99-DB601339F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1324" y="1775691"/>
            <a:ext cx="5584568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b="1" dirty="0">
                <a:solidFill>
                  <a:srgbClr val="002060"/>
                </a:solidFill>
                <a:latin typeface="+mn-lt"/>
              </a:rPr>
              <a:t>Transform how we interact with the physical world just like the internet transformed how we interact with one another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lvl="1" eaLnBrk="1" hangingPunct="1"/>
            <a:r>
              <a:rPr lang="en-US" altLang="en-US" sz="1800" i="1" dirty="0">
                <a:solidFill>
                  <a:srgbClr val="0070C0"/>
                </a:solidFill>
                <a:latin typeface="+mn-lt"/>
              </a:rPr>
              <a:t>Convergence of embedded systems, control theory, hybrid systems, microcontrollers, sensor, actuators, wireless networks, wide area networks, distributed systems, operating systems, advances in structures</a:t>
            </a:r>
          </a:p>
          <a:p>
            <a:pPr eaLnBrk="1" hangingPunct="1"/>
            <a:endParaRPr lang="en-US" altLang="en-US" sz="1800" dirty="0">
              <a:latin typeface="+mn-lt"/>
            </a:endParaRPr>
          </a:p>
          <a:p>
            <a:pPr eaLnBrk="1" hangingPunct="1"/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Building CPSs that integrate computational and physical objects requires 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</a:rPr>
              <a:t>new systems science foundations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. </a:t>
            </a:r>
          </a:p>
          <a:p>
            <a:pPr lvl="1" eaLnBrk="1" hangingPunct="1"/>
            <a:r>
              <a:rPr lang="en-US" altLang="en-US" sz="1800" i="1" dirty="0">
                <a:solidFill>
                  <a:srgbClr val="00B0F0"/>
                </a:solidFill>
                <a:latin typeface="+mn-lt"/>
              </a:rPr>
              <a:t>Fusion of physical and computational sciences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D8740-EF79-488D-B0BC-92461AF9E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48" y="2299854"/>
            <a:ext cx="4377711" cy="24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5CCECD-D227-4B0F-8C25-C45034031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15" y="1638250"/>
            <a:ext cx="6819289" cy="4368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35855" y="360720"/>
            <a:ext cx="865417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18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/54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Upgradation Interaction &amp; Coordination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130DD28-51FD-4619-BB3B-6E93BE98C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35" y="1548453"/>
            <a:ext cx="316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b="1" u="sng" dirty="0">
                <a:ln w="12700">
                  <a:noFill/>
                  <a:prstDash val="solid"/>
                </a:ln>
                <a:solidFill>
                  <a:srgbClr val="0070C0"/>
                </a:solidFill>
              </a:rPr>
              <a:t>Changes in Cyber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B6435A2-EF1A-49A6-A20D-92DCFB01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1653" y="3487106"/>
            <a:ext cx="3160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b="1" u="sng" dirty="0">
                <a:ln w="12700">
                  <a:noFill/>
                  <a:prstDash val="solid"/>
                </a:ln>
                <a:solidFill>
                  <a:srgbClr val="002060"/>
                </a:solidFill>
              </a:rPr>
              <a:t>Changes in Physical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A4240-1E3B-4DF8-937B-B2E22DC86FAA}"/>
              </a:ext>
            </a:extLst>
          </p:cNvPr>
          <p:cNvSpPr/>
          <p:nvPr/>
        </p:nvSpPr>
        <p:spPr>
          <a:xfrm>
            <a:off x="916820" y="2109965"/>
            <a:ext cx="29979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time models instead of sequencing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8D613-1769-4589-80C4-0AFCC3F4E2B9}"/>
              </a:ext>
            </a:extLst>
          </p:cNvPr>
          <p:cNvSpPr/>
          <p:nvPr/>
        </p:nvSpPr>
        <p:spPr>
          <a:xfrm>
            <a:off x="916819" y="2480330"/>
            <a:ext cx="29979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Behavioral invariants instead of end results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2A319-2DDC-4969-A1FC-77FA8465C584}"/>
              </a:ext>
            </a:extLst>
          </p:cNvPr>
          <p:cNvSpPr/>
          <p:nvPr/>
        </p:nvSpPr>
        <p:spPr>
          <a:xfrm>
            <a:off x="916818" y="2850697"/>
            <a:ext cx="316071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Functionality through interactions of ongoing behaviors instead of sequence of actions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BA22B9-CA39-4AEB-B111-9F7E000E50DC}"/>
              </a:ext>
            </a:extLst>
          </p:cNvPr>
          <p:cNvSpPr/>
          <p:nvPr/>
        </p:nvSpPr>
        <p:spPr>
          <a:xfrm>
            <a:off x="916818" y="3525548"/>
            <a:ext cx="332084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 architectures instead of procedural abstraction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452644-5613-403E-A2E8-DDD7A79A0A37}"/>
              </a:ext>
            </a:extLst>
          </p:cNvPr>
          <p:cNvSpPr/>
          <p:nvPr/>
        </p:nvSpPr>
        <p:spPr>
          <a:xfrm>
            <a:off x="916818" y="3958178"/>
            <a:ext cx="274476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Concurrency models with partially ordered instead of linearly ordered event sets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A11FAB-7CDB-4A6F-9861-EB4FDA9D1B6F}"/>
              </a:ext>
            </a:extLst>
          </p:cNvPr>
          <p:cNvSpPr/>
          <p:nvPr/>
        </p:nvSpPr>
        <p:spPr>
          <a:xfrm>
            <a:off x="8964434" y="3993055"/>
            <a:ext cx="303928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Precise interaction and coordination protocols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102541-ECE7-4F5C-9F61-3CC552B19653}"/>
              </a:ext>
            </a:extLst>
          </p:cNvPr>
          <p:cNvSpPr/>
          <p:nvPr/>
        </p:nvSpPr>
        <p:spPr>
          <a:xfrm>
            <a:off x="8964434" y="4411071"/>
            <a:ext cx="292156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Hugely increased system size with controllable, stable behavior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4E2608-46A6-40B9-AF9D-49A7F0F84AB0}"/>
              </a:ext>
            </a:extLst>
          </p:cNvPr>
          <p:cNvSpPr/>
          <p:nvPr/>
        </p:nvSpPr>
        <p:spPr>
          <a:xfrm>
            <a:off x="8964434" y="4840079"/>
            <a:ext cx="274476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Dynamic system architectures (nature and extent of interaction can be modified)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2276F6-1C4C-434E-B66A-4829952E39C7}"/>
              </a:ext>
            </a:extLst>
          </p:cNvPr>
          <p:cNvSpPr/>
          <p:nvPr/>
        </p:nvSpPr>
        <p:spPr>
          <a:xfrm>
            <a:off x="8964434" y="5484397"/>
            <a:ext cx="241822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125" indent="-111125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Adaptive, autonomic behavior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A85CEA-7011-41A0-BC87-62D7747B7F57}"/>
              </a:ext>
            </a:extLst>
          </p:cNvPr>
          <p:cNvSpPr/>
          <p:nvPr/>
        </p:nvSpPr>
        <p:spPr>
          <a:xfrm>
            <a:off x="8964433" y="5744999"/>
            <a:ext cx="303928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indent="-111125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Self-descriptive, self monitoring system architecture for safety guarantees. </a:t>
            </a:r>
          </a:p>
        </p:txBody>
      </p:sp>
    </p:spTree>
    <p:extLst>
      <p:ext uri="{BB962C8B-B14F-4D97-AF65-F5344CB8AC3E}">
        <p14:creationId xmlns:p14="http://schemas.microsoft.com/office/powerpoint/2010/main" val="3975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45091" y="360720"/>
            <a:ext cx="856181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19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889892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Scientific and technical challenges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B493495-A252-43B5-909E-9E3480158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3559948"/>
              </p:ext>
            </p:extLst>
          </p:nvPr>
        </p:nvGraphicFramePr>
        <p:xfrm>
          <a:off x="1884653" y="2198214"/>
          <a:ext cx="9336220" cy="3806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879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Arial Rounded MT Bold" panose="020F0704030504030204" pitchFamily="34" charset="0"/>
              </a:rPr>
              <a:t>Content</a:t>
            </a:r>
          </a:p>
        </p:txBody>
      </p:sp>
      <p:sp>
        <p:nvSpPr>
          <p:cNvPr id="3" name="Oval 2"/>
          <p:cNvSpPr/>
          <p:nvPr/>
        </p:nvSpPr>
        <p:spPr>
          <a:xfrm>
            <a:off x="11083636" y="360720"/>
            <a:ext cx="717637" cy="57045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>
                <a:latin typeface="Calibri" panose="020F0502020204030204" pitchFamily="34" charset="0"/>
              </a:rPr>
              <a:t>2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/39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3F9BA85-24B2-4F2B-A432-8D5B157F2366}"/>
              </a:ext>
            </a:extLst>
          </p:cNvPr>
          <p:cNvSpPr/>
          <p:nvPr/>
        </p:nvSpPr>
        <p:spPr>
          <a:xfrm>
            <a:off x="2215895" y="1654173"/>
            <a:ext cx="67249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Outcome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from software and embedded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Heterogeneity and modelling, long term goal</a:t>
            </a:r>
            <a:r>
              <a:rPr lang="th-TH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Upgradation</a:t>
            </a:r>
            <a:r>
              <a:rPr lang="th-TH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and technical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CPS software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and design challenges of CPS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Institutional, societal, and other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and Privacy Issues in Cyber-Physical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(Lab sheet)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 Outcome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b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8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35855" y="360720"/>
            <a:ext cx="865417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20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889892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Design process of CPS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10CD13-B59D-4AB5-B1A7-8C534AF0F1C6}"/>
              </a:ext>
            </a:extLst>
          </p:cNvPr>
          <p:cNvSpPr/>
          <p:nvPr/>
        </p:nvSpPr>
        <p:spPr>
          <a:xfrm>
            <a:off x="887711" y="2010107"/>
            <a:ext cx="1868997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Phase 1 </a:t>
            </a:r>
          </a:p>
          <a:p>
            <a:r>
              <a:rPr lang="en-US" dirty="0"/>
              <a:t>• Application knowledge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6A34F-8C6D-4D3A-9630-C8F9E480AD55}"/>
              </a:ext>
            </a:extLst>
          </p:cNvPr>
          <p:cNvSpPr/>
          <p:nvPr/>
        </p:nvSpPr>
        <p:spPr>
          <a:xfrm>
            <a:off x="3210440" y="2010107"/>
            <a:ext cx="234147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Phase 2 </a:t>
            </a:r>
          </a:p>
          <a:p>
            <a:r>
              <a:rPr lang="en-US" dirty="0"/>
              <a:t>• Specification </a:t>
            </a:r>
          </a:p>
          <a:p>
            <a:r>
              <a:rPr lang="en-US" dirty="0"/>
              <a:t>• Hardware/Software components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7D9E7-2755-4654-82FE-88B0BA8EAB7C}"/>
              </a:ext>
            </a:extLst>
          </p:cNvPr>
          <p:cNvSpPr/>
          <p:nvPr/>
        </p:nvSpPr>
        <p:spPr>
          <a:xfrm>
            <a:off x="6268400" y="2010107"/>
            <a:ext cx="234147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Phase 3 </a:t>
            </a:r>
          </a:p>
          <a:p>
            <a:r>
              <a:rPr lang="en-US" dirty="0"/>
              <a:t>• Design repository </a:t>
            </a:r>
          </a:p>
          <a:p>
            <a:r>
              <a:rPr lang="en-US" dirty="0"/>
              <a:t>• Application mapping 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896CEC-10A6-4CCD-A817-9AFAEDDBCCAB}"/>
              </a:ext>
            </a:extLst>
          </p:cNvPr>
          <p:cNvSpPr/>
          <p:nvPr/>
        </p:nvSpPr>
        <p:spPr>
          <a:xfrm>
            <a:off x="9346116" y="2010107"/>
            <a:ext cx="182333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Phase 4 </a:t>
            </a:r>
          </a:p>
          <a:p>
            <a:r>
              <a:rPr lang="en-US" dirty="0"/>
              <a:t>• Design </a:t>
            </a:r>
          </a:p>
          <a:p>
            <a:r>
              <a:rPr lang="en-US" dirty="0"/>
              <a:t>• Test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04324-8089-4335-96B7-F4AAF87A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55" y="3394890"/>
            <a:ext cx="1626468" cy="2027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C9D48-D353-4241-B7FC-F44A5E97E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396"/>
          <a:stretch/>
        </p:blipFill>
        <p:spPr>
          <a:xfrm>
            <a:off x="3210439" y="3492165"/>
            <a:ext cx="2341475" cy="1929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951895-8D3B-46FE-B288-CA142B163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16" y="3492164"/>
            <a:ext cx="2133214" cy="1929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6F8511-12B1-4826-84DA-2540BF5CFFFE}"/>
              </a:ext>
            </a:extLst>
          </p:cNvPr>
          <p:cNvSpPr/>
          <p:nvPr/>
        </p:nvSpPr>
        <p:spPr>
          <a:xfrm>
            <a:off x="708442" y="1910080"/>
            <a:ext cx="2157422" cy="369824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C3C964-DECF-41FB-BFEE-6C06C76194E7}"/>
              </a:ext>
            </a:extLst>
          </p:cNvPr>
          <p:cNvSpPr/>
          <p:nvPr/>
        </p:nvSpPr>
        <p:spPr>
          <a:xfrm>
            <a:off x="3164854" y="1910080"/>
            <a:ext cx="2525437" cy="369824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EE769-BE86-4937-9101-CD8D64EE2769}"/>
              </a:ext>
            </a:extLst>
          </p:cNvPr>
          <p:cNvSpPr/>
          <p:nvPr/>
        </p:nvSpPr>
        <p:spPr>
          <a:xfrm>
            <a:off x="6042640" y="1910080"/>
            <a:ext cx="2906210" cy="369824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73FD52-B616-4D38-94EF-DE444A40E717}"/>
              </a:ext>
            </a:extLst>
          </p:cNvPr>
          <p:cNvSpPr/>
          <p:nvPr/>
        </p:nvSpPr>
        <p:spPr>
          <a:xfrm>
            <a:off x="9247840" y="1910080"/>
            <a:ext cx="2390862" cy="36982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53CB2C15-B08E-451B-A1FE-3EB6D62B032E}"/>
              </a:ext>
            </a:extLst>
          </p:cNvPr>
          <p:cNvSpPr/>
          <p:nvPr/>
        </p:nvSpPr>
        <p:spPr>
          <a:xfrm>
            <a:off x="2865864" y="3322320"/>
            <a:ext cx="298990" cy="5588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5D33E99B-7BE5-4C17-9779-2E3FD2469D6B}"/>
              </a:ext>
            </a:extLst>
          </p:cNvPr>
          <p:cNvSpPr/>
          <p:nvPr/>
        </p:nvSpPr>
        <p:spPr>
          <a:xfrm>
            <a:off x="5739060" y="3322320"/>
            <a:ext cx="298990" cy="5588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17215B7F-1C18-49A1-A493-13C272CC800E}"/>
              </a:ext>
            </a:extLst>
          </p:cNvPr>
          <p:cNvSpPr/>
          <p:nvPr/>
        </p:nvSpPr>
        <p:spPr>
          <a:xfrm>
            <a:off x="8938404" y="3322320"/>
            <a:ext cx="298990" cy="5588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198F8E-FB93-4CAC-8686-76C5C82B4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865" y="3492164"/>
            <a:ext cx="2628044" cy="19299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4883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35855" y="360720"/>
            <a:ext cx="865417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21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2" y="407460"/>
            <a:ext cx="6908365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Scientific and technical challenges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B80176E-B61C-4025-8A18-2765CA0D9A00}"/>
              </a:ext>
            </a:extLst>
          </p:cNvPr>
          <p:cNvSpPr txBox="1">
            <a:spLocks noChangeArrowheads="1"/>
          </p:cNvSpPr>
          <p:nvPr/>
        </p:nvSpPr>
        <p:spPr>
          <a:xfrm>
            <a:off x="1221983" y="1899920"/>
            <a:ext cx="5638800" cy="5486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u="sng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cs typeface="+mn-cs"/>
              </a:rPr>
              <a:t>Compositionality</a:t>
            </a:r>
            <a:r>
              <a:rPr lang="en-US" sz="1600" b="1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cs typeface="+mn-cs"/>
              </a:rPr>
              <a:t>:</a:t>
            </a:r>
            <a:r>
              <a:rPr lang="en-US" sz="1600" b="1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 </a:t>
            </a:r>
            <a:r>
              <a:rPr lang="en-US" sz="1600" b="1" spc="50" dirty="0">
                <a:ln w="13500">
                  <a:noFill/>
                  <a:prstDash val="solid"/>
                </a:ln>
                <a:cs typeface="+mn-cs"/>
              </a:rPr>
              <a:t>system-level properties can be computed from local properties of components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u="sng" dirty="0">
                <a:ln w="24500" cmpd="dbl">
                  <a:noFill/>
                  <a:prstDash val="solid"/>
                  <a:miter lim="800000"/>
                </a:ln>
                <a:solidFill>
                  <a:srgbClr val="002060"/>
                </a:solidFill>
                <a:cs typeface="+mn-cs"/>
              </a:rPr>
              <a:t>Composability</a:t>
            </a:r>
            <a:r>
              <a:rPr lang="en-US" sz="1600" b="1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: </a:t>
            </a:r>
            <a:r>
              <a:rPr lang="en-US" sz="1600" b="1" spc="50" dirty="0">
                <a:ln w="13500">
                  <a:noFill/>
                  <a:prstDash val="solid"/>
                </a:ln>
                <a:cs typeface="+mn-cs"/>
              </a:rPr>
              <a:t>component properties are not changing as a result of interactions with other components.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u="sng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Heterogeneity</a:t>
            </a:r>
            <a:r>
              <a:rPr lang="en-US" sz="1600" b="1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 </a:t>
            </a:r>
            <a:r>
              <a:rPr lang="en-US" sz="1600" b="1" spc="50" dirty="0">
                <a:ln w="13500">
                  <a:noFill/>
                  <a:prstDash val="solid"/>
                </a:ln>
                <a:cs typeface="+mn-cs"/>
              </a:rPr>
              <a:t>CPS are heterogeneous in components and design requirements.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CPS products </a:t>
            </a:r>
            <a:r>
              <a:rPr lang="en-US" sz="1600" b="1" spc="50" dirty="0">
                <a:ln w="13500">
                  <a:noFill/>
                  <a:prstDash val="solid"/>
                </a:ln>
                <a:cs typeface="+mn-cs"/>
              </a:rPr>
              <a:t>make design flows product specific which is bad for design automation.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COST:</a:t>
            </a:r>
            <a:r>
              <a:rPr lang="en-US" sz="1600" b="1" spc="50" dirty="0">
                <a:ln w="13500">
                  <a:noFill/>
                  <a:prstDash val="solid"/>
                </a:ln>
                <a:cs typeface="+mn-cs"/>
              </a:rPr>
              <a:t> The cost of certification of complex systems is high.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spc="50" dirty="0">
                <a:ln w="13500">
                  <a:noFill/>
                  <a:prstDash val="solid"/>
                </a:ln>
                <a:solidFill>
                  <a:srgbClr val="002060"/>
                </a:solidFill>
                <a:cs typeface="+mn-cs"/>
              </a:rPr>
              <a:t>Security: issues. </a:t>
            </a:r>
            <a:r>
              <a:rPr lang="en-US" sz="1600" b="1" spc="50" dirty="0">
                <a:ln w="13500">
                  <a:noFill/>
                  <a:prstDash val="solid"/>
                </a:ln>
                <a:cs typeface="+mn-cs"/>
              </a:rPr>
              <a:t>One side can be attacked through the other side.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C01A3-CFAB-4E44-B2FE-6FADE4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/>
          <a:stretch/>
        </p:blipFill>
        <p:spPr>
          <a:xfrm>
            <a:off x="6666449" y="1981200"/>
            <a:ext cx="5052691" cy="3169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9740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871201" y="360720"/>
            <a:ext cx="930072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22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2" y="407460"/>
            <a:ext cx="6908365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Challenges for CPS software 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AD4AF7-CAF5-477F-94AB-DCE3E441137C}"/>
              </a:ext>
            </a:extLst>
          </p:cNvPr>
          <p:cNvSpPr/>
          <p:nvPr/>
        </p:nvSpPr>
        <p:spPr>
          <a:xfrm>
            <a:off x="1533236" y="2191802"/>
            <a:ext cx="3895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• Dynamic environments </a:t>
            </a:r>
          </a:p>
          <a:p>
            <a:r>
              <a:rPr lang="en-US" b="1" dirty="0">
                <a:solidFill>
                  <a:srgbClr val="002060"/>
                </a:solidFill>
              </a:rPr>
              <a:t>• Capture the required behavior </a:t>
            </a:r>
          </a:p>
          <a:p>
            <a:r>
              <a:rPr lang="en-US" b="1" dirty="0">
                <a:solidFill>
                  <a:srgbClr val="002060"/>
                </a:solidFill>
              </a:rPr>
              <a:t>• Validate specifications </a:t>
            </a:r>
          </a:p>
          <a:p>
            <a:pPr marL="173038" indent="-173038"/>
            <a:r>
              <a:rPr lang="en-US" b="1" dirty="0">
                <a:solidFill>
                  <a:srgbClr val="002060"/>
                </a:solidFill>
              </a:rPr>
              <a:t>• Efficient translation of specifications into implementations </a:t>
            </a:r>
          </a:p>
          <a:p>
            <a:pPr marL="173038" indent="-173038"/>
            <a:r>
              <a:rPr lang="en-US" b="1" dirty="0">
                <a:solidFill>
                  <a:srgbClr val="002060"/>
                </a:solidFill>
              </a:rPr>
              <a:t>• How can we check that we meet real-time constraints? </a:t>
            </a:r>
          </a:p>
          <a:p>
            <a:pPr marL="173038" indent="-173038"/>
            <a:r>
              <a:rPr lang="en-US" b="1" dirty="0">
                <a:solidFill>
                  <a:srgbClr val="002060"/>
                </a:solidFill>
              </a:rPr>
              <a:t>• How do we validate embedded real-time software? – large volumes of data – testing may be safety-critical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94E87-3A35-4021-9498-D9B334AFE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17" y="1739091"/>
            <a:ext cx="6474256" cy="40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60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26619" y="360720"/>
            <a:ext cx="874654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23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2" y="407460"/>
            <a:ext cx="6908365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Expectations and design challenges of 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E2BA7-CD2D-473F-AFB0-5E12CF56A725}"/>
              </a:ext>
            </a:extLst>
          </p:cNvPr>
          <p:cNvSpPr/>
          <p:nvPr/>
        </p:nvSpPr>
        <p:spPr>
          <a:xfrm>
            <a:off x="1958542" y="1725970"/>
            <a:ext cx="5264293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Helvetica Neue"/>
              </a:rPr>
              <a:t>• Dependability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Helvetica Neue"/>
              </a:rPr>
              <a:t>• Efficiency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Helvetica Neue"/>
              </a:rPr>
              <a:t>• Meeting real-time requirements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Helvetica Neue"/>
              </a:rPr>
              <a:t>• Hardware properties, physical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AB899-A035-48E5-8D14-D77499D47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4175"/>
          <a:stretch/>
        </p:blipFill>
        <p:spPr>
          <a:xfrm>
            <a:off x="7075642" y="2965208"/>
            <a:ext cx="4596321" cy="3080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1906F-A629-4059-A533-C4505207D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52" y="3708522"/>
            <a:ext cx="4226560" cy="23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37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54327" y="360720"/>
            <a:ext cx="846945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24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2" y="407460"/>
            <a:ext cx="6908365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Institutional, societal, and other challenges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14F683-9234-4227-94EB-B023A0A3E130}"/>
              </a:ext>
            </a:extLst>
          </p:cNvPr>
          <p:cNvSpPr/>
          <p:nvPr/>
        </p:nvSpPr>
        <p:spPr>
          <a:xfrm>
            <a:off x="2062480" y="2549624"/>
            <a:ext cx="453136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Trust, security, and privacy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Effective models of governance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Creation of CPS business models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Understanding the value of CPS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90F3F-44A7-492D-9F3B-E2615117C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47" y="2316480"/>
            <a:ext cx="4734053" cy="315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65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898909" y="360720"/>
            <a:ext cx="902363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25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Application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1ADFF3-AA34-4C5D-94A1-B2460BDC5559}"/>
              </a:ext>
            </a:extLst>
          </p:cNvPr>
          <p:cNvSpPr txBox="1">
            <a:spLocks/>
          </p:cNvSpPr>
          <p:nvPr/>
        </p:nvSpPr>
        <p:spPr>
          <a:xfrm>
            <a:off x="1645499" y="1245149"/>
            <a:ext cx="6077093" cy="88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Applications of CPS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62623-36A3-4D6A-A7D9-AEB8035E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36" y="1941513"/>
            <a:ext cx="5024581" cy="4273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A30FE-3658-4F2D-A8A4-5C8488894285}"/>
              </a:ext>
            </a:extLst>
          </p:cNvPr>
          <p:cNvSpPr txBox="1"/>
          <p:nvPr/>
        </p:nvSpPr>
        <p:spPr>
          <a:xfrm>
            <a:off x="8460509" y="5942371"/>
            <a:ext cx="29805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https://www.researchgate.net/figure/Application-Scenarios-of-cyber-physical-systems-describing-the-information-flow-and_fig2_329466954</a:t>
            </a:r>
          </a:p>
        </p:txBody>
      </p:sp>
    </p:spTree>
    <p:extLst>
      <p:ext uri="{BB962C8B-B14F-4D97-AF65-F5344CB8AC3E}">
        <p14:creationId xmlns:p14="http://schemas.microsoft.com/office/powerpoint/2010/main" val="2090089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17383" y="360720"/>
            <a:ext cx="883890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26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210180" y="1556120"/>
            <a:ext cx="6520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Differences between corporate IT security and CPS security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CC788-8388-4341-AC37-F1DD1198B4B3}"/>
              </a:ext>
            </a:extLst>
          </p:cNvPr>
          <p:cNvSpPr/>
          <p:nvPr/>
        </p:nvSpPr>
        <p:spPr>
          <a:xfrm>
            <a:off x="1484835" y="2484428"/>
            <a:ext cx="74744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Software </a:t>
            </a:r>
            <a:r>
              <a:rPr lang="en-US" b="1" dirty="0">
                <a:solidFill>
                  <a:srgbClr val="0070C0"/>
                </a:solidFill>
              </a:rPr>
              <a:t>patching and frequent updates</a:t>
            </a:r>
            <a:r>
              <a:rPr lang="en-US" b="1" dirty="0">
                <a:solidFill>
                  <a:srgbClr val="002060"/>
                </a:solidFill>
              </a:rPr>
              <a:t>, are not well suited for control systems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While </a:t>
            </a:r>
            <a:r>
              <a:rPr lang="en-US" b="1" dirty="0">
                <a:solidFill>
                  <a:srgbClr val="0070C0"/>
                </a:solidFill>
              </a:rPr>
              <a:t>availability</a:t>
            </a:r>
            <a:r>
              <a:rPr lang="en-US" b="1" dirty="0">
                <a:solidFill>
                  <a:srgbClr val="002060"/>
                </a:solidFill>
              </a:rPr>
              <a:t> is a well studied problem in information security, </a:t>
            </a:r>
            <a:r>
              <a:rPr lang="en-US" b="1" dirty="0">
                <a:solidFill>
                  <a:srgbClr val="0070C0"/>
                </a:solidFill>
              </a:rPr>
              <a:t>real-time availability </a:t>
            </a:r>
            <a:r>
              <a:rPr lang="en-US" b="1" dirty="0">
                <a:solidFill>
                  <a:srgbClr val="002060"/>
                </a:solidFill>
              </a:rPr>
              <a:t>provides a stricter operational environment than most traditional IT systems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Large industrial control systems also have a large amount of </a:t>
            </a:r>
            <a:r>
              <a:rPr lang="en-US" b="1" dirty="0">
                <a:solidFill>
                  <a:srgbClr val="0070C0"/>
                </a:solidFill>
              </a:rPr>
              <a:t>legacy systems </a:t>
            </a:r>
            <a:r>
              <a:rPr lang="en-US" dirty="0">
                <a:solidFill>
                  <a:srgbClr val="002060"/>
                </a:solidFill>
              </a:rPr>
              <a:t>(most of the efforts done for legacy systems should be considered as short-term solutions; underlying technology must satisfy some minimum performance)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Network dynamic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40BBC-37EE-4205-AE8C-63A6EBF2C1EB}"/>
              </a:ext>
            </a:extLst>
          </p:cNvPr>
          <p:cNvSpPr txBox="1"/>
          <p:nvPr/>
        </p:nvSpPr>
        <p:spPr>
          <a:xfrm>
            <a:off x="7961746" y="6173541"/>
            <a:ext cx="3678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https://www.youtube.com/watch?v=_6IZ5yCYwx8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6952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10B3E6-AE85-461B-A211-DC1033528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90" y="1563455"/>
            <a:ext cx="3931290" cy="476451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08145" y="360720"/>
            <a:ext cx="893127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27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662762" y="1563455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New security problem in CPS/Control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C03A8-EB66-4ACD-A174-A6CE3B7A7560}"/>
              </a:ext>
            </a:extLst>
          </p:cNvPr>
          <p:cNvSpPr/>
          <p:nvPr/>
        </p:nvSpPr>
        <p:spPr>
          <a:xfrm>
            <a:off x="2087636" y="2112109"/>
            <a:ext cx="50846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Authentication, access control, message integrity, separation of privilege, etc. can all help </a:t>
            </a:r>
            <a:endParaRPr lang="th-TH" b="1" dirty="0">
              <a:solidFill>
                <a:srgbClr val="002060"/>
              </a:solidFill>
            </a:endParaRP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Traditionally focused on information (security)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How attacks affect the </a:t>
            </a:r>
            <a:r>
              <a:rPr lang="en-US" b="1" dirty="0">
                <a:solidFill>
                  <a:srgbClr val="0070C0"/>
                </a:solidFill>
              </a:rPr>
              <a:t>estimation</a:t>
            </a:r>
            <a:r>
              <a:rPr lang="en-US" b="1" dirty="0">
                <a:solidFill>
                  <a:srgbClr val="002060"/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control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algorithms</a:t>
            </a:r>
            <a:r>
              <a:rPr lang="en-US" b="1" dirty="0">
                <a:solidFill>
                  <a:srgbClr val="002060"/>
                </a:solidFill>
              </a:rPr>
              <a:t>?</a:t>
            </a:r>
            <a:endParaRPr lang="th-TH" b="1" dirty="0">
              <a:solidFill>
                <a:srgbClr val="002060"/>
              </a:solidFill>
            </a:endParaRP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Ultimately, how attacks affect the </a:t>
            </a:r>
            <a:r>
              <a:rPr lang="en-US" dirty="0">
                <a:solidFill>
                  <a:srgbClr val="0070C0"/>
                </a:solidFill>
              </a:rPr>
              <a:t>physical world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Intrusion Detection Systems (IDSs) have not considered algorithms for detecting </a:t>
            </a:r>
            <a:r>
              <a:rPr lang="en-US" b="1" dirty="0">
                <a:solidFill>
                  <a:srgbClr val="0070C0"/>
                </a:solidFill>
              </a:rPr>
              <a:t>deception attacks </a:t>
            </a:r>
            <a:r>
              <a:rPr lang="en-US" b="1" dirty="0">
                <a:solidFill>
                  <a:srgbClr val="002060"/>
                </a:solidFill>
              </a:rPr>
              <a:t>launched by compromised sensor nodes against estimation and control algorithms </a:t>
            </a:r>
            <a:endParaRPr lang="th-TH" b="1" dirty="0">
              <a:solidFill>
                <a:srgbClr val="002060"/>
              </a:solidFill>
            </a:endParaRPr>
          </a:p>
          <a:p>
            <a:pPr marL="514350" indent="-2286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Dynamics of physical systems bring more challenges and set of problems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Information awareness to operators of control systems</a:t>
            </a:r>
          </a:p>
        </p:txBody>
      </p:sp>
    </p:spTree>
    <p:extLst>
      <p:ext uri="{BB962C8B-B14F-4D97-AF65-F5344CB8AC3E}">
        <p14:creationId xmlns:p14="http://schemas.microsoft.com/office/powerpoint/2010/main" val="1742667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63565" y="360720"/>
            <a:ext cx="837708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28</a:t>
            </a:fld>
            <a:r>
              <a:rPr lang="th-TH" dirty="0"/>
              <a:t>/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662762" y="1563455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Countermeasures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3E3DB2-3D10-4A1B-A0AB-D5FF3CFD6052}"/>
              </a:ext>
            </a:extLst>
          </p:cNvPr>
          <p:cNvSpPr/>
          <p:nvPr/>
        </p:nvSpPr>
        <p:spPr>
          <a:xfrm>
            <a:off x="1995490" y="215522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  <a:latin typeface="Helvetica Neue"/>
              </a:rPr>
              <a:t>Most of the effort for protecting control systems has focused on </a:t>
            </a:r>
            <a:r>
              <a:rPr lang="en-US" b="1" dirty="0">
                <a:solidFill>
                  <a:srgbClr val="0070C0"/>
                </a:solidFill>
                <a:latin typeface="Helvetica Neue"/>
              </a:rPr>
              <a:t>reliability </a:t>
            </a:r>
            <a:r>
              <a:rPr lang="en-US" b="1" dirty="0">
                <a:solidFill>
                  <a:srgbClr val="002060"/>
                </a:solidFill>
                <a:latin typeface="Helvetica Neue"/>
              </a:rPr>
              <a:t>(the protection of the system against random faults)</a:t>
            </a:r>
            <a:endParaRPr lang="th-TH" b="1" dirty="0">
              <a:solidFill>
                <a:srgbClr val="002060"/>
              </a:solidFill>
              <a:latin typeface="Helvetica Neue"/>
            </a:endParaRPr>
          </a:p>
          <a:p>
            <a:pPr marL="517525" indent="-231775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Helvetica Neue"/>
              </a:rPr>
              <a:t>urgent growing concern for protecting control</a:t>
            </a:r>
          </a:p>
          <a:p>
            <a:pPr marL="285750"/>
            <a:endParaRPr lang="en-US" dirty="0">
              <a:solidFill>
                <a:srgbClr val="002060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  <a:latin typeface="Helvetica Neue"/>
              </a:rPr>
              <a:t>systems against malicious cyber</a:t>
            </a:r>
            <a:r>
              <a:rPr lang="th-TH" b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Helvetica Neue"/>
              </a:rPr>
              <a:t>attacks</a:t>
            </a:r>
            <a:endParaRPr lang="th-TH" b="1" dirty="0">
              <a:solidFill>
                <a:srgbClr val="002060"/>
              </a:solidFill>
              <a:latin typeface="Helvetica Neue"/>
            </a:endParaRPr>
          </a:p>
          <a:p>
            <a:pPr marL="517525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Helvetica Neue"/>
              </a:rPr>
              <a:t>Dimensions </a:t>
            </a:r>
            <a:endParaRPr lang="th-TH" dirty="0">
              <a:solidFill>
                <a:srgbClr val="002060"/>
              </a:solidFill>
              <a:latin typeface="Helvetica Neue"/>
            </a:endParaRPr>
          </a:p>
          <a:p>
            <a:pPr marL="517525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Helvetica Neue"/>
              </a:rPr>
              <a:t>Prevention </a:t>
            </a:r>
            <a:endParaRPr lang="th-TH" dirty="0">
              <a:solidFill>
                <a:srgbClr val="002060"/>
              </a:solidFill>
              <a:latin typeface="Helvetica Neue"/>
            </a:endParaRPr>
          </a:p>
          <a:p>
            <a:pPr marL="517525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Helvetica Neue"/>
              </a:rPr>
              <a:t>Detection and recovery </a:t>
            </a:r>
            <a:endParaRPr lang="th-TH" dirty="0">
              <a:solidFill>
                <a:srgbClr val="002060"/>
              </a:solidFill>
              <a:latin typeface="Helvetica Neue"/>
            </a:endParaRPr>
          </a:p>
          <a:p>
            <a:pPr marL="517525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Helvetica Neue"/>
              </a:rPr>
              <a:t>Resilience </a:t>
            </a:r>
            <a:endParaRPr lang="th-TH" dirty="0">
              <a:solidFill>
                <a:srgbClr val="002060"/>
              </a:solidFill>
              <a:latin typeface="Helvetica Neue"/>
            </a:endParaRPr>
          </a:p>
          <a:p>
            <a:pPr marL="517525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Helvetica Neue"/>
              </a:rPr>
              <a:t>Deterrence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4186C-5DE9-4AEE-8235-A1B81A28C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1" y="2025120"/>
            <a:ext cx="3990974" cy="40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6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72801" y="360720"/>
            <a:ext cx="828472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29</a:t>
            </a:fld>
            <a:r>
              <a:rPr lang="th-TH" dirty="0"/>
              <a:t>/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662762" y="1563455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Prevention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0CBB79-4B95-4A8A-A0BA-C1B74061906B}"/>
              </a:ext>
            </a:extLst>
          </p:cNvPr>
          <p:cNvSpPr/>
          <p:nvPr/>
        </p:nvSpPr>
        <p:spPr>
          <a:xfrm>
            <a:off x="1970628" y="2025120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Helvetica Neue"/>
              </a:rPr>
              <a:t>cybersecurity standards </a:t>
            </a:r>
            <a:endParaRPr lang="th-TH" sz="1600" b="1" dirty="0">
              <a:solidFill>
                <a:srgbClr val="002060"/>
              </a:solidFill>
              <a:latin typeface="Helvetica Neue"/>
            </a:endParaRPr>
          </a:p>
          <a:p>
            <a:pPr marL="45720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North American Electric Corporation (NERC) cybersecurity standards for electric systems. </a:t>
            </a:r>
          </a:p>
          <a:p>
            <a:pPr marL="571500" indent="-400050"/>
            <a:r>
              <a:rPr lang="en-US" sz="1400" b="1" i="1" dirty="0">
                <a:solidFill>
                  <a:srgbClr val="002060"/>
                </a:solidFill>
                <a:latin typeface="Helvetica Neue"/>
              </a:rPr>
              <a:t>      - </a:t>
            </a:r>
            <a:r>
              <a:rPr lang="en-US" sz="1400" b="1" i="1" dirty="0">
                <a:solidFill>
                  <a:srgbClr val="0070C0"/>
                </a:solidFill>
                <a:latin typeface="Helvetica Neue"/>
              </a:rPr>
              <a:t>NERC</a:t>
            </a:r>
            <a:r>
              <a:rPr lang="en-US" sz="1400" i="1" dirty="0">
                <a:solidFill>
                  <a:srgbClr val="002060"/>
                </a:solidFill>
                <a:latin typeface="Helvetica Neue"/>
              </a:rPr>
              <a:t> is authorized to enforce compliance to these standards, and it is expected that all electric utilities are fully compliant with these standards </a:t>
            </a:r>
            <a:endParaRPr lang="th-TH" sz="1400" i="1" dirty="0">
              <a:solidFill>
                <a:srgbClr val="002060"/>
              </a:solidFill>
              <a:latin typeface="Helvetica Neue"/>
            </a:endParaRPr>
          </a:p>
          <a:p>
            <a:pPr marL="45720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NIST </a:t>
            </a:r>
          </a:p>
          <a:p>
            <a:pPr marL="571500" indent="-114300"/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- </a:t>
            </a:r>
            <a:r>
              <a:rPr lang="en-US" sz="1400" b="1" dirty="0">
                <a:solidFill>
                  <a:srgbClr val="0070C0"/>
                </a:solidFill>
                <a:latin typeface="Helvetica Neue"/>
              </a:rPr>
              <a:t>SP 800-53* </a:t>
            </a:r>
            <a:r>
              <a:rPr lang="en-US" sz="1400" dirty="0">
                <a:solidFill>
                  <a:srgbClr val="002060"/>
                </a:solidFill>
                <a:latin typeface="Helvetica Neue"/>
              </a:rPr>
              <a:t>the guideline for security best practices which federal agencies should meet</a:t>
            </a:r>
            <a:r>
              <a:rPr lang="th-TH" sz="1400" dirty="0">
                <a:solidFill>
                  <a:srgbClr val="002060"/>
                </a:solidFill>
                <a:latin typeface="Helvetica Neue"/>
              </a:rPr>
              <a:t> </a:t>
            </a:r>
            <a:endParaRPr lang="en-US" sz="1400" dirty="0">
              <a:solidFill>
                <a:srgbClr val="002060"/>
              </a:solidFill>
              <a:latin typeface="Helvetica Neue"/>
            </a:endParaRPr>
          </a:p>
          <a:p>
            <a:pPr marL="571500" indent="-114300"/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-</a:t>
            </a:r>
            <a:r>
              <a:rPr lang="en-US" sz="14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Guide to Industrial Control System </a:t>
            </a:r>
            <a:r>
              <a:rPr lang="en-US" sz="1400" b="1" dirty="0">
                <a:solidFill>
                  <a:srgbClr val="0070C0"/>
                </a:solidFill>
                <a:latin typeface="Helvetica Neue"/>
              </a:rPr>
              <a:t>(ICS) </a:t>
            </a:r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Security </a:t>
            </a:r>
            <a:endParaRPr lang="th-TH" sz="1400" b="1" dirty="0">
              <a:solidFill>
                <a:srgbClr val="002060"/>
              </a:solidFill>
              <a:latin typeface="Helvetica Neue"/>
            </a:endParaRPr>
          </a:p>
          <a:p>
            <a:pPr marL="45720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ISA (International Society of Automation)</a:t>
            </a:r>
            <a:endParaRPr lang="th-TH" sz="1400" b="1" dirty="0">
              <a:solidFill>
                <a:srgbClr val="002060"/>
              </a:solidFill>
              <a:latin typeface="Helvetica Neue"/>
            </a:endParaRPr>
          </a:p>
          <a:p>
            <a:pPr marL="571500" indent="-114300"/>
            <a:r>
              <a:rPr lang="en-US" sz="1400" b="1" dirty="0">
                <a:solidFill>
                  <a:srgbClr val="0070C0"/>
                </a:solidFill>
                <a:latin typeface="Helvetica Neue"/>
              </a:rPr>
              <a:t>- ISA SP 99</a:t>
            </a:r>
            <a:r>
              <a:rPr lang="en-US" sz="1400" dirty="0">
                <a:solidFill>
                  <a:srgbClr val="002060"/>
                </a:solidFill>
                <a:latin typeface="Helvetica Neue"/>
              </a:rPr>
              <a:t>: a security standard to be used in manufacturing and general industrial controls </a:t>
            </a:r>
            <a:endParaRPr lang="th-TH" sz="1400" dirty="0">
              <a:solidFill>
                <a:srgbClr val="002060"/>
              </a:solidFill>
              <a:latin typeface="Helvetica Neue"/>
            </a:endParaRPr>
          </a:p>
          <a:p>
            <a:pPr marL="461963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Helvetica Neue"/>
              </a:rPr>
              <a:t>ETSI </a:t>
            </a:r>
            <a:endParaRPr lang="th-TH" sz="1400" b="1" dirty="0">
              <a:solidFill>
                <a:srgbClr val="002060"/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Helvetica Neue"/>
              </a:rPr>
              <a:t>SCADA - Supervisory Control And Data Acquisition </a:t>
            </a:r>
            <a:endParaRPr lang="th-TH" sz="1600" b="1" dirty="0">
              <a:solidFill>
                <a:srgbClr val="002060"/>
              </a:solidFill>
              <a:latin typeface="Helvetica Neue"/>
            </a:endParaRPr>
          </a:p>
          <a:p>
            <a:pPr marL="285750"/>
            <a:r>
              <a:rPr lang="en-US" sz="1400" dirty="0">
                <a:solidFill>
                  <a:srgbClr val="002060"/>
                </a:solidFill>
                <a:latin typeface="Helvetica Neue"/>
              </a:rPr>
              <a:t>Standardization efforts with respect to access control and key management in wireless sensor networks </a:t>
            </a:r>
            <a:endParaRPr lang="th-TH" sz="14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7B1A5-FD33-449D-81A9-469E161DA571}"/>
              </a:ext>
            </a:extLst>
          </p:cNvPr>
          <p:cNvSpPr/>
          <p:nvPr/>
        </p:nvSpPr>
        <p:spPr>
          <a:xfrm>
            <a:off x="2375891" y="5873425"/>
            <a:ext cx="74402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  <a:latin typeface="Helvetica Neue"/>
              </a:rPr>
              <a:t>* NIST </a:t>
            </a:r>
            <a:r>
              <a:rPr lang="en-US" sz="1050" dirty="0">
                <a:solidFill>
                  <a:srgbClr val="0070C0"/>
                </a:solidFill>
                <a:latin typeface="Helvetica Neue"/>
              </a:rPr>
              <a:t>Special Publication 800-53</a:t>
            </a:r>
            <a:r>
              <a:rPr lang="en-US" sz="1050" dirty="0">
                <a:solidFill>
                  <a:srgbClr val="3B3835"/>
                </a:solidFill>
                <a:latin typeface="Helvetica Neue"/>
              </a:rPr>
              <a:t>, </a:t>
            </a:r>
            <a:r>
              <a:rPr lang="en-US" sz="1050" i="1" dirty="0">
                <a:solidFill>
                  <a:srgbClr val="002060"/>
                </a:solidFill>
                <a:latin typeface="Helvetica Neue"/>
              </a:rPr>
              <a:t>"Security and Privacy Controls for Federal Information Systems and Organizations,"</a:t>
            </a:r>
            <a:endParaRPr lang="en-US" sz="1050" i="1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3A10E-A347-4164-AD9F-8612BA908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5839" r="3343" b="74580"/>
          <a:stretch/>
        </p:blipFill>
        <p:spPr>
          <a:xfrm>
            <a:off x="7961745" y="2133600"/>
            <a:ext cx="3592945" cy="729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97311-7D3F-4CEA-9B4C-EA84BFC2D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20194" r="10880" b="19084"/>
          <a:stretch/>
        </p:blipFill>
        <p:spPr>
          <a:xfrm>
            <a:off x="8676356" y="3059890"/>
            <a:ext cx="2154744" cy="1250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CA492-207E-42CB-8879-225147028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6340" b="59243"/>
          <a:stretch/>
        </p:blipFill>
        <p:spPr>
          <a:xfrm>
            <a:off x="8184565" y="4436401"/>
            <a:ext cx="3140184" cy="323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CB4CC-2C1E-4988-BA1C-142A7E729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98" y="4797533"/>
            <a:ext cx="1572137" cy="8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3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Learning Outcome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37455" y="360720"/>
            <a:ext cx="763817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ED1A8-FA24-45F0-8916-61896DB913B2}"/>
              </a:ext>
            </a:extLst>
          </p:cNvPr>
          <p:cNvSpPr/>
          <p:nvPr/>
        </p:nvSpPr>
        <p:spPr>
          <a:xfrm>
            <a:off x="1469016" y="2875216"/>
            <a:ext cx="5107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Formulate a data model representing data streamlining in a production line of an existing traditional factory using a data flow diagram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78FB56-4F74-4F1D-AC68-1627BFDB6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055" y="2142836"/>
            <a:ext cx="5077407" cy="2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5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26619" y="360720"/>
            <a:ext cx="874654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30</a:t>
            </a:fld>
            <a:r>
              <a:rPr lang="th-TH" dirty="0"/>
              <a:t>/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662762" y="1563455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Example of Prevention with SCADA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CF49A-35C1-4AB3-9E5B-BE45ED788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4783" r="2780"/>
          <a:stretch/>
        </p:blipFill>
        <p:spPr>
          <a:xfrm>
            <a:off x="3703783" y="2025120"/>
            <a:ext cx="5421746" cy="39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54327" y="360720"/>
            <a:ext cx="846945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31</a:t>
            </a:fld>
            <a:r>
              <a:rPr lang="th-TH" dirty="0"/>
              <a:t>/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662762" y="1563455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Detection and recovery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516864-C459-4208-A827-87C7FD637BA8}"/>
              </a:ext>
            </a:extLst>
          </p:cNvPr>
          <p:cNvSpPr/>
          <p:nvPr/>
        </p:nvSpPr>
        <p:spPr>
          <a:xfrm>
            <a:off x="1967780" y="212672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Utilizing our knowledge of the physical systems, control systems </a:t>
            </a:r>
            <a:r>
              <a:rPr lang="en-US" dirty="0">
                <a:solidFill>
                  <a:srgbClr val="002060"/>
                </a:solidFill>
              </a:rPr>
              <a:t>can provide a paradigm shift for intrusion detection  e.g. by </a:t>
            </a:r>
            <a:r>
              <a:rPr lang="en-US" dirty="0">
                <a:solidFill>
                  <a:srgbClr val="0070C0"/>
                </a:solidFill>
              </a:rPr>
              <a:t>monitoring </a:t>
            </a:r>
            <a:r>
              <a:rPr lang="en-US" dirty="0">
                <a:solidFill>
                  <a:srgbClr val="002060"/>
                </a:solidFill>
              </a:rPr>
              <a:t>the physical system for anomalies we may be able to detect attacks that are undetectable from the IT side, e.g. against</a:t>
            </a:r>
            <a:r>
              <a:rPr lang="en-US" dirty="0">
                <a:solidFill>
                  <a:srgbClr val="0070C0"/>
                </a:solidFill>
              </a:rPr>
              <a:t> resonance attack </a:t>
            </a:r>
            <a:endParaRPr lang="th-TH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Identify deception attacks launched by compromised </a:t>
            </a:r>
            <a:r>
              <a:rPr lang="en-US" dirty="0">
                <a:solidFill>
                  <a:srgbClr val="0070C0"/>
                </a:solidFill>
              </a:rPr>
              <a:t>controllers</a:t>
            </a:r>
            <a:r>
              <a:rPr lang="en-US" dirty="0">
                <a:solidFill>
                  <a:srgbClr val="002060"/>
                </a:solidFill>
              </a:rPr>
              <a:t> and/or </a:t>
            </a:r>
            <a:r>
              <a:rPr lang="en-US" dirty="0">
                <a:solidFill>
                  <a:srgbClr val="0070C0"/>
                </a:solidFill>
              </a:rPr>
              <a:t>sensors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Implement a </a:t>
            </a:r>
            <a:r>
              <a:rPr lang="en-US" b="1" dirty="0">
                <a:solidFill>
                  <a:srgbClr val="0070C0"/>
                </a:solidFill>
              </a:rPr>
              <a:t>model-based detection scheme</a:t>
            </a:r>
            <a:r>
              <a:rPr lang="en-US" b="1" dirty="0">
                <a:solidFill>
                  <a:srgbClr val="002060"/>
                </a:solidFill>
              </a:rPr>
              <a:t>,</a:t>
            </a:r>
            <a:r>
              <a:rPr lang="en-US" dirty="0">
                <a:solidFill>
                  <a:srgbClr val="002060"/>
                </a:solidFill>
              </a:rPr>
              <a:t> e.g. as game between the detector and the attacker </a:t>
            </a:r>
            <a:endParaRPr lang="th-TH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Utilizing ideas from </a:t>
            </a:r>
            <a:r>
              <a:rPr lang="en-US" b="1" dirty="0">
                <a:solidFill>
                  <a:srgbClr val="0070C0"/>
                </a:solidFill>
              </a:rPr>
              <a:t>control theory </a:t>
            </a:r>
            <a:r>
              <a:rPr lang="en-US" dirty="0">
                <a:solidFill>
                  <a:srgbClr val="002060"/>
                </a:solidFill>
              </a:rPr>
              <a:t>such as reconfiguration or fault-detection and isolation, to design autonomous and real-time detection and response algorithms for safety-critical applications that require real-time responses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0758D5-31A8-4BF8-9867-067F56EA9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9" t="4855" r="31661" b="48432"/>
          <a:stretch/>
        </p:blipFill>
        <p:spPr>
          <a:xfrm>
            <a:off x="8527532" y="2752436"/>
            <a:ext cx="2733749" cy="2604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17C542-7222-430A-9EA7-D70732973044}"/>
              </a:ext>
            </a:extLst>
          </p:cNvPr>
          <p:cNvSpPr txBox="1"/>
          <p:nvPr/>
        </p:nvSpPr>
        <p:spPr>
          <a:xfrm>
            <a:off x="8162145" y="5603656"/>
            <a:ext cx="3639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https://www.slideshare.net/exigent/how-to-implement-nist-cybersecurity-standards-in-my-organization-125956627</a:t>
            </a:r>
          </a:p>
        </p:txBody>
      </p:sp>
    </p:spTree>
    <p:extLst>
      <p:ext uri="{BB962C8B-B14F-4D97-AF65-F5344CB8AC3E}">
        <p14:creationId xmlns:p14="http://schemas.microsoft.com/office/powerpoint/2010/main" val="2180466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82037" y="360720"/>
            <a:ext cx="819236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32</a:t>
            </a:fld>
            <a:r>
              <a:rPr lang="th-TH" dirty="0"/>
              <a:t>/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 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1736C-FEF1-4919-ACFF-5EDBFBF740D2}"/>
              </a:ext>
            </a:extLst>
          </p:cNvPr>
          <p:cNvSpPr/>
          <p:nvPr/>
        </p:nvSpPr>
        <p:spPr>
          <a:xfrm>
            <a:off x="1755343" y="1480273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Example of NIST Standard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0B43A-63C9-44A2-B65F-A4294EE7F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/>
        </p:blipFill>
        <p:spPr>
          <a:xfrm>
            <a:off x="2583958" y="1941938"/>
            <a:ext cx="7850909" cy="4231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0FFD8C-6DA6-499E-9BC4-41E3DD090E5F}"/>
              </a:ext>
            </a:extLst>
          </p:cNvPr>
          <p:cNvSpPr txBox="1"/>
          <p:nvPr/>
        </p:nvSpPr>
        <p:spPr>
          <a:xfrm>
            <a:off x="656217" y="5869861"/>
            <a:ext cx="3971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https://infocus.delltechnologies.com/michael_dulavitz/strengthen-security-of-your-data-center-with-the-nist-cybersecurity-framework/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3681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8FDC5C-8BF0-4989-8EB8-95A5BCFC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/>
          <a:stretch/>
        </p:blipFill>
        <p:spPr>
          <a:xfrm>
            <a:off x="6504416" y="2293083"/>
            <a:ext cx="5299342" cy="2823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63565" y="360720"/>
            <a:ext cx="837708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33</a:t>
            </a:fld>
            <a:r>
              <a:rPr lang="th-TH" dirty="0"/>
              <a:t>/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</a:t>
            </a:r>
            <a:endParaRPr lang="th-TH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Security and Privacy Issues in Cyber-Physical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7C10F-C994-4B78-AB20-917965BAC0E1}"/>
              </a:ext>
            </a:extLst>
          </p:cNvPr>
          <p:cNvSpPr/>
          <p:nvPr/>
        </p:nvSpPr>
        <p:spPr>
          <a:xfrm>
            <a:off x="1533453" y="1563455"/>
            <a:ext cx="6520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Resilience and deterrence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94B8F-9E06-43C5-92CA-B75589DD8AD6}"/>
              </a:ext>
            </a:extLst>
          </p:cNvPr>
          <p:cNvSpPr/>
          <p:nvPr/>
        </p:nvSpPr>
        <p:spPr>
          <a:xfrm>
            <a:off x="1626035" y="2025120"/>
            <a:ext cx="50241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2060"/>
                </a:solidFill>
              </a:rPr>
              <a:t>Useful principles </a:t>
            </a:r>
            <a:endParaRPr lang="th-TH" sz="1600" b="1" dirty="0">
              <a:solidFill>
                <a:srgbClr val="002060"/>
              </a:solidFill>
            </a:endParaRPr>
          </a:p>
          <a:p>
            <a:pPr marL="461963" indent="-1762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</a:rPr>
              <a:t>Redundancy</a:t>
            </a:r>
            <a:r>
              <a:rPr lang="en-US" sz="1600" dirty="0">
                <a:solidFill>
                  <a:srgbClr val="002060"/>
                </a:solidFill>
              </a:rPr>
              <a:t> as a way to prevent a single-point of failure </a:t>
            </a:r>
            <a:endParaRPr lang="th-TH" sz="1600" dirty="0">
              <a:solidFill>
                <a:srgbClr val="002060"/>
              </a:solidFill>
            </a:endParaRPr>
          </a:p>
          <a:p>
            <a:pPr marL="461963" indent="-1762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</a:rPr>
              <a:t>Diversity</a:t>
            </a:r>
            <a:r>
              <a:rPr lang="en-US" sz="1600" dirty="0">
                <a:solidFill>
                  <a:srgbClr val="002060"/>
                </a:solidFill>
              </a:rPr>
              <a:t> as a way to prevent that a single attack vector can compromise all the replicas (the added redundancy) </a:t>
            </a:r>
            <a:endParaRPr lang="th-TH" sz="1600" dirty="0">
              <a:solidFill>
                <a:srgbClr val="002060"/>
              </a:solidFill>
            </a:endParaRPr>
          </a:p>
          <a:p>
            <a:pPr marL="461963" indent="-1762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Principle of least-privilege, and the separation of privilege (also known as separation of duty) principle</a:t>
            </a:r>
            <a:endParaRPr lang="th-TH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2060"/>
                </a:solidFill>
              </a:rPr>
              <a:t>In CPS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b="1" dirty="0">
                <a:solidFill>
                  <a:srgbClr val="0070C0"/>
                </a:solidFill>
              </a:rPr>
              <a:t>physical and analytical redundancies </a:t>
            </a:r>
            <a:r>
              <a:rPr lang="en-US" sz="1600" dirty="0">
                <a:solidFill>
                  <a:srgbClr val="002060"/>
                </a:solidFill>
              </a:rPr>
              <a:t>should be combined with security principles (e.g., diversity and separation of duty) to adapt or reschedule its operation during attacks </a:t>
            </a:r>
            <a:endParaRPr lang="th-TH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2060"/>
                </a:solidFill>
              </a:rPr>
              <a:t>Design novel robust control and estimation algorithms </a:t>
            </a:r>
            <a:r>
              <a:rPr lang="en-US" sz="1600" dirty="0">
                <a:solidFill>
                  <a:srgbClr val="002060"/>
                </a:solidFill>
              </a:rPr>
              <a:t>that consider more realistic attack models from a security point-of-view, e.g. Game Theory </a:t>
            </a:r>
            <a:endParaRPr lang="th-TH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</a:rPr>
              <a:t>Deterrence</a:t>
            </a:r>
          </a:p>
        </p:txBody>
      </p:sp>
    </p:spTree>
    <p:extLst>
      <p:ext uri="{BB962C8B-B14F-4D97-AF65-F5344CB8AC3E}">
        <p14:creationId xmlns:p14="http://schemas.microsoft.com/office/powerpoint/2010/main" val="1850984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26619" y="360720"/>
            <a:ext cx="874654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34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2844F-6D4A-4F88-822C-98090033188F}"/>
              </a:ext>
            </a:extLst>
          </p:cNvPr>
          <p:cNvSpPr/>
          <p:nvPr/>
        </p:nvSpPr>
        <p:spPr>
          <a:xfrm>
            <a:off x="1366981" y="1529696"/>
            <a:ext cx="386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The-CPS-architecture-of-CNC-machine-tools-with-a-CPS-model</a:t>
            </a:r>
            <a:endParaRPr lang="en-US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E343C-B22E-4F90-A9F1-94FFB845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17" y="1377803"/>
            <a:ext cx="5101472" cy="51194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767BA9-6FDE-4774-90F8-4E9E7C9F8F1B}"/>
              </a:ext>
            </a:extLst>
          </p:cNvPr>
          <p:cNvSpPr txBox="1">
            <a:spLocks/>
          </p:cNvSpPr>
          <p:nvPr/>
        </p:nvSpPr>
        <p:spPr>
          <a:xfrm>
            <a:off x="2098709" y="555436"/>
            <a:ext cx="6077093" cy="88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2060"/>
                </a:solidFill>
              </a:rPr>
              <a:t>Activities (Example)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246E1-CD58-4D46-A9ED-C0D4C1B7E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" y="2327716"/>
            <a:ext cx="5837601" cy="3481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08091-DF04-43BC-AD43-182CA7873B17}"/>
              </a:ext>
            </a:extLst>
          </p:cNvPr>
          <p:cNvSpPr txBox="1"/>
          <p:nvPr/>
        </p:nvSpPr>
        <p:spPr>
          <a:xfrm>
            <a:off x="554182" y="5850949"/>
            <a:ext cx="3888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https://www.researchgate.net/figure/CPS-enabled-Smart-Machine-Tools-After-the-smart-design-CPS-enabled-smart-machine-tools_fig3_322673524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F0CD0-2C7E-402C-A8A0-0CD16EC1AC9A}"/>
              </a:ext>
            </a:extLst>
          </p:cNvPr>
          <p:cNvSpPr txBox="1"/>
          <p:nvPr/>
        </p:nvSpPr>
        <p:spPr>
          <a:xfrm>
            <a:off x="7460182" y="6151031"/>
            <a:ext cx="43410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https://www.researchgate.net/figure/The-CPS-architecture-of-CNC-machine-tools-with-a-CPS-model_fig1_283117000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63207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17383" y="360720"/>
            <a:ext cx="883890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35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6077093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Activities (Lab sheet)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0C9702-14E3-4869-B3CA-F3241AEB6444}"/>
              </a:ext>
            </a:extLst>
          </p:cNvPr>
          <p:cNvSpPr/>
          <p:nvPr/>
        </p:nvSpPr>
        <p:spPr>
          <a:xfrm>
            <a:off x="1770032" y="1470328"/>
            <a:ext cx="9896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Design and development of a system for CNC turning to be in the form of Cyber-Physical Production Systems by writing architecture, data flow diagram and some available services.</a:t>
            </a:r>
            <a:r>
              <a:rPr lang="en-US" b="1" u="sng" dirty="0">
                <a:solidFill>
                  <a:srgbClr val="002060"/>
                </a:solidFill>
              </a:rPr>
              <a:t> Streamlining process </a:t>
            </a:r>
            <a:r>
              <a:rPr lang="en-US" b="1" dirty="0">
                <a:solidFill>
                  <a:srgbClr val="002060"/>
                </a:solidFill>
              </a:rPr>
              <a:t>in the production line of CNC turning. Use data below: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F3067-46A8-4322-88F9-19F9A8B8F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211" r="2977" b="2087"/>
          <a:stretch/>
        </p:blipFill>
        <p:spPr>
          <a:xfrm>
            <a:off x="5685786" y="2536470"/>
            <a:ext cx="2719304" cy="3602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E9C228-5C01-4842-801E-C59E08EEB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694" b="3165"/>
          <a:stretch/>
        </p:blipFill>
        <p:spPr>
          <a:xfrm>
            <a:off x="8525163" y="2229400"/>
            <a:ext cx="3141211" cy="40207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A90BD6-2471-448E-9C6E-761ADB024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3997" r="8615" b="14271"/>
          <a:stretch/>
        </p:blipFill>
        <p:spPr>
          <a:xfrm>
            <a:off x="1770032" y="2591886"/>
            <a:ext cx="3621459" cy="2543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0852BE-91F2-476F-916B-05880C030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23" t="7163"/>
          <a:stretch/>
        </p:blipFill>
        <p:spPr>
          <a:xfrm>
            <a:off x="1770032" y="5190834"/>
            <a:ext cx="2146012" cy="10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2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17383" y="360720"/>
            <a:ext cx="883890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36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2844F-6D4A-4F88-822C-98090033188F}"/>
              </a:ext>
            </a:extLst>
          </p:cNvPr>
          <p:cNvSpPr/>
          <p:nvPr/>
        </p:nvSpPr>
        <p:spPr>
          <a:xfrm>
            <a:off x="1047848" y="2981235"/>
            <a:ext cx="336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</a:rPr>
              <a:t>Cyber-Physical Production Systems: architecture, data flow and some available services.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1BE6DD-59E2-4C65-B6E9-A8F084238633}"/>
              </a:ext>
            </a:extLst>
          </p:cNvPr>
          <p:cNvSpPr/>
          <p:nvPr/>
        </p:nvSpPr>
        <p:spPr>
          <a:xfrm>
            <a:off x="8595850" y="6173541"/>
            <a:ext cx="2321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Oliveira, L.E.S., A lvares, A.J.(2016)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F1F607-8150-40C4-96C1-A3C58DAB4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5" t="11607" r="19685" b="8742"/>
          <a:stretch/>
        </p:blipFill>
        <p:spPr>
          <a:xfrm>
            <a:off x="4057753" y="1534100"/>
            <a:ext cx="7086399" cy="45815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1DD4101-A367-47DA-8540-366661EC0A76}"/>
              </a:ext>
            </a:extLst>
          </p:cNvPr>
          <p:cNvSpPr txBox="1">
            <a:spLocks/>
          </p:cNvSpPr>
          <p:nvPr/>
        </p:nvSpPr>
        <p:spPr>
          <a:xfrm>
            <a:off x="1884653" y="407460"/>
            <a:ext cx="7086399" cy="88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2060"/>
                </a:solidFill>
              </a:rPr>
              <a:t>Activities (Lab Sheet_ answer)</a:t>
            </a:r>
          </a:p>
        </p:txBody>
      </p:sp>
    </p:spTree>
    <p:extLst>
      <p:ext uri="{BB962C8B-B14F-4D97-AF65-F5344CB8AC3E}">
        <p14:creationId xmlns:p14="http://schemas.microsoft.com/office/powerpoint/2010/main" val="1367879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926619" y="360720"/>
            <a:ext cx="874654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37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E04961-5E3E-4C1B-9D6C-CA47DFF8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53" y="407460"/>
            <a:ext cx="3084511" cy="88803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Summary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6214B-6C9B-4E43-BFFB-EBB497975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90" y="1753582"/>
            <a:ext cx="6005701" cy="3836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52844F-6D4A-4F88-822C-98090033188F}"/>
              </a:ext>
            </a:extLst>
          </p:cNvPr>
          <p:cNvSpPr/>
          <p:nvPr/>
        </p:nvSpPr>
        <p:spPr>
          <a:xfrm>
            <a:off x="1675026" y="1603587"/>
            <a:ext cx="38603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Cyber-physical systems 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are everywhere, from semi-autonomous vehicles to wearable devices. These types of systems blend human and compute power, and integrating mechanical systems with human physical interaction giving both a form of</a:t>
            </a: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 "super powers"</a:t>
            </a: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. Opportunities to specialize in cyber-physical systems are growing as quickly as the technology itself, from large corporations to individual makers ...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  <a:cs typeface="Calibri" panose="020F0502020204030204" pitchFamily="34" charset="0"/>
              </a:rPr>
              <a:t>CPS </a:t>
            </a:r>
            <a:r>
              <a:rPr lang="en-US" dirty="0">
                <a:solidFill>
                  <a:srgbClr val="002060"/>
                </a:solidFill>
              </a:rPr>
              <a:t>is the way to </a:t>
            </a:r>
            <a:r>
              <a:rPr lang="en-US" b="1" dirty="0">
                <a:solidFill>
                  <a:srgbClr val="002060"/>
                </a:solidFill>
              </a:rPr>
              <a:t>streamlining process</a:t>
            </a:r>
            <a:r>
              <a:rPr lang="en-US" dirty="0">
                <a:solidFill>
                  <a:srgbClr val="002060"/>
                </a:solidFill>
              </a:rPr>
              <a:t> in a production line of an existing traditional factory using a data flow diagram.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endParaRPr lang="en-US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35ED8-84DB-4CF3-BC28-168334AA4D86}"/>
              </a:ext>
            </a:extLst>
          </p:cNvPr>
          <p:cNvSpPr txBox="1"/>
          <p:nvPr/>
        </p:nvSpPr>
        <p:spPr>
          <a:xfrm>
            <a:off x="7783455" y="5740160"/>
            <a:ext cx="40178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https://www.researchgate.net/figure/Manufacturing-cyber-physical-integration-and-fusion-supported-by-CPS-in-SoSM_fig6_318694164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73851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Learning Outcome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898909" y="360720"/>
            <a:ext cx="902363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38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ED1A8-FA24-45F0-8916-61896DB913B2}"/>
              </a:ext>
            </a:extLst>
          </p:cNvPr>
          <p:cNvSpPr/>
          <p:nvPr/>
        </p:nvSpPr>
        <p:spPr>
          <a:xfrm>
            <a:off x="1469016" y="2875216"/>
            <a:ext cx="5107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Formulate a data model representing data streamlining in a production line of an existing traditional factory using a data flow diagram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78FB56-4F74-4F1D-AC68-1627BFDB6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90" y="2244437"/>
            <a:ext cx="5188783" cy="29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61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FB6A3CB-4A5D-41AD-8927-ABDBB2869F34}"/>
              </a:ext>
            </a:extLst>
          </p:cNvPr>
          <p:cNvSpPr/>
          <p:nvPr/>
        </p:nvSpPr>
        <p:spPr>
          <a:xfrm>
            <a:off x="11157527" y="277091"/>
            <a:ext cx="757611" cy="49645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59895" y="1951636"/>
            <a:ext cx="9672210" cy="1121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>
                <a:effectLst/>
              </a:rPr>
              <a:t>Thank you</a:t>
            </a:r>
            <a:endParaRPr lang="en-US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F56B6D-0075-4D36-986A-E186610F154F}"/>
              </a:ext>
            </a:extLst>
          </p:cNvPr>
          <p:cNvSpPr/>
          <p:nvPr/>
        </p:nvSpPr>
        <p:spPr>
          <a:xfrm>
            <a:off x="11339804" y="376503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39/39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Definition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46691" y="369956"/>
            <a:ext cx="754581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4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E677EA-E08C-42B1-97D0-C9BEAC47802F}"/>
              </a:ext>
            </a:extLst>
          </p:cNvPr>
          <p:cNvSpPr txBox="1">
            <a:spLocks noChangeArrowheads="1"/>
          </p:cNvSpPr>
          <p:nvPr/>
        </p:nvSpPr>
        <p:spPr>
          <a:xfrm>
            <a:off x="3304830" y="4084129"/>
            <a:ext cx="4940633" cy="1879929"/>
          </a:xfrm>
          <a:prstGeom prst="rect">
            <a:avLst/>
          </a:prstGeom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IN" sz="1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Cyber-physical systems are physical, biological, and engineered systems whose operations are integrated, monitored, and/or controlled by a computational core. Components are networked at every scale. </a:t>
            </a:r>
          </a:p>
          <a:p>
            <a:pPr marL="0" indent="0">
              <a:lnSpc>
                <a:spcPct val="100000"/>
              </a:lnSpc>
              <a:buFontTx/>
              <a:buNone/>
              <a:defRPr/>
            </a:pPr>
            <a:endParaRPr lang="en-US" sz="2400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F1DD6-05DC-4F8A-9C81-A5F4BAA9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171" y="3809409"/>
            <a:ext cx="2314261" cy="2031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521B88-EED7-469F-89D7-09367CC9D86D}"/>
              </a:ext>
            </a:extLst>
          </p:cNvPr>
          <p:cNvSpPr/>
          <p:nvPr/>
        </p:nvSpPr>
        <p:spPr>
          <a:xfrm>
            <a:off x="8364831" y="5852827"/>
            <a:ext cx="3230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The Framework for Cyber-Physical Systems was released by the NIST CPSPWG on May 26, 2016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43F11-1EE3-4117-A0F2-992DF4595541}"/>
              </a:ext>
            </a:extLst>
          </p:cNvPr>
          <p:cNvSpPr/>
          <p:nvPr/>
        </p:nvSpPr>
        <p:spPr>
          <a:xfrm>
            <a:off x="1494084" y="1622128"/>
            <a:ext cx="96797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A cyber physical system (CPS) </a:t>
            </a:r>
            <a:r>
              <a:rPr lang="en-US" dirty="0">
                <a:solidFill>
                  <a:srgbClr val="002060"/>
                </a:solidFill>
              </a:rPr>
              <a:t>is a complex system that integrates computation, communication, and physical processes. </a:t>
            </a:r>
            <a:r>
              <a:rPr lang="en-US" b="1" dirty="0">
                <a:solidFill>
                  <a:srgbClr val="002060"/>
                </a:solidFill>
              </a:rPr>
              <a:t>Digital manufacturing </a:t>
            </a:r>
            <a:r>
              <a:rPr lang="en-US" dirty="0">
                <a:solidFill>
                  <a:srgbClr val="002060"/>
                </a:solidFill>
              </a:rPr>
              <a:t>is a method of using computers and related technologies to control an entire production process. </a:t>
            </a:r>
            <a:r>
              <a:rPr lang="en-US" b="1" dirty="0">
                <a:solidFill>
                  <a:srgbClr val="002060"/>
                </a:solidFill>
              </a:rPr>
              <a:t>Industry 4.0 </a:t>
            </a:r>
            <a:r>
              <a:rPr lang="en-US" dirty="0">
                <a:solidFill>
                  <a:srgbClr val="002060"/>
                </a:solidFill>
              </a:rPr>
              <a:t>can make manufacturing more efficient, flexible, and sustainable through communication and intelligence; therefore, it can increase the competitiveness. Key technologies such as the Internet of Things, cloud computing, machine-to-machine (M2M) communications, 3D printing, and Big Data have great impacts on Industry 4.0.</a:t>
            </a:r>
            <a:r>
              <a:rPr lang="th-TH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Therefore, </a:t>
            </a:r>
            <a:r>
              <a:rPr lang="en-US" b="1" dirty="0">
                <a:solidFill>
                  <a:srgbClr val="002060"/>
                </a:solidFill>
              </a:rPr>
              <a:t>CPS</a:t>
            </a:r>
            <a:r>
              <a:rPr lang="en-US" dirty="0">
                <a:solidFill>
                  <a:srgbClr val="002060"/>
                </a:solidFill>
              </a:rPr>
              <a:t> is the way to </a:t>
            </a:r>
            <a:r>
              <a:rPr lang="en-US" b="1" dirty="0">
                <a:solidFill>
                  <a:srgbClr val="002060"/>
                </a:solidFill>
              </a:rPr>
              <a:t>streamlining process</a:t>
            </a:r>
            <a:r>
              <a:rPr lang="en-US" dirty="0">
                <a:solidFill>
                  <a:srgbClr val="002060"/>
                </a:solidFill>
              </a:rPr>
              <a:t> in a production line of an existing traditional factory using a data flow diagram</a:t>
            </a:r>
            <a:r>
              <a:rPr lang="th-TH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for Digital factory is important.</a:t>
            </a:r>
          </a:p>
          <a:p>
            <a:pPr algn="thaiDist"/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6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65B70-7C63-4A94-8CAA-73142B9DC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15" y="1906091"/>
            <a:ext cx="4800109" cy="3417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Definition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954327" y="360720"/>
            <a:ext cx="846945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5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3F9BA85-24B2-4F2B-A432-8D5B157F2366}"/>
              </a:ext>
            </a:extLst>
          </p:cNvPr>
          <p:cNvSpPr/>
          <p:nvPr/>
        </p:nvSpPr>
        <p:spPr>
          <a:xfrm>
            <a:off x="1707895" y="1534100"/>
            <a:ext cx="95533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Cyber Physical Systems?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b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D844A8-D02D-4BF1-B41D-5271DA06E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88" y="2183510"/>
            <a:ext cx="562998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IN" sz="2400" dirty="0">
                <a:solidFill>
                  <a:srgbClr val="002060"/>
                </a:solidFill>
              </a:rPr>
              <a:t>Cyber</a:t>
            </a:r>
            <a:r>
              <a:rPr lang="en-IN" sz="1600" dirty="0">
                <a:solidFill>
                  <a:srgbClr val="002060"/>
                </a:solidFill>
              </a:rPr>
              <a:t> – computation, communication, and control that are discrete, logical, and switched</a:t>
            </a:r>
          </a:p>
          <a:p>
            <a:pPr>
              <a:defRPr/>
            </a:pPr>
            <a:r>
              <a:rPr lang="en-IN" sz="2400" dirty="0">
                <a:solidFill>
                  <a:srgbClr val="002060"/>
                </a:solidFill>
              </a:rPr>
              <a:t>Physical</a:t>
            </a:r>
            <a:r>
              <a:rPr lang="en-IN" sz="1600" dirty="0">
                <a:solidFill>
                  <a:srgbClr val="002060"/>
                </a:solidFill>
              </a:rPr>
              <a:t> – natural and human-made systems governed by the laws of physics and operating in continuous time</a:t>
            </a:r>
          </a:p>
          <a:p>
            <a:pPr>
              <a:defRPr/>
            </a:pPr>
            <a:r>
              <a:rPr lang="en-IN" sz="2400" dirty="0">
                <a:solidFill>
                  <a:srgbClr val="002060"/>
                </a:solidFill>
              </a:rPr>
              <a:t>Cyber-Physical Systems </a:t>
            </a:r>
            <a:r>
              <a:rPr lang="en-IN" sz="1600" dirty="0">
                <a:solidFill>
                  <a:srgbClr val="002060"/>
                </a:solidFill>
              </a:rPr>
              <a:t>– systems in which the cyber and physical systems are tightly integrated at all scales and levels Change from cyber merely appliquéd on physical</a:t>
            </a:r>
          </a:p>
          <a:p>
            <a:pPr>
              <a:defRPr/>
            </a:pPr>
            <a:r>
              <a:rPr lang="en-IN" sz="1600" dirty="0">
                <a:solidFill>
                  <a:srgbClr val="002060"/>
                </a:solidFill>
              </a:rPr>
              <a:t>Change from physical with off-the-shelf commodity “computing as parts” mindset </a:t>
            </a:r>
          </a:p>
          <a:p>
            <a:pPr>
              <a:defRPr/>
            </a:pPr>
            <a:r>
              <a:rPr lang="en-IN" sz="1600" dirty="0">
                <a:solidFill>
                  <a:srgbClr val="002060"/>
                </a:solidFill>
              </a:rPr>
              <a:t>Change from ad hoc to grounded, assured development</a:t>
            </a:r>
          </a:p>
          <a:p>
            <a:pPr>
              <a:defRPr/>
            </a:pPr>
            <a:endParaRPr lang="en-IN" sz="2400" dirty="0">
              <a:solidFill>
                <a:srgbClr val="002060"/>
              </a:solidFill>
            </a:endParaRPr>
          </a:p>
          <a:p>
            <a:pPr>
              <a:buFontTx/>
              <a:buNone/>
              <a:defRPr/>
            </a:pPr>
            <a:endParaRPr lang="en-IN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3E463-7158-4B61-A9BD-0F1875393FE8}"/>
              </a:ext>
            </a:extLst>
          </p:cNvPr>
          <p:cNvSpPr txBox="1"/>
          <p:nvPr/>
        </p:nvSpPr>
        <p:spPr>
          <a:xfrm>
            <a:off x="7937382" y="5801243"/>
            <a:ext cx="3334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https://www.sciencedirect.com/science/article/pii/S209580991830612X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721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Definition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74401" y="360720"/>
            <a:ext cx="726872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6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3F9BA85-24B2-4F2B-A432-8D5B157F2366}"/>
              </a:ext>
            </a:extLst>
          </p:cNvPr>
          <p:cNvSpPr/>
          <p:nvPr/>
        </p:nvSpPr>
        <p:spPr>
          <a:xfrm>
            <a:off x="1707895" y="1534100"/>
            <a:ext cx="95533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Cyber Physical Systems?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b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3365E48-E7A0-421E-A8DA-61740A84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1981200"/>
            <a:ext cx="5989782" cy="4876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Embedded computers allow us to add capabilities to physical systems</a:t>
            </a:r>
            <a:r>
              <a:rPr lang="en-US" sz="16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.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en-US" sz="16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      </a:t>
            </a:r>
            <a:r>
              <a:rPr lang="en-US" sz="1600" b="1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+mn-lt"/>
                <a:cs typeface="ＭＳ Ｐゴシック" charset="0"/>
              </a:rPr>
              <a:t>eg</a:t>
            </a:r>
            <a:r>
              <a:rPr lang="en-US" sz="1600" b="1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: </a:t>
            </a: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Computer - controlled automotive engines are fuel-efficient and low-emission.</a:t>
            </a: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By merging computing and communication with physical processes, CPS brings many benefits</a:t>
            </a:r>
            <a:r>
              <a:rPr lang="en-US" sz="16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: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en-US" sz="16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      </a:t>
            </a:r>
            <a:r>
              <a:rPr lang="en-US" sz="1600" b="1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Safer and more efficient systems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      Reduce the cost of building and operating systems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      Could form complex systems that provide new capabilities</a:t>
            </a:r>
          </a:p>
          <a:p>
            <a:pPr marL="342900" indent="-342900" algn="just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Technological and Economic Drivers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en-US" sz="1600" b="1" kern="0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cs typeface="ＭＳ Ｐゴシック" charset="0"/>
              </a:rPr>
              <a:t>     </a:t>
            </a: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</a:t>
            </a:r>
            <a:r>
              <a:rPr lang="th-TH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The decreasing cost of computation, networking, and sensing provides the economic motivation.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     </a:t>
            </a:r>
            <a:r>
              <a:rPr lang="th-TH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 </a:t>
            </a:r>
            <a:r>
              <a:rPr lang="en-US" sz="1600" kern="0" dirty="0">
                <a:solidFill>
                  <a:srgbClr val="002060"/>
                </a:solidFill>
                <a:latin typeface="+mn-lt"/>
                <a:cs typeface="ＭＳ Ｐゴシック" charset="0"/>
              </a:rPr>
              <a:t>Environmental pressures make new technologies appear to improve energy efficiency and reduce pollution.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400" kern="0" dirty="0">
              <a:solidFill>
                <a:srgbClr val="002060"/>
              </a:solidFill>
              <a:latin typeface="+mn-lt"/>
              <a:cs typeface="ＭＳ Ｐゴシック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b="1" kern="0" dirty="0">
              <a:solidFill>
                <a:srgbClr val="002060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01564-C89D-4194-813F-0EBB58A4E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70" y="2220455"/>
            <a:ext cx="4018801" cy="3418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9CBDC7-5948-43EF-8E5A-E54AA5C49C54}"/>
              </a:ext>
            </a:extLst>
          </p:cNvPr>
          <p:cNvSpPr txBox="1"/>
          <p:nvPr/>
        </p:nvSpPr>
        <p:spPr>
          <a:xfrm>
            <a:off x="8236640" y="5804693"/>
            <a:ext cx="346868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https://www.researchgate.net/figure/Application-Scenarios-of-cyber-physical-systems-describing-the-information-flow-and_fig2_329466954</a:t>
            </a:r>
          </a:p>
        </p:txBody>
      </p:sp>
    </p:spTree>
    <p:extLst>
      <p:ext uri="{BB962C8B-B14F-4D97-AF65-F5344CB8AC3E}">
        <p14:creationId xmlns:p14="http://schemas.microsoft.com/office/powerpoint/2010/main" val="1182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EVOLUTION OF CPS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991273" y="360720"/>
            <a:ext cx="809999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7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EC46AA3-901A-4562-A9C1-333BB6ACC470}"/>
              </a:ext>
            </a:extLst>
          </p:cNvPr>
          <p:cNvSpPr txBox="1">
            <a:spLocks noChangeArrowheads="1"/>
          </p:cNvSpPr>
          <p:nvPr/>
        </p:nvSpPr>
        <p:spPr>
          <a:xfrm>
            <a:off x="1672216" y="1561809"/>
            <a:ext cx="4349894" cy="4525963"/>
          </a:xfrm>
          <a:prstGeom prst="rect">
            <a:avLst/>
          </a:prstGeom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ea typeface="MS PGothic" charset="0"/>
              </a:rPr>
              <a:t>Two types of computing systems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Desktops, servers, PCs, and</a:t>
            </a:r>
            <a:b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</a:br>
            <a: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notebooks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Embedded</a:t>
            </a:r>
          </a:p>
          <a:p>
            <a:pPr lvl="1">
              <a:lnSpc>
                <a:spcPct val="80000"/>
              </a:lnSpc>
              <a:defRPr/>
            </a:pPr>
            <a:endParaRPr lang="en-US" sz="1600" b="1" dirty="0">
              <a:ln w="12700">
                <a:noFill/>
                <a:prstDash val="solid"/>
              </a:ln>
              <a:solidFill>
                <a:srgbClr val="002060"/>
              </a:solidFill>
              <a:latin typeface="+mn-lt"/>
              <a:ea typeface="MS PGothic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+mn-lt"/>
                <a:ea typeface="MS PGothic" charset="0"/>
              </a:rPr>
              <a:t>The next frontier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Mainframe computing (60</a:t>
            </a:r>
            <a:r>
              <a:rPr lang="ja-JP" alt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’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MS PGothic" charset="0"/>
              </a:rPr>
              <a:t>s-70</a:t>
            </a:r>
            <a:r>
              <a:rPr lang="ja-JP" alt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’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MS PGothic" charset="0"/>
              </a:rPr>
              <a:t>s)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  <a:ea typeface="MS PGothic" charset="0"/>
              </a:rPr>
              <a:t>Large computers to execute big data processing applications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Desktop computing &amp; Internet (80</a:t>
            </a:r>
            <a:r>
              <a:rPr lang="ja-JP" alt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’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MS PGothic" charset="0"/>
              </a:rPr>
              <a:t>s-90</a:t>
            </a:r>
            <a:r>
              <a:rPr lang="ja-JP" altLang="en-US" sz="1600" dirty="0">
                <a:solidFill>
                  <a:srgbClr val="002060"/>
                </a:solidFill>
                <a:latin typeface="+mn-lt"/>
                <a:ea typeface="MS PGothic" charset="0"/>
              </a:rPr>
              <a:t>’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MS PGothic" charset="0"/>
              </a:rPr>
              <a:t>s)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  <a:ea typeface="MS PGothic" charset="0"/>
              </a:rPr>
              <a:t>One computer at every desk to do business/personal activities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002060"/>
                </a:solidFill>
                <a:latin typeface="+mn-lt"/>
                <a:ea typeface="MS PGothic" charset="0"/>
              </a:rPr>
              <a:t>Embedded computing (21</a:t>
            </a:r>
            <a:r>
              <a:rPr lang="en-US" sz="1600" b="1" baseline="30000" dirty="0">
                <a:solidFill>
                  <a:srgbClr val="002060"/>
                </a:solidFill>
                <a:latin typeface="+mn-lt"/>
                <a:ea typeface="MS PGothic" charset="0"/>
              </a:rPr>
              <a:t>st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MS PGothic" charset="0"/>
              </a:rPr>
              <a:t> Century)</a:t>
            </a:r>
          </a:p>
          <a:p>
            <a:pPr lvl="2">
              <a:lnSpc>
                <a:spcPct val="80000"/>
              </a:lnSpc>
              <a:defRPr/>
            </a:pPr>
            <a:r>
              <a:rPr lang="ja-JP" altLang="en-US" sz="1400" b="1" dirty="0">
                <a:solidFill>
                  <a:srgbClr val="002060"/>
                </a:solidFill>
                <a:latin typeface="+mn-lt"/>
                <a:ea typeface="MS PGothic" charset="0"/>
              </a:rPr>
              <a:t>“</a:t>
            </a:r>
            <a:r>
              <a:rPr lang="en-US" altLang="ja-JP" sz="1400" b="1" dirty="0">
                <a:solidFill>
                  <a:srgbClr val="002060"/>
                </a:solidFill>
                <a:latin typeface="+mn-lt"/>
                <a:ea typeface="MS PGothic" charset="0"/>
              </a:rPr>
              <a:t>Invisible</a:t>
            </a:r>
            <a:r>
              <a:rPr lang="ja-JP" altLang="en-US" sz="1400" b="1" dirty="0">
                <a:solidFill>
                  <a:srgbClr val="002060"/>
                </a:solidFill>
                <a:latin typeface="+mn-lt"/>
                <a:ea typeface="MS PGothic" charset="0"/>
              </a:rPr>
              <a:t>”</a:t>
            </a:r>
            <a:r>
              <a:rPr lang="en-US" altLang="ja-JP" sz="1400" b="1" dirty="0">
                <a:solidFill>
                  <a:srgbClr val="002060"/>
                </a:solidFill>
                <a:latin typeface="+mn-lt"/>
                <a:ea typeface="MS PGothic" charset="0"/>
              </a:rPr>
              <a:t> part of the environment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400" b="1" dirty="0">
                <a:solidFill>
                  <a:srgbClr val="002060"/>
                </a:solidFill>
                <a:latin typeface="+mn-lt"/>
                <a:ea typeface="MS PGothic" charset="0"/>
              </a:rPr>
              <a:t>Transformation of industry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D3EE4B-427E-4530-B1F2-1C673D5F6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2" y="1819209"/>
            <a:ext cx="5659090" cy="4244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6BA7A-54EE-4879-948C-84A4AAACD1EF}"/>
              </a:ext>
            </a:extLst>
          </p:cNvPr>
          <p:cNvSpPr txBox="1"/>
          <p:nvPr/>
        </p:nvSpPr>
        <p:spPr>
          <a:xfrm>
            <a:off x="7895904" y="6090093"/>
            <a:ext cx="325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https://www.slideserve.com/emily-jenkins/ict-1-smart-cyber-physical-s-ystems-in-h2020</a:t>
            </a:r>
          </a:p>
        </p:txBody>
      </p:sp>
    </p:spTree>
    <p:extLst>
      <p:ext uri="{BB962C8B-B14F-4D97-AF65-F5344CB8AC3E}">
        <p14:creationId xmlns:p14="http://schemas.microsoft.com/office/powerpoint/2010/main" val="105658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EVOLUTION OF CPS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917382" y="360720"/>
            <a:ext cx="883890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8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A5B068-0FC3-4A90-9C16-EBD96A1F3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23" y="1716790"/>
            <a:ext cx="10991349" cy="4220761"/>
          </a:xfrm>
        </p:spPr>
        <p:txBody>
          <a:bodyPr>
            <a:normAutofit fontScale="92500"/>
          </a:bodyPr>
          <a:lstStyle/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Cyber-Physical systems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a key infrastructure to support smart manufacturing, are integration of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physical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networking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and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computation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processes.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In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 physical systems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embedded sensors and other monitoring devices collect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DATA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to be fed into computation processes in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 cyber system.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In this system, there is infrastructure constructed digitally to map with the physical one (Digital Twin).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After arrive at an optimal solution, the cyber system will feed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information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back to control the physical system through actuators.</a:t>
            </a:r>
          </a:p>
          <a:p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Networking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technology allows the elements in both systems to be connected interactively with each other. 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th-TH" sz="2400" b="1" dirty="0"/>
          </a:p>
        </p:txBody>
      </p:sp>
    </p:spTree>
    <p:extLst>
      <p:ext uri="{BB962C8B-B14F-4D97-AF65-F5344CB8AC3E}">
        <p14:creationId xmlns:p14="http://schemas.microsoft.com/office/powerpoint/2010/main" val="285600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EVOLUTION OF CPS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876653" y="360720"/>
            <a:ext cx="924619" cy="490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mtClean="0"/>
              <a:t>9</a:t>
            </a:fld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 /39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9521504" y="931178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Digital Factory</a:t>
            </a:r>
            <a:endParaRPr lang="th-T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1A41A9-19BF-4174-8FF6-AD86CBFD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185" y="1675292"/>
            <a:ext cx="9582468" cy="5232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Relationship between the physical and cyber systems</a:t>
            </a:r>
            <a:endParaRPr lang="en-US" sz="2400" b="1" dirty="0"/>
          </a:p>
          <a:p>
            <a:endParaRPr lang="th-TH" sz="2400" b="1" dirty="0"/>
          </a:p>
        </p:txBody>
      </p:sp>
      <p:pic>
        <p:nvPicPr>
          <p:cNvPr id="10" name="Picture 2" descr="à¸à¸¥à¸à¸²à¸£à¸à¹à¸à¸«à¸²à¸£à¸¹à¸à¸ à¸²à¸à¸ªà¸³à¸«à¸£à¸±à¸ cyber physical system">
            <a:extLst>
              <a:ext uri="{FF2B5EF4-FFF2-40B4-BE49-F238E27FC236}">
                <a16:creationId xmlns:a16="http://schemas.microsoft.com/office/drawing/2014/main" id="{0D9C47A7-7D09-4C0C-8380-808DB86C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3" y="2074062"/>
            <a:ext cx="5414857" cy="40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8BDE1-C3A9-442C-A907-08F3993EFFC6}"/>
              </a:ext>
            </a:extLst>
          </p:cNvPr>
          <p:cNvSpPr txBox="1"/>
          <p:nvPr/>
        </p:nvSpPr>
        <p:spPr>
          <a:xfrm flipH="1">
            <a:off x="890754" y="6134677"/>
            <a:ext cx="3986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http://www.lexer.co.jp/en/product/iot</a:t>
            </a:r>
            <a:endParaRPr lang="th-TH" sz="1100" dirty="0"/>
          </a:p>
        </p:txBody>
      </p:sp>
      <p:pic>
        <p:nvPicPr>
          <p:cNvPr id="12" name="Picture 4" descr="à¸à¸¥à¸à¸²à¸£à¸à¹à¸à¸«à¸²à¸£à¸¹à¸à¸ à¸²à¸à¸ªà¸³à¸«à¸£à¸±à¸ cyber physical system">
            <a:extLst>
              <a:ext uri="{FF2B5EF4-FFF2-40B4-BE49-F238E27FC236}">
                <a16:creationId xmlns:a16="http://schemas.microsoft.com/office/drawing/2014/main" id="{51FF7032-00D0-49DF-BC01-9479AAF3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08" y="2204760"/>
            <a:ext cx="4811398" cy="373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6F6D43-6CFB-4E9E-87B9-FC0E5C302CD6}"/>
              </a:ext>
            </a:extLst>
          </p:cNvPr>
          <p:cNvSpPr txBox="1"/>
          <p:nvPr/>
        </p:nvSpPr>
        <p:spPr>
          <a:xfrm>
            <a:off x="7750628" y="6090960"/>
            <a:ext cx="4234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https://medium.com/@charlesxie/building-a-cyber-physical-system-to-simplify-iot-app-development-f3579b7916dc</a:t>
            </a:r>
            <a:endParaRPr lang="th-TH" sz="1100" dirty="0"/>
          </a:p>
        </p:txBody>
      </p:sp>
    </p:spTree>
    <p:extLst>
      <p:ext uri="{BB962C8B-B14F-4D97-AF65-F5344CB8AC3E}">
        <p14:creationId xmlns:p14="http://schemas.microsoft.com/office/powerpoint/2010/main" val="3842860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9" id="{C62A709E-BDC5-A046-9ECD-57A6FD34528D}" vid="{392FA3C1-01DE-2349-B0AB-32C1135A0C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MSIE 4.0 (Workpackage Slide Master)</Template>
  <TotalTime>19370</TotalTime>
  <Words>2609</Words>
  <Application>Microsoft Office PowerPoint</Application>
  <PresentationFormat>Widescreen</PresentationFormat>
  <Paragraphs>345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Rounded MT Bold</vt:lpstr>
      <vt:lpstr>Calibri</vt:lpstr>
      <vt:lpstr>Calibri Light</vt:lpstr>
      <vt:lpstr>CordiaUPC</vt:lpstr>
      <vt:lpstr>Helvetica Neue</vt:lpstr>
      <vt:lpstr>Wingdings</vt:lpstr>
      <vt:lpstr>Office Theme</vt:lpstr>
      <vt:lpstr>PowerPoint Presentation</vt:lpstr>
      <vt:lpstr>Content</vt:lpstr>
      <vt:lpstr>Learning Outcome</vt:lpstr>
      <vt:lpstr>Definition</vt:lpstr>
      <vt:lpstr>Definition</vt:lpstr>
      <vt:lpstr>Definition</vt:lpstr>
      <vt:lpstr>EVOLUTION OF CPS</vt:lpstr>
      <vt:lpstr>EVOLUTION OF CPS</vt:lpstr>
      <vt:lpstr>EVOLUTION OF CPS</vt:lpstr>
      <vt:lpstr>EVOLUTION OF CPS</vt:lpstr>
      <vt:lpstr>EVOLUTION OF CPS</vt:lpstr>
      <vt:lpstr>EVOLUTION OF CPS</vt:lpstr>
      <vt:lpstr>CPS Difference from software and embedded systems</vt:lpstr>
      <vt:lpstr>CPS Difference from software and embedded systems</vt:lpstr>
      <vt:lpstr>CPS Difference from software and embedded systems</vt:lpstr>
      <vt:lpstr>Heterogeneity and Modeling </vt:lpstr>
      <vt:lpstr>Long-Term Goal OF CPS</vt:lpstr>
      <vt:lpstr>Upgradation Interaction &amp; Coordination</vt:lpstr>
      <vt:lpstr>Scientific and technical challenges</vt:lpstr>
      <vt:lpstr>Design process of CPS</vt:lpstr>
      <vt:lpstr>Scientific and technical challenges</vt:lpstr>
      <vt:lpstr>Challenges for CPS software design</vt:lpstr>
      <vt:lpstr>Expectations and design challenges of CPS</vt:lpstr>
      <vt:lpstr>Institutional, societal, and other challenges</vt:lpstr>
      <vt:lpstr>Application</vt:lpstr>
      <vt:lpstr>Security and Privacy Issues in Cyber-Physical Systems</vt:lpstr>
      <vt:lpstr>Security and Privacy Issues in Cyber-Physical Systems</vt:lpstr>
      <vt:lpstr>Security and Privacy Issues in Cyber-Physical Systems</vt:lpstr>
      <vt:lpstr>Security and Privacy Issues in Cyber-Physical Systems</vt:lpstr>
      <vt:lpstr>Security and Privacy Issues in Cyber-Physical Systems</vt:lpstr>
      <vt:lpstr>Security and Privacy Issues in Cyber-Physical Systems</vt:lpstr>
      <vt:lpstr>Security and Privacy Issues in Cyber-Physical Systems</vt:lpstr>
      <vt:lpstr>Security and Privacy Issues in Cyber-Physical Systems</vt:lpstr>
      <vt:lpstr>PowerPoint Presentation</vt:lpstr>
      <vt:lpstr>Activities (Lab sheet)</vt:lpstr>
      <vt:lpstr>PowerPoint Presentation</vt:lpstr>
      <vt:lpstr>Summary </vt:lpstr>
      <vt:lpstr>Learning Outcome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Akksatcha</cp:lastModifiedBy>
  <cp:revision>404</cp:revision>
  <cp:lastPrinted>2020-06-30T13:08:50Z</cp:lastPrinted>
  <dcterms:created xsi:type="dcterms:W3CDTF">2018-02-11T14:22:08Z</dcterms:created>
  <dcterms:modified xsi:type="dcterms:W3CDTF">2020-07-07T14:59:13Z</dcterms:modified>
</cp:coreProperties>
</file>