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60838-AD68-4E0A-ABB4-6757D11ACF8F}"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9D93C-362E-4529-A91F-CEB898161FA3}" type="slidenum">
              <a:rPr lang="en-US" smtClean="0"/>
              <a:t>‹#›</a:t>
            </a:fld>
            <a:endParaRPr lang="en-US"/>
          </a:p>
        </p:txBody>
      </p:sp>
    </p:spTree>
    <p:extLst>
      <p:ext uri="{BB962C8B-B14F-4D97-AF65-F5344CB8AC3E}">
        <p14:creationId xmlns:p14="http://schemas.microsoft.com/office/powerpoint/2010/main" val="119349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60838-AD68-4E0A-ABB4-6757D11ACF8F}"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9D93C-362E-4529-A91F-CEB898161FA3}" type="slidenum">
              <a:rPr lang="en-US" smtClean="0"/>
              <a:t>‹#›</a:t>
            </a:fld>
            <a:endParaRPr lang="en-US"/>
          </a:p>
        </p:txBody>
      </p:sp>
    </p:spTree>
    <p:extLst>
      <p:ext uri="{BB962C8B-B14F-4D97-AF65-F5344CB8AC3E}">
        <p14:creationId xmlns:p14="http://schemas.microsoft.com/office/powerpoint/2010/main" val="256788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60838-AD68-4E0A-ABB4-6757D11ACF8F}"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9D93C-362E-4529-A91F-CEB898161FA3}" type="slidenum">
              <a:rPr lang="en-US" smtClean="0"/>
              <a:t>‹#›</a:t>
            </a:fld>
            <a:endParaRPr lang="en-US"/>
          </a:p>
        </p:txBody>
      </p:sp>
    </p:spTree>
    <p:extLst>
      <p:ext uri="{BB962C8B-B14F-4D97-AF65-F5344CB8AC3E}">
        <p14:creationId xmlns:p14="http://schemas.microsoft.com/office/powerpoint/2010/main" val="205231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3"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3739441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76901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60838-AD68-4E0A-ABB4-6757D11ACF8F}"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9D93C-362E-4529-A91F-CEB898161FA3}" type="slidenum">
              <a:rPr lang="en-US" smtClean="0"/>
              <a:t>‹#›</a:t>
            </a:fld>
            <a:endParaRPr lang="en-US"/>
          </a:p>
        </p:txBody>
      </p:sp>
    </p:spTree>
    <p:extLst>
      <p:ext uri="{BB962C8B-B14F-4D97-AF65-F5344CB8AC3E}">
        <p14:creationId xmlns:p14="http://schemas.microsoft.com/office/powerpoint/2010/main" val="310999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E60838-AD68-4E0A-ABB4-6757D11ACF8F}"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9D93C-362E-4529-A91F-CEB898161FA3}" type="slidenum">
              <a:rPr lang="en-US" smtClean="0"/>
              <a:t>‹#›</a:t>
            </a:fld>
            <a:endParaRPr lang="en-US"/>
          </a:p>
        </p:txBody>
      </p:sp>
    </p:spTree>
    <p:extLst>
      <p:ext uri="{BB962C8B-B14F-4D97-AF65-F5344CB8AC3E}">
        <p14:creationId xmlns:p14="http://schemas.microsoft.com/office/powerpoint/2010/main" val="174306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60838-AD68-4E0A-ABB4-6757D11ACF8F}"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9D93C-362E-4529-A91F-CEB898161FA3}" type="slidenum">
              <a:rPr lang="en-US" smtClean="0"/>
              <a:t>‹#›</a:t>
            </a:fld>
            <a:endParaRPr lang="en-US"/>
          </a:p>
        </p:txBody>
      </p:sp>
    </p:spTree>
    <p:extLst>
      <p:ext uri="{BB962C8B-B14F-4D97-AF65-F5344CB8AC3E}">
        <p14:creationId xmlns:p14="http://schemas.microsoft.com/office/powerpoint/2010/main" val="208402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60838-AD68-4E0A-ABB4-6757D11ACF8F}"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E9D93C-362E-4529-A91F-CEB898161FA3}" type="slidenum">
              <a:rPr lang="en-US" smtClean="0"/>
              <a:t>‹#›</a:t>
            </a:fld>
            <a:endParaRPr lang="en-US"/>
          </a:p>
        </p:txBody>
      </p:sp>
    </p:spTree>
    <p:extLst>
      <p:ext uri="{BB962C8B-B14F-4D97-AF65-F5344CB8AC3E}">
        <p14:creationId xmlns:p14="http://schemas.microsoft.com/office/powerpoint/2010/main" val="416263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60838-AD68-4E0A-ABB4-6757D11ACF8F}"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E9D93C-362E-4529-A91F-CEB898161FA3}" type="slidenum">
              <a:rPr lang="en-US" smtClean="0"/>
              <a:t>‹#›</a:t>
            </a:fld>
            <a:endParaRPr lang="en-US"/>
          </a:p>
        </p:txBody>
      </p:sp>
    </p:spTree>
    <p:extLst>
      <p:ext uri="{BB962C8B-B14F-4D97-AF65-F5344CB8AC3E}">
        <p14:creationId xmlns:p14="http://schemas.microsoft.com/office/powerpoint/2010/main" val="84099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60838-AD68-4E0A-ABB4-6757D11ACF8F}"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E9D93C-362E-4529-A91F-CEB898161FA3}" type="slidenum">
              <a:rPr lang="en-US" smtClean="0"/>
              <a:t>‹#›</a:t>
            </a:fld>
            <a:endParaRPr lang="en-US"/>
          </a:p>
        </p:txBody>
      </p:sp>
    </p:spTree>
    <p:extLst>
      <p:ext uri="{BB962C8B-B14F-4D97-AF65-F5344CB8AC3E}">
        <p14:creationId xmlns:p14="http://schemas.microsoft.com/office/powerpoint/2010/main" val="112918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E60838-AD68-4E0A-ABB4-6757D11ACF8F}"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9D93C-362E-4529-A91F-CEB898161FA3}" type="slidenum">
              <a:rPr lang="en-US" smtClean="0"/>
              <a:t>‹#›</a:t>
            </a:fld>
            <a:endParaRPr lang="en-US"/>
          </a:p>
        </p:txBody>
      </p:sp>
    </p:spTree>
    <p:extLst>
      <p:ext uri="{BB962C8B-B14F-4D97-AF65-F5344CB8AC3E}">
        <p14:creationId xmlns:p14="http://schemas.microsoft.com/office/powerpoint/2010/main" val="221556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E60838-AD68-4E0A-ABB4-6757D11ACF8F}"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9D93C-362E-4529-A91F-CEB898161FA3}" type="slidenum">
              <a:rPr lang="en-US" smtClean="0"/>
              <a:t>‹#›</a:t>
            </a:fld>
            <a:endParaRPr lang="en-US"/>
          </a:p>
        </p:txBody>
      </p:sp>
    </p:spTree>
    <p:extLst>
      <p:ext uri="{BB962C8B-B14F-4D97-AF65-F5344CB8AC3E}">
        <p14:creationId xmlns:p14="http://schemas.microsoft.com/office/powerpoint/2010/main" val="324130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60838-AD68-4E0A-ABB4-6757D11ACF8F}" type="datetimeFigureOut">
              <a:rPr lang="en-US" smtClean="0"/>
              <a:t>7/7/2020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9D93C-362E-4529-A91F-CEB898161FA3}" type="slidenum">
              <a:rPr lang="en-US" smtClean="0"/>
              <a:t>‹#›</a:t>
            </a:fld>
            <a:endParaRPr lang="en-US"/>
          </a:p>
        </p:txBody>
      </p:sp>
    </p:spTree>
    <p:extLst>
      <p:ext uri="{BB962C8B-B14F-4D97-AF65-F5344CB8AC3E}">
        <p14:creationId xmlns:p14="http://schemas.microsoft.com/office/powerpoint/2010/main" val="370259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759812" y="3594294"/>
            <a:ext cx="8950284" cy="1305161"/>
          </a:xfrm>
        </p:spPr>
        <p:txBody>
          <a:bodyPr/>
          <a:lstStyle/>
          <a:p>
            <a:r>
              <a:rPr lang="en-US" sz="2400" b="1" dirty="0" smtClean="0"/>
              <a:t>Professor Dr. </a:t>
            </a:r>
            <a:r>
              <a:rPr lang="en-US" sz="2400" b="1" dirty="0" err="1" smtClean="0"/>
              <a:t>Athakorn</a:t>
            </a:r>
            <a:r>
              <a:rPr lang="en-US" sz="2400" b="1" dirty="0" smtClean="0"/>
              <a:t> </a:t>
            </a:r>
            <a:r>
              <a:rPr lang="en-US" sz="2400" b="1" dirty="0" err="1" smtClean="0"/>
              <a:t>Kengpol</a:t>
            </a:r>
            <a:endParaRPr lang="en-US" sz="2400" b="1" dirty="0" smtClean="0"/>
          </a:p>
        </p:txBody>
      </p:sp>
      <p:sp>
        <p:nvSpPr>
          <p:cNvPr id="4" name="Title 1"/>
          <p:cNvSpPr txBox="1">
            <a:spLocks/>
          </p:cNvSpPr>
          <p:nvPr/>
        </p:nvSpPr>
        <p:spPr>
          <a:xfrm>
            <a:off x="1264737" y="19760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000" b="1" dirty="0" smtClean="0">
                <a:effectLst/>
              </a:rPr>
              <a:t>Digital Factory</a:t>
            </a:r>
          </a:p>
          <a:p>
            <a:r>
              <a:rPr lang="en-US" sz="4000" b="1" dirty="0"/>
              <a:t>Factory digitalization</a:t>
            </a:r>
          </a:p>
        </p:txBody>
      </p:sp>
      <p:sp>
        <p:nvSpPr>
          <p:cNvPr id="5" name="Title 1"/>
          <p:cNvSpPr txBox="1">
            <a:spLocks/>
          </p:cNvSpPr>
          <p:nvPr/>
        </p:nvSpPr>
        <p:spPr>
          <a:xfrm>
            <a:off x="1398849" y="3342270"/>
            <a:ext cx="9672210" cy="52593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000" b="1" dirty="0" err="1" smtClean="0">
                <a:effectLst/>
              </a:rPr>
              <a:t>LabSheet</a:t>
            </a:r>
            <a:endParaRPr lang="en-US" sz="2000" b="1" dirty="0"/>
          </a:p>
        </p:txBody>
      </p:sp>
    </p:spTree>
    <p:extLst>
      <p:ext uri="{BB962C8B-B14F-4D97-AF65-F5344CB8AC3E}">
        <p14:creationId xmlns:p14="http://schemas.microsoft.com/office/powerpoint/2010/main" val="2691306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 Sheet</a:t>
            </a:r>
            <a:r>
              <a:rPr lang="en-US" dirty="0"/>
              <a:t>: </a:t>
            </a:r>
            <a:r>
              <a:rPr lang="en-US" dirty="0" smtClean="0"/>
              <a:t>Gear factory</a:t>
            </a:r>
            <a:endParaRPr lang="en-US" dirty="0"/>
          </a:p>
        </p:txBody>
      </p:sp>
      <p:sp>
        <p:nvSpPr>
          <p:cNvPr id="4" name="Rectangle 3"/>
          <p:cNvSpPr/>
          <p:nvPr/>
        </p:nvSpPr>
        <p:spPr>
          <a:xfrm>
            <a:off x="1069323" y="1592515"/>
            <a:ext cx="7895431" cy="461665"/>
          </a:xfrm>
          <a:prstGeom prst="rect">
            <a:avLst/>
          </a:prstGeom>
        </p:spPr>
        <p:txBody>
          <a:bodyPr wrap="none">
            <a:spAutoFit/>
          </a:bodyPr>
          <a:lstStyle/>
          <a:p>
            <a:r>
              <a:rPr lang="en-US" sz="2400" b="1" dirty="0">
                <a:solidFill>
                  <a:srgbClr val="002060"/>
                </a:solidFill>
              </a:rPr>
              <a:t>This lab suppose you are production engineer in gear factory</a:t>
            </a:r>
          </a:p>
        </p:txBody>
      </p:sp>
      <p:sp>
        <p:nvSpPr>
          <p:cNvPr id="5" name="Rectangle 4"/>
          <p:cNvSpPr/>
          <p:nvPr/>
        </p:nvSpPr>
        <p:spPr>
          <a:xfrm>
            <a:off x="1069323" y="2088174"/>
            <a:ext cx="10119787" cy="3170099"/>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rgbClr val="002060"/>
                </a:solidFill>
              </a:rPr>
              <a:t>Blank </a:t>
            </a:r>
            <a:r>
              <a:rPr lang="en-US" sz="2000" dirty="0">
                <a:solidFill>
                  <a:srgbClr val="002060"/>
                </a:solidFill>
              </a:rPr>
              <a:t>parts (raw material) arrive by pallet </a:t>
            </a:r>
            <a:r>
              <a:rPr lang="en-US" sz="2000" dirty="0" smtClean="0">
                <a:solidFill>
                  <a:srgbClr val="002060"/>
                </a:solidFill>
              </a:rPr>
              <a:t>at </a:t>
            </a:r>
            <a:r>
              <a:rPr lang="en-US" sz="2000" dirty="0">
                <a:solidFill>
                  <a:srgbClr val="002060"/>
                </a:solidFill>
              </a:rPr>
              <a:t>Receive </a:t>
            </a:r>
            <a:r>
              <a:rPr lang="en-US" sz="2000" dirty="0">
                <a:solidFill>
                  <a:srgbClr val="002060"/>
                </a:solidFill>
              </a:rPr>
              <a:t>location. The Work piece </a:t>
            </a:r>
            <a:r>
              <a:rPr lang="en-US" sz="2000" dirty="0" smtClean="0">
                <a:solidFill>
                  <a:srgbClr val="002060"/>
                </a:solidFill>
              </a:rPr>
              <a:t>arrives </a:t>
            </a:r>
            <a:r>
              <a:rPr lang="en-US" sz="2000" dirty="0">
                <a:solidFill>
                  <a:srgbClr val="002060"/>
                </a:solidFill>
              </a:rPr>
              <a:t>at </a:t>
            </a:r>
            <a:r>
              <a:rPr lang="en-US" sz="2000" dirty="0" smtClean="0">
                <a:solidFill>
                  <a:srgbClr val="002060"/>
                </a:solidFill>
              </a:rPr>
              <a:t>pallet </a:t>
            </a:r>
            <a:r>
              <a:rPr lang="en-US" sz="2000" dirty="0">
                <a:solidFill>
                  <a:srgbClr val="002060"/>
                </a:solidFill>
              </a:rPr>
              <a:t>5 minutes per 1 </a:t>
            </a:r>
            <a:r>
              <a:rPr lang="en-US" sz="2000" dirty="0" smtClean="0">
                <a:solidFill>
                  <a:srgbClr val="002060"/>
                </a:solidFill>
              </a:rPr>
              <a:t>piece.</a:t>
            </a:r>
            <a:endParaRPr lang="en-US" sz="2000" dirty="0">
              <a:solidFill>
                <a:srgbClr val="002060"/>
              </a:solidFill>
            </a:endParaRPr>
          </a:p>
          <a:p>
            <a:pPr marL="285750" indent="-285750">
              <a:buFont typeface="Arial" panose="020B0604020202020204" pitchFamily="34" charset="0"/>
              <a:buChar char="•"/>
            </a:pPr>
            <a:r>
              <a:rPr lang="en-US" sz="2000" dirty="0" smtClean="0">
                <a:solidFill>
                  <a:srgbClr val="002060"/>
                </a:solidFill>
              </a:rPr>
              <a:t>From </a:t>
            </a:r>
            <a:r>
              <a:rPr lang="en-US" sz="2000" dirty="0">
                <a:solidFill>
                  <a:srgbClr val="002060"/>
                </a:solidFill>
              </a:rPr>
              <a:t>the Receive location they are sent to NC Lathe1 or NC Lather2, where they undergo a lathe operation to be Cog that takes an average of 3 </a:t>
            </a:r>
            <a:r>
              <a:rPr lang="en-US" sz="2000" dirty="0" smtClean="0">
                <a:solidFill>
                  <a:srgbClr val="002060"/>
                </a:solidFill>
              </a:rPr>
              <a:t>minutes.</a:t>
            </a:r>
          </a:p>
          <a:p>
            <a:pPr marL="285750" indent="-285750">
              <a:buFont typeface="Arial" panose="020B0604020202020204" pitchFamily="34" charset="0"/>
              <a:buChar char="•"/>
            </a:pPr>
            <a:r>
              <a:rPr lang="en-US" sz="2000" dirty="0" smtClean="0">
                <a:solidFill>
                  <a:srgbClr val="002060"/>
                </a:solidFill>
              </a:rPr>
              <a:t>The </a:t>
            </a:r>
            <a:r>
              <a:rPr lang="en-US" sz="2000" dirty="0">
                <a:solidFill>
                  <a:srgbClr val="002060"/>
                </a:solidFill>
              </a:rPr>
              <a:t>cogs go to the degrease location, where they are batched of two pieces then removed exceed grease by degreasing machine that take 5 minutes.</a:t>
            </a:r>
          </a:p>
          <a:p>
            <a:pPr marL="285750" indent="-285750">
              <a:buFont typeface="Arial" panose="020B0604020202020204" pitchFamily="34" charset="0"/>
              <a:buChar char="•"/>
            </a:pPr>
            <a:r>
              <a:rPr lang="en-US" sz="2000" dirty="0" smtClean="0">
                <a:solidFill>
                  <a:srgbClr val="002060"/>
                </a:solidFill>
              </a:rPr>
              <a:t>After </a:t>
            </a:r>
            <a:r>
              <a:rPr lang="en-US" sz="2000" dirty="0">
                <a:solidFill>
                  <a:srgbClr val="002060"/>
                </a:solidFill>
              </a:rPr>
              <a:t>degreasing, each cog goes to the inspection location. For the inspection process take a time that is uniformly distributed with a minimum </a:t>
            </a:r>
            <a:r>
              <a:rPr lang="en-US" sz="2000" dirty="0" smtClean="0">
                <a:solidFill>
                  <a:srgbClr val="002060"/>
                </a:solidFill>
              </a:rPr>
              <a:t>4minutes</a:t>
            </a:r>
            <a:r>
              <a:rPr lang="en-US" sz="2000" dirty="0">
                <a:solidFill>
                  <a:srgbClr val="002060"/>
                </a:solidFill>
              </a:rPr>
              <a:t>.</a:t>
            </a:r>
          </a:p>
          <a:p>
            <a:pPr marL="285750" indent="-285750">
              <a:buFont typeface="Arial" panose="020B0604020202020204" pitchFamily="34" charset="0"/>
              <a:buChar char="•"/>
            </a:pPr>
            <a:r>
              <a:rPr lang="en-US" sz="2000" dirty="0" smtClean="0">
                <a:solidFill>
                  <a:srgbClr val="002060"/>
                </a:solidFill>
              </a:rPr>
              <a:t>The </a:t>
            </a:r>
            <a:r>
              <a:rPr lang="en-US" sz="2000" dirty="0">
                <a:solidFill>
                  <a:srgbClr val="002060"/>
                </a:solidFill>
              </a:rPr>
              <a:t>last process is assembly the passing cogs with a bearing that takes a minimum </a:t>
            </a:r>
            <a:r>
              <a:rPr lang="en-US" sz="2000" dirty="0" smtClean="0">
                <a:solidFill>
                  <a:srgbClr val="002060"/>
                </a:solidFill>
              </a:rPr>
              <a:t>2 </a:t>
            </a:r>
            <a:r>
              <a:rPr lang="en-US" sz="2000" dirty="0">
                <a:solidFill>
                  <a:srgbClr val="002060"/>
                </a:solidFill>
              </a:rPr>
              <a:t>minutes uniformly distributed. </a:t>
            </a:r>
          </a:p>
        </p:txBody>
      </p:sp>
    </p:spTree>
    <p:extLst>
      <p:ext uri="{BB962C8B-B14F-4D97-AF65-F5344CB8AC3E}">
        <p14:creationId xmlns:p14="http://schemas.microsoft.com/office/powerpoint/2010/main" val="310341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Sheet: Gear factory</a:t>
            </a:r>
          </a:p>
        </p:txBody>
      </p:sp>
      <p:sp>
        <p:nvSpPr>
          <p:cNvPr id="4" name="Rectangle 3"/>
          <p:cNvSpPr/>
          <p:nvPr/>
        </p:nvSpPr>
        <p:spPr>
          <a:xfrm>
            <a:off x="1022555" y="1511228"/>
            <a:ext cx="10682774" cy="1323439"/>
          </a:xfrm>
          <a:prstGeom prst="rect">
            <a:avLst/>
          </a:prstGeom>
        </p:spPr>
        <p:txBody>
          <a:bodyPr wrap="square">
            <a:spAutoFit/>
          </a:bodyPr>
          <a:lstStyle/>
          <a:p>
            <a:r>
              <a:rPr lang="en-US" sz="2000" dirty="0">
                <a:solidFill>
                  <a:srgbClr val="002060"/>
                </a:solidFill>
              </a:rPr>
              <a:t>The processes are showed in Figure </a:t>
            </a:r>
            <a:r>
              <a:rPr lang="en-US" sz="2000" dirty="0" smtClean="0">
                <a:solidFill>
                  <a:srgbClr val="002060"/>
                </a:solidFill>
              </a:rPr>
              <a:t>. </a:t>
            </a:r>
            <a:r>
              <a:rPr lang="en-US" sz="2000" dirty="0">
                <a:solidFill>
                  <a:srgbClr val="002060"/>
                </a:solidFill>
              </a:rPr>
              <a:t>There is only one operator in the department to operate all processes. You need to improve this process with the goal to reduce cycle time and increase  production rate. You are interesting in the number of operator. Unfortunately, you cannot experiment with the physical system. In this situation, you may think about the </a:t>
            </a:r>
            <a:r>
              <a:rPr lang="en-US" sz="2000" dirty="0" smtClean="0">
                <a:solidFill>
                  <a:srgbClr val="002060"/>
                </a:solidFill>
              </a:rPr>
              <a:t>factory </a:t>
            </a:r>
            <a:r>
              <a:rPr lang="en-US" sz="2000" dirty="0">
                <a:solidFill>
                  <a:srgbClr val="002060"/>
                </a:solidFill>
              </a:rPr>
              <a:t>digitalization.</a:t>
            </a:r>
          </a:p>
        </p:txBody>
      </p:sp>
      <p:pic>
        <p:nvPicPr>
          <p:cNvPr id="5" name="Picture 4"/>
          <p:cNvPicPr>
            <a:picLocks noChangeAspect="1"/>
          </p:cNvPicPr>
          <p:nvPr/>
        </p:nvPicPr>
        <p:blipFill>
          <a:blip r:embed="rId2"/>
          <a:stretch>
            <a:fillRect/>
          </a:stretch>
        </p:blipFill>
        <p:spPr>
          <a:xfrm>
            <a:off x="3311662" y="2834667"/>
            <a:ext cx="5336843" cy="2999747"/>
          </a:xfrm>
          <a:prstGeom prst="rect">
            <a:avLst/>
          </a:prstGeom>
        </p:spPr>
      </p:pic>
      <p:sp>
        <p:nvSpPr>
          <p:cNvPr id="6" name="Rectangle 5"/>
          <p:cNvSpPr/>
          <p:nvPr/>
        </p:nvSpPr>
        <p:spPr>
          <a:xfrm>
            <a:off x="5049007" y="5834414"/>
            <a:ext cx="2003947" cy="338554"/>
          </a:xfrm>
          <a:prstGeom prst="rect">
            <a:avLst/>
          </a:prstGeom>
        </p:spPr>
        <p:txBody>
          <a:bodyPr wrap="none">
            <a:spAutoFit/>
          </a:bodyPr>
          <a:lstStyle/>
          <a:p>
            <a:r>
              <a:rPr lang="en-US" sz="1600" dirty="0">
                <a:solidFill>
                  <a:srgbClr val="002060"/>
                </a:solidFill>
              </a:rPr>
              <a:t>Layout of gear factory</a:t>
            </a:r>
          </a:p>
        </p:txBody>
      </p:sp>
    </p:spTree>
    <p:extLst>
      <p:ext uri="{BB962C8B-B14F-4D97-AF65-F5344CB8AC3E}">
        <p14:creationId xmlns:p14="http://schemas.microsoft.com/office/powerpoint/2010/main" val="317689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Sheet: Gear factory</a:t>
            </a:r>
            <a:endParaRPr lang="en-US" b="0" dirty="0"/>
          </a:p>
        </p:txBody>
      </p:sp>
      <p:sp>
        <p:nvSpPr>
          <p:cNvPr id="4" name="Rectangle 3"/>
          <p:cNvSpPr/>
          <p:nvPr/>
        </p:nvSpPr>
        <p:spPr>
          <a:xfrm>
            <a:off x="1052447" y="1612179"/>
            <a:ext cx="1678986" cy="461665"/>
          </a:xfrm>
          <a:prstGeom prst="rect">
            <a:avLst/>
          </a:prstGeom>
        </p:spPr>
        <p:txBody>
          <a:bodyPr wrap="none">
            <a:spAutoFit/>
          </a:bodyPr>
          <a:lstStyle/>
          <a:p>
            <a:r>
              <a:rPr lang="en-US" sz="2400" b="1" dirty="0">
                <a:solidFill>
                  <a:srgbClr val="002060"/>
                </a:solidFill>
              </a:rPr>
              <a:t>Assignment</a:t>
            </a:r>
          </a:p>
        </p:txBody>
      </p:sp>
      <p:sp>
        <p:nvSpPr>
          <p:cNvPr id="5" name="Rectangle 4"/>
          <p:cNvSpPr/>
          <p:nvPr/>
        </p:nvSpPr>
        <p:spPr>
          <a:xfrm>
            <a:off x="1337188" y="2050957"/>
            <a:ext cx="10135342" cy="1569660"/>
          </a:xfrm>
          <a:prstGeom prst="rect">
            <a:avLst/>
          </a:prstGeom>
        </p:spPr>
        <p:txBody>
          <a:bodyPr wrap="square">
            <a:spAutoFit/>
          </a:bodyPr>
          <a:lstStyle/>
          <a:p>
            <a:r>
              <a:rPr lang="en-US" sz="2400" dirty="0">
                <a:solidFill>
                  <a:srgbClr val="002060"/>
                </a:solidFill>
              </a:rPr>
              <a:t>Created simulation model of the gear factory </a:t>
            </a:r>
            <a:r>
              <a:rPr lang="en-US" sz="2400" dirty="0" smtClean="0">
                <a:solidFill>
                  <a:srgbClr val="002060"/>
                </a:solidFill>
              </a:rPr>
              <a:t>by </a:t>
            </a:r>
            <a:r>
              <a:rPr lang="en-US" sz="2400" dirty="0">
                <a:solidFill>
                  <a:srgbClr val="002060"/>
                </a:solidFill>
              </a:rPr>
              <a:t>used </a:t>
            </a:r>
            <a:r>
              <a:rPr lang="en-US" sz="2400" dirty="0" err="1">
                <a:solidFill>
                  <a:srgbClr val="002060"/>
                </a:solidFill>
              </a:rPr>
              <a:t>Tecnomatix</a:t>
            </a:r>
            <a:r>
              <a:rPr lang="en-US" sz="2400" dirty="0">
                <a:solidFill>
                  <a:srgbClr val="002060"/>
                </a:solidFill>
              </a:rPr>
              <a:t>. </a:t>
            </a:r>
            <a:r>
              <a:rPr lang="en-US" sz="2400" dirty="0" smtClean="0">
                <a:solidFill>
                  <a:srgbClr val="002060"/>
                </a:solidFill>
              </a:rPr>
              <a:t> Simulate </a:t>
            </a:r>
            <a:r>
              <a:rPr lang="en-US" sz="2400" dirty="0">
                <a:solidFill>
                  <a:srgbClr val="002060"/>
                </a:solidFill>
              </a:rPr>
              <a:t>the system for 10 hours of scenario then track cycle time and production rate. </a:t>
            </a:r>
            <a:r>
              <a:rPr lang="en-US" sz="2400" dirty="0">
                <a:solidFill>
                  <a:srgbClr val="002060"/>
                </a:solidFill>
              </a:rPr>
              <a:t>If the goal of improvement is increase production rate and productivity line balancing, how to do you improve the production line? </a:t>
            </a:r>
            <a:endParaRPr lang="en-US" sz="2400" dirty="0">
              <a:solidFill>
                <a:srgbClr val="002060"/>
              </a:solidFill>
            </a:endParaRPr>
          </a:p>
        </p:txBody>
      </p:sp>
      <p:sp>
        <p:nvSpPr>
          <p:cNvPr id="6" name="Rectangle 5"/>
          <p:cNvSpPr/>
          <p:nvPr/>
        </p:nvSpPr>
        <p:spPr>
          <a:xfrm>
            <a:off x="1337188" y="4351391"/>
            <a:ext cx="8147054" cy="1200329"/>
          </a:xfrm>
          <a:prstGeom prst="rect">
            <a:avLst/>
          </a:prstGeom>
        </p:spPr>
        <p:txBody>
          <a:bodyPr wrap="square">
            <a:spAutoFit/>
          </a:bodyPr>
          <a:lstStyle/>
          <a:p>
            <a:r>
              <a:rPr lang="en-US" sz="2400" dirty="0" smtClean="0">
                <a:solidFill>
                  <a:srgbClr val="002060"/>
                </a:solidFill>
              </a:rPr>
              <a:t>This </a:t>
            </a:r>
            <a:r>
              <a:rPr lang="en-US" sz="2400" dirty="0">
                <a:solidFill>
                  <a:srgbClr val="002060"/>
                </a:solidFill>
              </a:rPr>
              <a:t>lab reinforces the following skill:</a:t>
            </a:r>
          </a:p>
          <a:p>
            <a:pPr marL="285750" indent="-285750">
              <a:buFont typeface="Arial" panose="020B0604020202020204" pitchFamily="34" charset="0"/>
              <a:buChar char="•"/>
            </a:pPr>
            <a:r>
              <a:rPr lang="en-US" sz="2400" dirty="0" smtClean="0">
                <a:solidFill>
                  <a:srgbClr val="002060"/>
                </a:solidFill>
              </a:rPr>
              <a:t>Concept </a:t>
            </a:r>
            <a:r>
              <a:rPr lang="en-US" sz="2400" dirty="0">
                <a:solidFill>
                  <a:srgbClr val="002060"/>
                </a:solidFill>
              </a:rPr>
              <a:t>of Factory digitalization and Simulation.</a:t>
            </a:r>
          </a:p>
          <a:p>
            <a:pPr marL="285750" indent="-285750">
              <a:buFont typeface="Arial" panose="020B0604020202020204" pitchFamily="34" charset="0"/>
              <a:buChar char="•"/>
            </a:pPr>
            <a:r>
              <a:rPr lang="en-US" sz="2400" dirty="0" smtClean="0">
                <a:solidFill>
                  <a:srgbClr val="002060"/>
                </a:solidFill>
              </a:rPr>
              <a:t>Manipulate </a:t>
            </a:r>
            <a:r>
              <a:rPr lang="en-US" sz="2400" dirty="0">
                <a:solidFill>
                  <a:srgbClr val="002060"/>
                </a:solidFill>
              </a:rPr>
              <a:t>parameters of the model to achieve the goal.</a:t>
            </a:r>
          </a:p>
        </p:txBody>
      </p:sp>
      <p:sp>
        <p:nvSpPr>
          <p:cNvPr id="7" name="Rectangle 6"/>
          <p:cNvSpPr/>
          <p:nvPr/>
        </p:nvSpPr>
        <p:spPr>
          <a:xfrm>
            <a:off x="1052448" y="3931535"/>
            <a:ext cx="1411252" cy="461665"/>
          </a:xfrm>
          <a:prstGeom prst="rect">
            <a:avLst/>
          </a:prstGeom>
        </p:spPr>
        <p:txBody>
          <a:bodyPr wrap="square">
            <a:spAutoFit/>
          </a:bodyPr>
          <a:lstStyle/>
          <a:p>
            <a:r>
              <a:rPr lang="en-US" sz="2400" b="1" dirty="0">
                <a:solidFill>
                  <a:srgbClr val="002060"/>
                </a:solidFill>
              </a:rPr>
              <a:t>Objective</a:t>
            </a:r>
          </a:p>
        </p:txBody>
      </p:sp>
    </p:spTree>
    <p:extLst>
      <p:ext uri="{BB962C8B-B14F-4D97-AF65-F5344CB8AC3E}">
        <p14:creationId xmlns:p14="http://schemas.microsoft.com/office/powerpoint/2010/main" val="242889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314</Words>
  <Application>Microsoft Office PowerPoint</Application>
  <PresentationFormat>Widescreen</PresentationFormat>
  <Paragraphs>21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Lab Sheet: Gear factory</vt:lpstr>
      <vt:lpstr>Lab Sheet: Gear factory</vt:lpstr>
      <vt:lpstr>Lab Sheet: Gear factory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2020-07-06T15:04:48Z</dcterms:created>
  <dcterms:modified xsi:type="dcterms:W3CDTF">2020-07-07T02:00:08Z</dcterms:modified>
</cp:coreProperties>
</file>