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318" r:id="rId3"/>
    <p:sldId id="357" r:id="rId4"/>
    <p:sldId id="374" r:id="rId5"/>
    <p:sldId id="351" r:id="rId6"/>
    <p:sldId id="352" r:id="rId7"/>
    <p:sldId id="369" r:id="rId8"/>
    <p:sldId id="365" r:id="rId9"/>
    <p:sldId id="377" r:id="rId10"/>
    <p:sldId id="372" r:id="rId11"/>
    <p:sldId id="405" r:id="rId12"/>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94364" autoAdjust="0"/>
  </p:normalViewPr>
  <p:slideViewPr>
    <p:cSldViewPr snapToGrid="0">
      <p:cViewPr varScale="1">
        <p:scale>
          <a:sx n="78" d="100"/>
          <a:sy n="78" d="100"/>
        </p:scale>
        <p:origin x="710" y="48"/>
      </p:cViewPr>
      <p:guideLst/>
    </p:cSldViewPr>
  </p:slideViewPr>
  <p:notesTextViewPr>
    <p:cViewPr>
      <p:scale>
        <a:sx n="3" d="2"/>
        <a:sy n="3" d="2"/>
      </p:scale>
      <p:origin x="0" y="0"/>
    </p:cViewPr>
  </p:notesTextViewPr>
  <p:sorterViewPr>
    <p:cViewPr varScale="1">
      <p:scale>
        <a:sx n="1" d="1"/>
        <a:sy n="1" d="1"/>
      </p:scale>
      <p:origin x="0" y="-3472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D2E2F-CEEE-4628-9EBD-AC20B68ED75E}"/>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4CE692-526C-4AF0-96B1-7CD7305CC541}"/>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6EC5E10C-4A2B-48A8-8EF9-4AE4E18FEEDB}" type="datetimeFigureOut">
              <a:rPr lang="en-US" smtClean="0"/>
              <a:t>8/5/2020</a:t>
            </a:fld>
            <a:endParaRPr lang="en-US"/>
          </a:p>
        </p:txBody>
      </p:sp>
      <p:sp>
        <p:nvSpPr>
          <p:cNvPr id="4" name="Footer Placeholder 3">
            <a:extLst>
              <a:ext uri="{FF2B5EF4-FFF2-40B4-BE49-F238E27FC236}">
                <a16:creationId xmlns:a16="http://schemas.microsoft.com/office/drawing/2014/main" id="{2439194D-85FC-4BF4-9478-B7CEBD85EDFD}"/>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52D473-6269-4C15-88F5-A0ECC4308751}"/>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41F5AF12-B33A-431E-87F6-4F94149546EF}" type="slidenum">
              <a:rPr lang="en-US" smtClean="0"/>
              <a:t>‹#›</a:t>
            </a:fld>
            <a:endParaRPr lang="en-US"/>
          </a:p>
        </p:txBody>
      </p:sp>
    </p:spTree>
    <p:extLst>
      <p:ext uri="{BB962C8B-B14F-4D97-AF65-F5344CB8AC3E}">
        <p14:creationId xmlns:p14="http://schemas.microsoft.com/office/powerpoint/2010/main" val="3386240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51299C7C-64F4-6E4D-ACDB-FD7876D2BE1F}" type="datetimeFigureOut">
              <a:rPr lang="en-US" smtClean="0"/>
              <a:t>8/5/2020</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849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672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525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45344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3"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
        <p:nvSpPr>
          <p:cNvPr id="12" name="Oval 11"/>
          <p:cNvSpPr/>
          <p:nvPr userDrawn="1"/>
        </p:nvSpPr>
        <p:spPr>
          <a:xfrm>
            <a:off x="11484246" y="6215099"/>
            <a:ext cx="647069" cy="4553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fld id="{52DA4EA5-9F41-486C-9E1C-16AA530A2A91}" type="slidenum">
              <a:rPr lang="en-US" smtClean="0">
                <a:solidFill>
                  <a:schemeClr val="tx1"/>
                </a:solidFill>
              </a:rPr>
              <a:pPr marL="0" indent="0" algn="ctr"/>
              <a:t>‹#›</a:t>
            </a:fld>
            <a:endParaRPr lang="en-US" dirty="0">
              <a:solidFill>
                <a:schemeClr val="tx1"/>
              </a:solidFill>
            </a:endParaRPr>
          </a:p>
        </p:txBody>
      </p:sp>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dirty="0"/>
              <a:t>Click to edit Master title style</a:t>
            </a:r>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
        <p:nvSpPr>
          <p:cNvPr id="2" name="Oval 1"/>
          <p:cNvSpPr/>
          <p:nvPr userDrawn="1"/>
        </p:nvSpPr>
        <p:spPr>
          <a:xfrm>
            <a:off x="11294159" y="6292631"/>
            <a:ext cx="822340" cy="45538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fld id="{52DA4EA5-9F41-486C-9E1C-16AA530A2A91}" type="slidenum">
              <a:rPr lang="en-US" smtClean="0">
                <a:solidFill>
                  <a:schemeClr val="bg1"/>
                </a:solidFill>
              </a:rPr>
              <a:pPr marL="0" indent="0" algn="ctr"/>
              <a:t>‹#›</a:t>
            </a:fld>
            <a:endParaRPr lang="en-US"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hq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dirty="0"/>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Yf1yGOjOvU" TargetMode="External"/><Relationship Id="rId7" Type="http://schemas.openxmlformats.org/officeDocument/2006/relationships/hyperlink" Target="https://www.youtube.com/watch?v=WZ4mLBGwxV4" TargetMode="External"/><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hyperlink" Target="https://www.youtube.com/watch?v=aOlkfTCE4-0" TargetMode="External"/><Relationship Id="rId5" Type="http://schemas.openxmlformats.org/officeDocument/2006/relationships/hyperlink" Target="https://www.youtube.com/watch?v=8vuCst3X2hg" TargetMode="External"/><Relationship Id="rId4" Type="http://schemas.openxmlformats.org/officeDocument/2006/relationships/hyperlink" Target="https://www.youtube.com/watch?v=itBJ599pUO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drawmax.com/value-stream-mappin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hyperlink" Target="https://www.edrawsoft.com/what-is-value-stream-mapping.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drawsoft.com/what-is-value-stream-mapping.html" TargetMode="External"/><Relationship Id="rId2" Type="http://schemas.openxmlformats.org/officeDocument/2006/relationships/hyperlink" Target="https://www.edrawmax.com/value-stream-mappin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000" b="1" dirty="0"/>
              <a:t>Course </a:t>
            </a:r>
            <a:r>
              <a:rPr lang="en-US" sz="4000" b="1" dirty="0">
                <a:effectLst/>
              </a:rPr>
              <a:t>6: Digital Factory</a:t>
            </a:r>
            <a:endParaRPr lang="en-US" sz="4000" b="1" dirty="0"/>
          </a:p>
        </p:txBody>
      </p:sp>
      <p:sp>
        <p:nvSpPr>
          <p:cNvPr id="7" name="TextBox 6">
            <a:extLst>
              <a:ext uri="{FF2B5EF4-FFF2-40B4-BE49-F238E27FC236}">
                <a16:creationId xmlns:a16="http://schemas.microsoft.com/office/drawing/2014/main" id="{B082DA31-7A60-4942-8395-F75751DA7F0F}"/>
              </a:ext>
            </a:extLst>
          </p:cNvPr>
          <p:cNvSpPr txBox="1"/>
          <p:nvPr/>
        </p:nvSpPr>
        <p:spPr>
          <a:xfrm>
            <a:off x="2995360" y="3531925"/>
            <a:ext cx="6201280" cy="1200329"/>
          </a:xfrm>
          <a:prstGeom prst="rect">
            <a:avLst/>
          </a:prstGeom>
          <a:noFill/>
        </p:spPr>
        <p:txBody>
          <a:bodyPr wrap="square">
            <a:spAutoFit/>
          </a:bodyPr>
          <a:lstStyle/>
          <a:p>
            <a:pPr algn="ctr"/>
            <a:r>
              <a:rPr lang="en-US" sz="2400" b="1" dirty="0">
                <a:latin typeface="Arial" panose="020B0604020202020204" pitchFamily="34" charset="0"/>
                <a:cs typeface="Arial" panose="020B0604020202020204" pitchFamily="34" charset="0"/>
              </a:rPr>
              <a:t>Module I: Introduction to digital factory: Road to digital transformation                   (hybrid online/offline mode)</a:t>
            </a: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792288" y="448674"/>
            <a:ext cx="9913041" cy="888031"/>
          </a:xfrm>
        </p:spPr>
        <p:txBody>
          <a:bodyPr>
            <a:normAutofit/>
          </a:bodyPr>
          <a:lstStyle/>
          <a:p>
            <a:pPr algn="l"/>
            <a:r>
              <a:rPr lang="en-US" dirty="0"/>
              <a:t>Activity 4: </a:t>
            </a:r>
            <a:r>
              <a:rPr lang="en-US" sz="2900" dirty="0">
                <a:solidFill>
                  <a:schemeClr val="accent1">
                    <a:lumMod val="75000"/>
                  </a:schemeClr>
                </a:solidFill>
              </a:rPr>
              <a:t>Self Study (Integration Analysis)</a:t>
            </a:r>
            <a:endParaRPr lang="th-TH" sz="2900" dirty="0">
              <a:solidFill>
                <a:schemeClr val="accent1">
                  <a:lumMod val="75000"/>
                </a:schemeClr>
              </a:solidFill>
            </a:endParaRPr>
          </a:p>
        </p:txBody>
      </p:sp>
      <p:cxnSp>
        <p:nvCxnSpPr>
          <p:cNvPr id="20" name="Straight Connector 19"/>
          <p:cNvCxnSpPr/>
          <p:nvPr/>
        </p:nvCxnSpPr>
        <p:spPr>
          <a:xfrm flipV="1">
            <a:off x="1921079" y="1384184"/>
            <a:ext cx="6786693" cy="3355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53106" y="1907037"/>
            <a:ext cx="11298000" cy="4031873"/>
          </a:xfrm>
          <a:prstGeom prst="rect">
            <a:avLst/>
          </a:prstGeom>
        </p:spPr>
        <p:txBody>
          <a:bodyPr wrap="square">
            <a:spAutoFit/>
          </a:bodyPr>
          <a:lstStyle/>
          <a:p>
            <a:r>
              <a:rPr lang="en-US" sz="3600" b="1" dirty="0"/>
              <a:t>After reading the article: </a:t>
            </a:r>
            <a:r>
              <a:rPr lang="en-US" sz="2800" b="1" i="1" dirty="0">
                <a:solidFill>
                  <a:schemeClr val="accent1">
                    <a:lumMod val="50000"/>
                  </a:schemeClr>
                </a:solidFill>
              </a:rPr>
              <a:t>“Industry 4.0: Survey from a System Integration Perspective” Pg. 17 (M. Sanchez et.al, 2020)</a:t>
            </a:r>
          </a:p>
          <a:p>
            <a:endParaRPr lang="en-US" sz="3200" b="1" dirty="0"/>
          </a:p>
          <a:p>
            <a:r>
              <a:rPr lang="en-US" sz="3200" b="1" dirty="0"/>
              <a:t>Discussion:</a:t>
            </a:r>
            <a:r>
              <a:rPr lang="en-US" sz="3200" b="1" dirty="0">
                <a:solidFill>
                  <a:schemeClr val="bg1">
                    <a:lumMod val="50000"/>
                  </a:schemeClr>
                </a:solidFill>
              </a:rPr>
              <a:t> </a:t>
            </a:r>
          </a:p>
          <a:p>
            <a:r>
              <a:rPr lang="en-US" sz="3200" b="1" dirty="0">
                <a:solidFill>
                  <a:schemeClr val="bg1">
                    <a:lumMod val="50000"/>
                  </a:schemeClr>
                </a:solidFill>
              </a:rPr>
              <a:t>What could be “Integration Challenges in Industry 4.0”?</a:t>
            </a:r>
          </a:p>
          <a:p>
            <a:endParaRPr lang="en-US" sz="3200" b="1" dirty="0">
              <a:solidFill>
                <a:schemeClr val="bg1">
                  <a:lumMod val="50000"/>
                </a:schemeClr>
              </a:solidFill>
            </a:endParaRPr>
          </a:p>
          <a:p>
            <a:pPr marL="514350" indent="-514350">
              <a:buAutoNum type="arabicPeriod"/>
            </a:pPr>
            <a:endParaRPr lang="en-US" sz="3200" b="1" dirty="0">
              <a:solidFill>
                <a:schemeClr val="bg1">
                  <a:lumMod val="50000"/>
                </a:schemeClr>
              </a:solidFill>
            </a:endParaRPr>
          </a:p>
          <a:p>
            <a:pPr marL="514350" indent="-514350">
              <a:buAutoNum type="arabicPeriod"/>
            </a:pPr>
            <a:endParaRPr lang="en-US" sz="3200" b="1" dirty="0">
              <a:solidFill>
                <a:schemeClr val="bg1">
                  <a:lumMod val="50000"/>
                </a:schemeClr>
              </a:solidFill>
            </a:endParaRPr>
          </a:p>
        </p:txBody>
      </p:sp>
      <p:sp>
        <p:nvSpPr>
          <p:cNvPr id="2" name="TextBox 1"/>
          <p:cNvSpPr txBox="1"/>
          <p:nvPr/>
        </p:nvSpPr>
        <p:spPr>
          <a:xfrm>
            <a:off x="537431" y="5924467"/>
            <a:ext cx="2767296" cy="584775"/>
          </a:xfrm>
          <a:prstGeom prst="rect">
            <a:avLst/>
          </a:prstGeom>
          <a:noFill/>
        </p:spPr>
        <p:txBody>
          <a:bodyPr wrap="none" rtlCol="0">
            <a:spAutoFit/>
          </a:bodyPr>
          <a:lstStyle/>
          <a:p>
            <a:r>
              <a:rPr lang="en-US" sz="3200" b="1" dirty="0">
                <a:solidFill>
                  <a:schemeClr val="bg1">
                    <a:lumMod val="75000"/>
                  </a:schemeClr>
                </a:solidFill>
              </a:rPr>
              <a:t>Figure 5, Pg. 17</a:t>
            </a:r>
          </a:p>
        </p:txBody>
      </p:sp>
      <p:sp>
        <p:nvSpPr>
          <p:cNvPr id="3" name="Oval 8">
            <a:extLst>
              <a:ext uri="{FF2B5EF4-FFF2-40B4-BE49-F238E27FC236}">
                <a16:creationId xmlns:a16="http://schemas.microsoft.com/office/drawing/2014/main" id="{44415F82-8463-41F1-B3DA-48ED1C76308D}"/>
              </a:ext>
            </a:extLst>
          </p:cNvPr>
          <p:cNvSpPr/>
          <p:nvPr/>
        </p:nvSpPr>
        <p:spPr>
          <a:xfrm>
            <a:off x="11022778" y="6299966"/>
            <a:ext cx="1063083" cy="433085"/>
          </a:xfrm>
          <a:prstGeom prst="flowChartTerminator">
            <a:avLst/>
          </a:prstGeom>
          <a:solidFill>
            <a:schemeClr val="bg1"/>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800" smtClean="0">
                <a:solidFill>
                  <a:schemeClr val="tx1"/>
                </a:solidFill>
                <a:latin typeface="TH SarabunPSK" panose="020B0500040200020003" pitchFamily="34" charset="-34"/>
                <a:cs typeface="TH SarabunPSK" panose="020B0500040200020003" pitchFamily="34" charset="-34"/>
              </a:rPr>
              <a:t>10</a:t>
            </a:fld>
            <a:r>
              <a:rPr lang="en-US" sz="2800" dirty="0">
                <a:solidFill>
                  <a:schemeClr val="tx1"/>
                </a:solidFill>
                <a:latin typeface="TH SarabunPSK" panose="020B0500040200020003" pitchFamily="34" charset="-34"/>
                <a:cs typeface="TH SarabunPSK" panose="020B0500040200020003" pitchFamily="34" charset="-34"/>
              </a:rPr>
              <a:t>/11</a:t>
            </a:r>
            <a:endParaRPr lang="th-TH" sz="2800"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410853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59895" y="1951636"/>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000" b="1" dirty="0">
                <a:effectLst/>
              </a:rPr>
              <a:t>Thank you</a:t>
            </a:r>
            <a:endParaRPr lang="en-US" sz="4000" b="1" dirty="0"/>
          </a:p>
        </p:txBody>
      </p:sp>
    </p:spTree>
    <p:extLst>
      <p:ext uri="{BB962C8B-B14F-4D97-AF65-F5344CB8AC3E}">
        <p14:creationId xmlns:p14="http://schemas.microsoft.com/office/powerpoint/2010/main" val="3465895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Activity 2: </a:t>
            </a:r>
            <a:r>
              <a:rPr lang="en-US" dirty="0">
                <a:solidFill>
                  <a:schemeClr val="accent1">
                    <a:lumMod val="75000"/>
                  </a:schemeClr>
                </a:solidFill>
              </a:rPr>
              <a:t>Discussion on readiness of industry</a:t>
            </a:r>
            <a:endParaRPr lang="th-TH" dirty="0">
              <a:solidFill>
                <a:schemeClr val="accent1">
                  <a:lumMod val="75000"/>
                </a:schemeClr>
              </a:solidFill>
            </a:endParaRPr>
          </a:p>
        </p:txBody>
      </p:sp>
      <p:sp>
        <p:nvSpPr>
          <p:cNvPr id="3" name="Content Placeholder 2"/>
          <p:cNvSpPr>
            <a:spLocks noGrp="1"/>
          </p:cNvSpPr>
          <p:nvPr>
            <p:ph idx="1"/>
          </p:nvPr>
        </p:nvSpPr>
        <p:spPr>
          <a:xfrm>
            <a:off x="442257" y="1735648"/>
            <a:ext cx="11263072" cy="730715"/>
          </a:xfrm>
        </p:spPr>
        <p:txBody>
          <a:bodyPr>
            <a:normAutofit fontScale="92500" lnSpcReduction="10000"/>
          </a:bodyPr>
          <a:lstStyle/>
          <a:p>
            <a:pPr marL="0" indent="0">
              <a:buNone/>
            </a:pPr>
            <a:r>
              <a:rPr lang="en-US" b="1" dirty="0">
                <a:solidFill>
                  <a:schemeClr val="accent1">
                    <a:lumMod val="50000"/>
                  </a:schemeClr>
                </a:solidFill>
                <a:latin typeface="+mn-lt"/>
                <a:cs typeface="+mn-cs"/>
              </a:rPr>
              <a:t>Instructor shows videos from different production lines and encourage students to discuss what level of industrial advancement displayed in the footage.</a:t>
            </a:r>
            <a:endParaRPr lang="en-US" sz="2400" b="1" dirty="0"/>
          </a:p>
          <a:p>
            <a:pPr marL="0" indent="0">
              <a:buNone/>
            </a:pPr>
            <a:endParaRPr lang="th-TH" sz="2400" b="1" dirty="0"/>
          </a:p>
        </p:txBody>
      </p:sp>
      <p:cxnSp>
        <p:nvCxnSpPr>
          <p:cNvPr id="4" name="Straight Connector 3"/>
          <p:cNvCxnSpPr/>
          <p:nvPr/>
        </p:nvCxnSpPr>
        <p:spPr>
          <a:xfrm flipV="1">
            <a:off x="1921079" y="1384184"/>
            <a:ext cx="6786693" cy="33556"/>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100" name="Picture 4" descr="à¸à¸¥à¸à¸²à¸£à¸à¹à¸à¸«à¸²à¸£à¸¹à¸à¸ à¸²à¸à¸ªà¸³à¸«à¸£à¸±à¸ 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58" y="2616171"/>
            <a:ext cx="3429000" cy="3429000"/>
          </a:xfrm>
          <a:prstGeom prst="round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2257" y="6194979"/>
            <a:ext cx="3733101" cy="246221"/>
          </a:xfrm>
          <a:prstGeom prst="rect">
            <a:avLst/>
          </a:prstGeom>
          <a:noFill/>
        </p:spPr>
        <p:txBody>
          <a:bodyPr wrap="square" rtlCol="0">
            <a:spAutoFit/>
          </a:bodyPr>
          <a:lstStyle/>
          <a:p>
            <a:r>
              <a:rPr lang="en-US" sz="1000"/>
              <a:t>https://www.ssim.ac.in/blog/how-to-prepare-for-group-discussion/</a:t>
            </a:r>
            <a:endParaRPr lang="th-TH" sz="1000" dirty="0"/>
          </a:p>
        </p:txBody>
      </p:sp>
      <p:sp>
        <p:nvSpPr>
          <p:cNvPr id="11" name="TextBox 10"/>
          <p:cNvSpPr txBox="1"/>
          <p:nvPr/>
        </p:nvSpPr>
        <p:spPr>
          <a:xfrm>
            <a:off x="7652875" y="3947112"/>
            <a:ext cx="2606098" cy="461665"/>
          </a:xfrm>
          <a:prstGeom prst="rect">
            <a:avLst/>
          </a:prstGeom>
          <a:noFill/>
        </p:spPr>
        <p:txBody>
          <a:bodyPr wrap="none" rtlCol="0">
            <a:spAutoFit/>
          </a:bodyPr>
          <a:lstStyle/>
          <a:p>
            <a:r>
              <a:rPr lang="en-US" sz="2400" b="1" dirty="0">
                <a:hlinkClick r:id="rId3"/>
              </a:rPr>
              <a:t>Furniture</a:t>
            </a:r>
            <a:r>
              <a:rPr lang="en-US" sz="2400" b="1" dirty="0"/>
              <a:t> Factory 3</a:t>
            </a:r>
          </a:p>
        </p:txBody>
      </p:sp>
      <p:sp>
        <p:nvSpPr>
          <p:cNvPr id="13" name="TextBox 12"/>
          <p:cNvSpPr txBox="1"/>
          <p:nvPr/>
        </p:nvSpPr>
        <p:spPr>
          <a:xfrm>
            <a:off x="7652875" y="2859438"/>
            <a:ext cx="2606098" cy="461665"/>
          </a:xfrm>
          <a:prstGeom prst="rect">
            <a:avLst/>
          </a:prstGeom>
          <a:noFill/>
        </p:spPr>
        <p:txBody>
          <a:bodyPr wrap="none" rtlCol="0">
            <a:spAutoFit/>
          </a:bodyPr>
          <a:lstStyle/>
          <a:p>
            <a:r>
              <a:rPr lang="en-US" sz="2400" b="1" dirty="0">
                <a:hlinkClick r:id="rId4"/>
              </a:rPr>
              <a:t>Furniture</a:t>
            </a:r>
            <a:r>
              <a:rPr lang="en-US" sz="2400" b="1" dirty="0"/>
              <a:t> Factory 1</a:t>
            </a:r>
          </a:p>
        </p:txBody>
      </p:sp>
      <p:sp>
        <p:nvSpPr>
          <p:cNvPr id="15" name="TextBox 14"/>
          <p:cNvSpPr txBox="1"/>
          <p:nvPr/>
        </p:nvSpPr>
        <p:spPr>
          <a:xfrm>
            <a:off x="7652875" y="3436663"/>
            <a:ext cx="2606098" cy="461665"/>
          </a:xfrm>
          <a:prstGeom prst="rect">
            <a:avLst/>
          </a:prstGeom>
          <a:noFill/>
        </p:spPr>
        <p:txBody>
          <a:bodyPr wrap="none" rtlCol="0">
            <a:spAutoFit/>
          </a:bodyPr>
          <a:lstStyle/>
          <a:p>
            <a:r>
              <a:rPr lang="en-US" sz="2400" b="1" dirty="0">
                <a:hlinkClick r:id="rId5"/>
              </a:rPr>
              <a:t>Furniture</a:t>
            </a:r>
            <a:r>
              <a:rPr lang="en-US" sz="2400" b="1" dirty="0"/>
              <a:t> Factory 2</a:t>
            </a:r>
          </a:p>
        </p:txBody>
      </p:sp>
      <p:sp>
        <p:nvSpPr>
          <p:cNvPr id="16" name="TextBox 15"/>
          <p:cNvSpPr txBox="1"/>
          <p:nvPr/>
        </p:nvSpPr>
        <p:spPr>
          <a:xfrm>
            <a:off x="7652875" y="4457561"/>
            <a:ext cx="2606098" cy="461665"/>
          </a:xfrm>
          <a:prstGeom prst="rect">
            <a:avLst/>
          </a:prstGeom>
          <a:noFill/>
        </p:spPr>
        <p:txBody>
          <a:bodyPr wrap="none" rtlCol="0">
            <a:spAutoFit/>
          </a:bodyPr>
          <a:lstStyle/>
          <a:p>
            <a:r>
              <a:rPr lang="en-US" sz="2400" b="1" dirty="0">
                <a:hlinkClick r:id="rId6"/>
              </a:rPr>
              <a:t>Furniture</a:t>
            </a:r>
            <a:r>
              <a:rPr lang="en-US" sz="2400" b="1" dirty="0"/>
              <a:t> Factory 4</a:t>
            </a:r>
          </a:p>
        </p:txBody>
      </p:sp>
      <p:sp>
        <p:nvSpPr>
          <p:cNvPr id="17" name="TextBox 16"/>
          <p:cNvSpPr txBox="1"/>
          <p:nvPr/>
        </p:nvSpPr>
        <p:spPr>
          <a:xfrm>
            <a:off x="7652875" y="5031082"/>
            <a:ext cx="1819024" cy="461665"/>
          </a:xfrm>
          <a:prstGeom prst="rect">
            <a:avLst/>
          </a:prstGeom>
          <a:noFill/>
        </p:spPr>
        <p:txBody>
          <a:bodyPr wrap="none" rtlCol="0">
            <a:spAutoFit/>
          </a:bodyPr>
          <a:lstStyle/>
          <a:p>
            <a:r>
              <a:rPr lang="en-US" sz="2400" b="1" dirty="0">
                <a:hlinkClick r:id="rId7"/>
              </a:rPr>
              <a:t>Tire </a:t>
            </a:r>
            <a:r>
              <a:rPr lang="en-US" sz="2400" b="1" dirty="0"/>
              <a:t> Factory </a:t>
            </a:r>
          </a:p>
        </p:txBody>
      </p:sp>
      <p:sp>
        <p:nvSpPr>
          <p:cNvPr id="5" name="Oval 8">
            <a:extLst>
              <a:ext uri="{FF2B5EF4-FFF2-40B4-BE49-F238E27FC236}">
                <a16:creationId xmlns:a16="http://schemas.microsoft.com/office/drawing/2014/main" id="{F44BE2F3-6677-435C-8864-56CCB99155C4}"/>
              </a:ext>
            </a:extLst>
          </p:cNvPr>
          <p:cNvSpPr/>
          <p:nvPr/>
        </p:nvSpPr>
        <p:spPr>
          <a:xfrm>
            <a:off x="11022778" y="6299966"/>
            <a:ext cx="1063083" cy="433085"/>
          </a:xfrm>
          <a:prstGeom prst="flowChartTerminator">
            <a:avLst/>
          </a:prstGeom>
          <a:solidFill>
            <a:schemeClr val="bg1"/>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800" smtClean="0">
                <a:solidFill>
                  <a:schemeClr val="tx1"/>
                </a:solidFill>
                <a:latin typeface="TH SarabunPSK" panose="020B0500040200020003" pitchFamily="34" charset="-34"/>
                <a:cs typeface="TH SarabunPSK" panose="020B0500040200020003" pitchFamily="34" charset="-34"/>
              </a:rPr>
              <a:t>2</a:t>
            </a:fld>
            <a:r>
              <a:rPr lang="en-US" sz="2800" dirty="0">
                <a:solidFill>
                  <a:schemeClr val="tx1"/>
                </a:solidFill>
                <a:latin typeface="TH SarabunPSK" panose="020B0500040200020003" pitchFamily="34" charset="-34"/>
                <a:cs typeface="TH SarabunPSK" panose="020B0500040200020003" pitchFamily="34" charset="-34"/>
              </a:rPr>
              <a:t>/11</a:t>
            </a:r>
            <a:endParaRPr lang="th-TH" sz="2800"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27422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792288" y="435026"/>
            <a:ext cx="9913041" cy="888031"/>
          </a:xfrm>
        </p:spPr>
        <p:txBody>
          <a:bodyPr>
            <a:normAutofit fontScale="90000"/>
          </a:bodyPr>
          <a:lstStyle/>
          <a:p>
            <a:pPr algn="thaiDist"/>
            <a:r>
              <a:rPr lang="en-US" dirty="0"/>
              <a:t>Activity 2: </a:t>
            </a:r>
            <a:r>
              <a:rPr lang="en-US" sz="2700" dirty="0">
                <a:solidFill>
                  <a:schemeClr val="bg1">
                    <a:lumMod val="50000"/>
                  </a:schemeClr>
                </a:solidFill>
              </a:rPr>
              <a:t>use</a:t>
            </a:r>
            <a:r>
              <a:rPr lang="en-US" dirty="0"/>
              <a:t> </a:t>
            </a:r>
            <a:r>
              <a:rPr lang="en-US" dirty="0">
                <a:solidFill>
                  <a:schemeClr val="accent1">
                    <a:lumMod val="75000"/>
                  </a:schemeClr>
                </a:solidFill>
              </a:rPr>
              <a:t>Lean Principles </a:t>
            </a:r>
            <a:r>
              <a:rPr lang="en-US" sz="2700" dirty="0">
                <a:solidFill>
                  <a:schemeClr val="bg1">
                    <a:lumMod val="50000"/>
                  </a:schemeClr>
                </a:solidFill>
              </a:rPr>
              <a:t>to simplify the value stream</a:t>
            </a:r>
            <a:endParaRPr lang="th-TH" sz="2700" dirty="0">
              <a:solidFill>
                <a:schemeClr val="bg1">
                  <a:lumMod val="50000"/>
                </a:schemeClr>
              </a:solidFill>
            </a:endParaRPr>
          </a:p>
        </p:txBody>
      </p:sp>
      <p:cxnSp>
        <p:nvCxnSpPr>
          <p:cNvPr id="20" name="Straight Connector 19"/>
          <p:cNvCxnSpPr/>
          <p:nvPr/>
        </p:nvCxnSpPr>
        <p:spPr>
          <a:xfrm flipV="1">
            <a:off x="1921079" y="1384184"/>
            <a:ext cx="6786693" cy="3355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46513" y="1616188"/>
            <a:ext cx="9658815" cy="584775"/>
          </a:xfrm>
          <a:prstGeom prst="rect">
            <a:avLst/>
          </a:prstGeom>
          <a:noFill/>
        </p:spPr>
        <p:txBody>
          <a:bodyPr wrap="square" rtlCol="0">
            <a:spAutoFit/>
          </a:bodyPr>
          <a:lstStyle/>
          <a:p>
            <a:pPr lvl="0"/>
            <a:r>
              <a:rPr lang="en-US" sz="3200" b="1" dirty="0">
                <a:solidFill>
                  <a:schemeClr val="accent2">
                    <a:lumMod val="50000"/>
                  </a:schemeClr>
                </a:solidFill>
              </a:rPr>
              <a:t>Example of a Value Stream Map </a:t>
            </a:r>
            <a:r>
              <a:rPr lang="en-US" sz="2800" b="1" dirty="0">
                <a:solidFill>
                  <a:schemeClr val="accent2">
                    <a:lumMod val="50000"/>
                  </a:schemeClr>
                </a:solidFill>
              </a:rPr>
              <a:t>(current state mapping)  </a:t>
            </a:r>
            <a:endParaRPr lang="en-US" sz="2800" b="1" dirty="0">
              <a:solidFill>
                <a:prstClr val="black"/>
              </a:solidFill>
            </a:endParaRPr>
          </a:p>
        </p:txBody>
      </p:sp>
      <p:sp>
        <p:nvSpPr>
          <p:cNvPr id="2" name="Rectangle 1"/>
          <p:cNvSpPr/>
          <p:nvPr/>
        </p:nvSpPr>
        <p:spPr>
          <a:xfrm>
            <a:off x="336883" y="1384184"/>
            <a:ext cx="1584195" cy="516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6000" b="1" dirty="0"/>
              <a:t>VALUE STREAM</a:t>
            </a:r>
          </a:p>
        </p:txBody>
      </p:sp>
      <p:sp>
        <p:nvSpPr>
          <p:cNvPr id="3" name="Rectangle 2"/>
          <p:cNvSpPr/>
          <p:nvPr/>
        </p:nvSpPr>
        <p:spPr>
          <a:xfrm>
            <a:off x="1921078" y="5814737"/>
            <a:ext cx="4259628" cy="646331"/>
          </a:xfrm>
          <a:prstGeom prst="rect">
            <a:avLst/>
          </a:prstGeom>
        </p:spPr>
        <p:txBody>
          <a:bodyPr wrap="none">
            <a:spAutoFit/>
          </a:bodyPr>
          <a:lstStyle/>
          <a:p>
            <a:r>
              <a:rPr lang="en-US" sz="1200" dirty="0">
                <a:hlinkClick r:id="rId3"/>
              </a:rPr>
              <a:t>https://www.edrawmax.com/value-stream-mapping/</a:t>
            </a:r>
            <a:endParaRPr lang="en-US" sz="1200" dirty="0"/>
          </a:p>
          <a:p>
            <a:r>
              <a:rPr lang="en-US" sz="1200" dirty="0">
                <a:hlinkClick r:id="rId4"/>
              </a:rPr>
              <a:t>https://www.edrawsoft.com/what-is-value-stream-mapping.html</a:t>
            </a:r>
            <a:endParaRPr lang="en-US" sz="1200" dirty="0"/>
          </a:p>
          <a:p>
            <a:endParaRPr lang="en-US" sz="12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2711" y="2526055"/>
            <a:ext cx="5929118" cy="3025145"/>
          </a:xfrm>
          <a:prstGeom prst="rect">
            <a:avLst/>
          </a:prstGeom>
        </p:spPr>
      </p:pic>
      <p:sp>
        <p:nvSpPr>
          <p:cNvPr id="9" name="TextBox 8"/>
          <p:cNvSpPr txBox="1"/>
          <p:nvPr/>
        </p:nvSpPr>
        <p:spPr>
          <a:xfrm>
            <a:off x="8015856" y="2762961"/>
            <a:ext cx="3689472" cy="461665"/>
          </a:xfrm>
          <a:prstGeom prst="rect">
            <a:avLst/>
          </a:prstGeom>
          <a:noFill/>
        </p:spPr>
        <p:txBody>
          <a:bodyPr wrap="none" rtlCol="0">
            <a:spAutoFit/>
          </a:bodyPr>
          <a:lstStyle/>
          <a:p>
            <a:r>
              <a:rPr lang="en-US" sz="2400" b="1" dirty="0"/>
              <a:t>A golf glove production line</a:t>
            </a:r>
          </a:p>
        </p:txBody>
      </p:sp>
      <p:sp>
        <p:nvSpPr>
          <p:cNvPr id="4" name="Oval 8">
            <a:extLst>
              <a:ext uri="{FF2B5EF4-FFF2-40B4-BE49-F238E27FC236}">
                <a16:creationId xmlns:a16="http://schemas.microsoft.com/office/drawing/2014/main" id="{29988809-77DC-4B90-9562-0FFDBD55A384}"/>
              </a:ext>
            </a:extLst>
          </p:cNvPr>
          <p:cNvSpPr/>
          <p:nvPr/>
        </p:nvSpPr>
        <p:spPr>
          <a:xfrm>
            <a:off x="11022778" y="6299966"/>
            <a:ext cx="1063083" cy="433085"/>
          </a:xfrm>
          <a:prstGeom prst="flowChartTerminator">
            <a:avLst/>
          </a:prstGeom>
          <a:solidFill>
            <a:schemeClr val="bg1"/>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800" smtClean="0">
                <a:solidFill>
                  <a:schemeClr val="tx1"/>
                </a:solidFill>
                <a:latin typeface="TH SarabunPSK" panose="020B0500040200020003" pitchFamily="34" charset="-34"/>
                <a:cs typeface="TH SarabunPSK" panose="020B0500040200020003" pitchFamily="34" charset="-34"/>
              </a:rPr>
              <a:t>3</a:t>
            </a:fld>
            <a:r>
              <a:rPr lang="en-US" sz="2800" dirty="0">
                <a:solidFill>
                  <a:schemeClr val="tx1"/>
                </a:solidFill>
                <a:latin typeface="TH SarabunPSK" panose="020B0500040200020003" pitchFamily="34" charset="-34"/>
                <a:cs typeface="TH SarabunPSK" panose="020B0500040200020003" pitchFamily="34" charset="-34"/>
              </a:rPr>
              <a:t>/11</a:t>
            </a:r>
            <a:endParaRPr lang="th-TH" sz="2800"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685323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792288" y="435026"/>
            <a:ext cx="9913041" cy="888031"/>
          </a:xfrm>
        </p:spPr>
        <p:txBody>
          <a:bodyPr>
            <a:normAutofit fontScale="90000"/>
          </a:bodyPr>
          <a:lstStyle/>
          <a:p>
            <a:pPr algn="thaiDist"/>
            <a:r>
              <a:rPr lang="en-US" dirty="0"/>
              <a:t>Activity 2: </a:t>
            </a:r>
            <a:r>
              <a:rPr lang="en-US" sz="2700" dirty="0">
                <a:solidFill>
                  <a:schemeClr val="bg1">
                    <a:lumMod val="50000"/>
                  </a:schemeClr>
                </a:solidFill>
              </a:rPr>
              <a:t>use</a:t>
            </a:r>
            <a:r>
              <a:rPr lang="en-US" dirty="0"/>
              <a:t> </a:t>
            </a:r>
            <a:r>
              <a:rPr lang="en-US" dirty="0">
                <a:solidFill>
                  <a:schemeClr val="accent1">
                    <a:lumMod val="75000"/>
                  </a:schemeClr>
                </a:solidFill>
              </a:rPr>
              <a:t>Lean Principles </a:t>
            </a:r>
            <a:r>
              <a:rPr lang="en-US" sz="2700" dirty="0">
                <a:solidFill>
                  <a:schemeClr val="bg1">
                    <a:lumMod val="50000"/>
                  </a:schemeClr>
                </a:solidFill>
              </a:rPr>
              <a:t>to simplify the value stream</a:t>
            </a:r>
            <a:endParaRPr lang="th-TH" sz="2700" dirty="0">
              <a:solidFill>
                <a:schemeClr val="bg1">
                  <a:lumMod val="50000"/>
                </a:schemeClr>
              </a:solidFill>
            </a:endParaRPr>
          </a:p>
        </p:txBody>
      </p:sp>
      <p:cxnSp>
        <p:nvCxnSpPr>
          <p:cNvPr id="20" name="Straight Connector 19"/>
          <p:cNvCxnSpPr/>
          <p:nvPr/>
        </p:nvCxnSpPr>
        <p:spPr>
          <a:xfrm flipV="1">
            <a:off x="1921079" y="1384184"/>
            <a:ext cx="6786693" cy="3355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45584" y="1616188"/>
            <a:ext cx="8835500" cy="1200329"/>
          </a:xfrm>
          <a:prstGeom prst="rect">
            <a:avLst/>
          </a:prstGeom>
          <a:noFill/>
        </p:spPr>
        <p:txBody>
          <a:bodyPr wrap="square" rtlCol="0">
            <a:spAutoFit/>
          </a:bodyPr>
          <a:lstStyle/>
          <a:p>
            <a:pPr lvl="0"/>
            <a:r>
              <a:rPr lang="en-US" sz="3600" b="1" dirty="0">
                <a:solidFill>
                  <a:schemeClr val="accent2">
                    <a:lumMod val="50000"/>
                  </a:schemeClr>
                </a:solidFill>
              </a:rPr>
              <a:t>Draw a value stream</a:t>
            </a:r>
            <a:r>
              <a:rPr lang="th-TH" sz="3600" b="1" dirty="0">
                <a:solidFill>
                  <a:schemeClr val="accent2">
                    <a:lumMod val="50000"/>
                  </a:schemeClr>
                </a:solidFill>
              </a:rPr>
              <a:t> </a:t>
            </a:r>
            <a:r>
              <a:rPr lang="en-US" sz="3600" b="1" dirty="0">
                <a:solidFill>
                  <a:schemeClr val="accent2">
                    <a:lumMod val="50000"/>
                  </a:schemeClr>
                </a:solidFill>
              </a:rPr>
              <a:t>map of over-counter money withdrawal at a bank.  </a:t>
            </a:r>
            <a:endParaRPr lang="en-US" sz="2000" b="1" dirty="0">
              <a:solidFill>
                <a:prstClr val="black"/>
              </a:solidFill>
            </a:endParaRPr>
          </a:p>
        </p:txBody>
      </p:sp>
      <p:sp>
        <p:nvSpPr>
          <p:cNvPr id="2" name="Rectangle 1"/>
          <p:cNvSpPr/>
          <p:nvPr/>
        </p:nvSpPr>
        <p:spPr>
          <a:xfrm>
            <a:off x="336883" y="1384184"/>
            <a:ext cx="1584195" cy="516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6000" b="1" dirty="0"/>
              <a:t>VALUE STREAM</a:t>
            </a:r>
          </a:p>
        </p:txBody>
      </p:sp>
      <p:sp>
        <p:nvSpPr>
          <p:cNvPr id="3" name="Rectangle 2"/>
          <p:cNvSpPr/>
          <p:nvPr/>
        </p:nvSpPr>
        <p:spPr>
          <a:xfrm>
            <a:off x="1921078" y="5814737"/>
            <a:ext cx="4259628" cy="646331"/>
          </a:xfrm>
          <a:prstGeom prst="rect">
            <a:avLst/>
          </a:prstGeom>
        </p:spPr>
        <p:txBody>
          <a:bodyPr wrap="none">
            <a:spAutoFit/>
          </a:bodyPr>
          <a:lstStyle/>
          <a:p>
            <a:r>
              <a:rPr lang="en-US" sz="1200" dirty="0">
                <a:hlinkClick r:id="rId2"/>
              </a:rPr>
              <a:t>https://www.edrawmax.com/value-stream-mapping/</a:t>
            </a:r>
            <a:endParaRPr lang="en-US" sz="1200" dirty="0"/>
          </a:p>
          <a:p>
            <a:r>
              <a:rPr lang="en-US" sz="1200" dirty="0">
                <a:hlinkClick r:id="rId3"/>
              </a:rPr>
              <a:t>https://www.edrawsoft.com/what-is-value-stream-mapping.html</a:t>
            </a:r>
            <a:endParaRPr lang="en-US" sz="1200" dirty="0"/>
          </a:p>
          <a:p>
            <a:endParaRPr lang="en-US" sz="1200" dirty="0"/>
          </a:p>
        </p:txBody>
      </p:sp>
      <p:sp>
        <p:nvSpPr>
          <p:cNvPr id="4" name="Oval 8">
            <a:extLst>
              <a:ext uri="{FF2B5EF4-FFF2-40B4-BE49-F238E27FC236}">
                <a16:creationId xmlns:a16="http://schemas.microsoft.com/office/drawing/2014/main" id="{99AD6947-0671-4973-B410-FA83E9D1C65C}"/>
              </a:ext>
            </a:extLst>
          </p:cNvPr>
          <p:cNvSpPr/>
          <p:nvPr/>
        </p:nvSpPr>
        <p:spPr>
          <a:xfrm>
            <a:off x="11022778" y="6299966"/>
            <a:ext cx="1063083" cy="433085"/>
          </a:xfrm>
          <a:prstGeom prst="flowChartTerminator">
            <a:avLst/>
          </a:prstGeom>
          <a:solidFill>
            <a:schemeClr val="bg1"/>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800" smtClean="0">
                <a:solidFill>
                  <a:schemeClr val="tx1"/>
                </a:solidFill>
                <a:latin typeface="TH SarabunPSK" panose="020B0500040200020003" pitchFamily="34" charset="-34"/>
                <a:cs typeface="TH SarabunPSK" panose="020B0500040200020003" pitchFamily="34" charset="-34"/>
              </a:rPr>
              <a:t>4</a:t>
            </a:fld>
            <a:r>
              <a:rPr lang="en-US" sz="2800" dirty="0">
                <a:solidFill>
                  <a:schemeClr val="tx1"/>
                </a:solidFill>
                <a:latin typeface="TH SarabunPSK" panose="020B0500040200020003" pitchFamily="34" charset="-34"/>
                <a:cs typeface="TH SarabunPSK" panose="020B0500040200020003" pitchFamily="34" charset="-34"/>
              </a:rPr>
              <a:t>/11</a:t>
            </a:r>
            <a:endParaRPr lang="th-TH" sz="2800"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34358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792288" y="448674"/>
            <a:ext cx="9913041" cy="888031"/>
          </a:xfrm>
        </p:spPr>
        <p:txBody>
          <a:bodyPr>
            <a:normAutofit fontScale="90000"/>
          </a:bodyPr>
          <a:lstStyle/>
          <a:p>
            <a:pPr algn="l"/>
            <a:r>
              <a:rPr lang="en-US" dirty="0"/>
              <a:t>Activity 4: </a:t>
            </a:r>
            <a:r>
              <a:rPr lang="en-US" sz="2700" dirty="0">
                <a:solidFill>
                  <a:schemeClr val="bg1">
                    <a:lumMod val="50000"/>
                  </a:schemeClr>
                </a:solidFill>
              </a:rPr>
              <a:t>use</a:t>
            </a:r>
            <a:r>
              <a:rPr lang="en-US" dirty="0"/>
              <a:t> </a:t>
            </a:r>
            <a:r>
              <a:rPr lang="en-US" dirty="0">
                <a:solidFill>
                  <a:schemeClr val="accent1">
                    <a:lumMod val="75000"/>
                  </a:schemeClr>
                </a:solidFill>
              </a:rPr>
              <a:t>Lean Principles </a:t>
            </a:r>
            <a:r>
              <a:rPr lang="en-US" sz="2700" dirty="0">
                <a:solidFill>
                  <a:schemeClr val="bg1">
                    <a:lumMod val="50000"/>
                  </a:schemeClr>
                </a:solidFill>
              </a:rPr>
              <a:t>to simplify the value stream </a:t>
            </a:r>
            <a:endParaRPr lang="th-TH" sz="2700" dirty="0">
              <a:solidFill>
                <a:schemeClr val="bg1">
                  <a:lumMod val="50000"/>
                </a:schemeClr>
              </a:solidFill>
            </a:endParaRPr>
          </a:p>
        </p:txBody>
      </p:sp>
      <p:cxnSp>
        <p:nvCxnSpPr>
          <p:cNvPr id="20" name="Straight Connector 19"/>
          <p:cNvCxnSpPr/>
          <p:nvPr/>
        </p:nvCxnSpPr>
        <p:spPr>
          <a:xfrm flipV="1">
            <a:off x="1921079" y="1384184"/>
            <a:ext cx="6786693" cy="3355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38" y="3064432"/>
            <a:ext cx="10089172" cy="1077218"/>
          </a:xfrm>
          <a:prstGeom prst="rect">
            <a:avLst/>
          </a:prstGeom>
          <a:noFill/>
        </p:spPr>
        <p:txBody>
          <a:bodyPr wrap="none" rtlCol="0">
            <a:spAutoFit/>
          </a:bodyPr>
          <a:lstStyle/>
          <a:p>
            <a:r>
              <a:rPr lang="en-US" sz="3200" b="1" dirty="0"/>
              <a:t>Choose a process as a case study and follow five principles</a:t>
            </a:r>
          </a:p>
          <a:p>
            <a:r>
              <a:rPr lang="en-US" sz="3200" b="1" dirty="0"/>
              <a:t>of “Lean”.</a:t>
            </a:r>
          </a:p>
        </p:txBody>
      </p:sp>
      <p:sp>
        <p:nvSpPr>
          <p:cNvPr id="3" name="TextBox 2"/>
          <p:cNvSpPr txBox="1"/>
          <p:nvPr/>
        </p:nvSpPr>
        <p:spPr>
          <a:xfrm>
            <a:off x="745958" y="2033337"/>
            <a:ext cx="3438698" cy="707886"/>
          </a:xfrm>
          <a:prstGeom prst="rect">
            <a:avLst/>
          </a:prstGeom>
          <a:noFill/>
        </p:spPr>
        <p:txBody>
          <a:bodyPr wrap="none" rtlCol="0">
            <a:spAutoFit/>
          </a:bodyPr>
          <a:lstStyle/>
          <a:p>
            <a:r>
              <a:rPr lang="en-US" sz="4000" b="1" dirty="0">
                <a:solidFill>
                  <a:schemeClr val="bg1">
                    <a:lumMod val="50000"/>
                  </a:schemeClr>
                </a:solidFill>
              </a:rPr>
              <a:t>Practice “Lean”</a:t>
            </a:r>
          </a:p>
        </p:txBody>
      </p:sp>
      <p:sp>
        <p:nvSpPr>
          <p:cNvPr id="4" name="Oval 8">
            <a:extLst>
              <a:ext uri="{FF2B5EF4-FFF2-40B4-BE49-F238E27FC236}">
                <a16:creationId xmlns:a16="http://schemas.microsoft.com/office/drawing/2014/main" id="{DAAD0030-EE8C-4F59-90AD-C6D8C2860C66}"/>
              </a:ext>
            </a:extLst>
          </p:cNvPr>
          <p:cNvSpPr/>
          <p:nvPr/>
        </p:nvSpPr>
        <p:spPr>
          <a:xfrm>
            <a:off x="11022778" y="6299966"/>
            <a:ext cx="1063083" cy="433085"/>
          </a:xfrm>
          <a:prstGeom prst="flowChartTerminator">
            <a:avLst/>
          </a:prstGeom>
          <a:solidFill>
            <a:schemeClr val="bg1"/>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800" smtClean="0">
                <a:solidFill>
                  <a:schemeClr val="tx1"/>
                </a:solidFill>
                <a:latin typeface="TH SarabunPSK" panose="020B0500040200020003" pitchFamily="34" charset="-34"/>
                <a:cs typeface="TH SarabunPSK" panose="020B0500040200020003" pitchFamily="34" charset="-34"/>
              </a:rPr>
              <a:t>5</a:t>
            </a:fld>
            <a:r>
              <a:rPr lang="en-US" sz="2800" dirty="0">
                <a:solidFill>
                  <a:schemeClr val="tx1"/>
                </a:solidFill>
                <a:latin typeface="TH SarabunPSK" panose="020B0500040200020003" pitchFamily="34" charset="-34"/>
                <a:cs typeface="TH SarabunPSK" panose="020B0500040200020003" pitchFamily="34" charset="-34"/>
              </a:rPr>
              <a:t>/11</a:t>
            </a:r>
            <a:endParaRPr lang="th-TH" sz="2800"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21663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792288" y="448674"/>
            <a:ext cx="9913041" cy="888031"/>
          </a:xfrm>
        </p:spPr>
        <p:txBody>
          <a:bodyPr>
            <a:normAutofit/>
          </a:bodyPr>
          <a:lstStyle/>
          <a:p>
            <a:pPr algn="l"/>
            <a:r>
              <a:rPr lang="en-US" dirty="0"/>
              <a:t>Activity 5:</a:t>
            </a:r>
            <a:r>
              <a:rPr lang="en-US" sz="2900" dirty="0">
                <a:solidFill>
                  <a:srgbClr val="4472C4">
                    <a:lumMod val="75000"/>
                  </a:srgbClr>
                </a:solidFill>
              </a:rPr>
              <a:t> Developing a lean digital capability</a:t>
            </a:r>
            <a:endParaRPr lang="th-TH" dirty="0">
              <a:solidFill>
                <a:schemeClr val="accent1">
                  <a:lumMod val="75000"/>
                </a:schemeClr>
              </a:solidFill>
            </a:endParaRPr>
          </a:p>
        </p:txBody>
      </p:sp>
      <p:cxnSp>
        <p:nvCxnSpPr>
          <p:cNvPr id="20" name="Straight Connector 19"/>
          <p:cNvCxnSpPr/>
          <p:nvPr/>
        </p:nvCxnSpPr>
        <p:spPr>
          <a:xfrm flipV="1">
            <a:off x="1921079" y="1384184"/>
            <a:ext cx="6786693" cy="3355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1961" y="2719137"/>
            <a:ext cx="8147167" cy="2246769"/>
          </a:xfrm>
          <a:prstGeom prst="rect">
            <a:avLst/>
          </a:prstGeom>
          <a:noFill/>
        </p:spPr>
        <p:txBody>
          <a:bodyPr wrap="none" rtlCol="0">
            <a:spAutoFit/>
          </a:bodyPr>
          <a:lstStyle/>
          <a:p>
            <a:pPr marL="742950" indent="-742950">
              <a:buAutoNum type="arabicPeriod"/>
            </a:pPr>
            <a:r>
              <a:rPr lang="en-US" sz="2800" dirty="0"/>
              <a:t>Which physical process steps can be automated</a:t>
            </a:r>
          </a:p>
          <a:p>
            <a:r>
              <a:rPr lang="en-US" sz="2800" dirty="0"/>
              <a:t>by mature and proven technologies?</a:t>
            </a:r>
          </a:p>
          <a:p>
            <a:endParaRPr lang="en-US" sz="2800" dirty="0"/>
          </a:p>
          <a:p>
            <a:r>
              <a:rPr lang="en-US" sz="2800" dirty="0"/>
              <a:t>2. Which remaining non-physical (information) process</a:t>
            </a:r>
          </a:p>
          <a:p>
            <a:r>
              <a:rPr lang="en-US" sz="2800" dirty="0"/>
              <a:t>steps can be radically digitalized?</a:t>
            </a:r>
          </a:p>
        </p:txBody>
      </p:sp>
      <p:sp>
        <p:nvSpPr>
          <p:cNvPr id="3" name="TextBox 2"/>
          <p:cNvSpPr txBox="1"/>
          <p:nvPr/>
        </p:nvSpPr>
        <p:spPr>
          <a:xfrm>
            <a:off x="1041961" y="1773805"/>
            <a:ext cx="9311845" cy="584775"/>
          </a:xfrm>
          <a:prstGeom prst="rect">
            <a:avLst/>
          </a:prstGeom>
          <a:noFill/>
        </p:spPr>
        <p:txBody>
          <a:bodyPr wrap="none" rtlCol="0">
            <a:spAutoFit/>
          </a:bodyPr>
          <a:lstStyle/>
          <a:p>
            <a:r>
              <a:rPr lang="en-US" sz="3200" dirty="0"/>
              <a:t>From the case study,</a:t>
            </a:r>
            <a:r>
              <a:rPr lang="en-US" sz="3200" dirty="0">
                <a:solidFill>
                  <a:schemeClr val="accent1">
                    <a:lumMod val="75000"/>
                  </a:schemeClr>
                </a:solidFill>
              </a:rPr>
              <a:t> </a:t>
            </a:r>
            <a:r>
              <a:rPr lang="en-US" sz="3200" dirty="0"/>
              <a:t>assess the digitalization potential </a:t>
            </a:r>
          </a:p>
        </p:txBody>
      </p:sp>
      <p:sp>
        <p:nvSpPr>
          <p:cNvPr id="4" name="Oval 8">
            <a:extLst>
              <a:ext uri="{FF2B5EF4-FFF2-40B4-BE49-F238E27FC236}">
                <a16:creationId xmlns:a16="http://schemas.microsoft.com/office/drawing/2014/main" id="{65B257F3-23B5-44B8-BC5C-88628D18F3A5}"/>
              </a:ext>
            </a:extLst>
          </p:cNvPr>
          <p:cNvSpPr/>
          <p:nvPr/>
        </p:nvSpPr>
        <p:spPr>
          <a:xfrm>
            <a:off x="11022778" y="6299966"/>
            <a:ext cx="1063083" cy="433085"/>
          </a:xfrm>
          <a:prstGeom prst="flowChartTerminator">
            <a:avLst/>
          </a:prstGeom>
          <a:solidFill>
            <a:schemeClr val="bg1"/>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800" smtClean="0">
                <a:solidFill>
                  <a:schemeClr val="tx1"/>
                </a:solidFill>
                <a:latin typeface="TH SarabunPSK" panose="020B0500040200020003" pitchFamily="34" charset="-34"/>
                <a:cs typeface="TH SarabunPSK" panose="020B0500040200020003" pitchFamily="34" charset="-34"/>
              </a:rPr>
              <a:t>6</a:t>
            </a:fld>
            <a:r>
              <a:rPr lang="en-US" sz="2800" dirty="0">
                <a:solidFill>
                  <a:schemeClr val="tx1"/>
                </a:solidFill>
                <a:latin typeface="TH SarabunPSK" panose="020B0500040200020003" pitchFamily="34" charset="-34"/>
                <a:cs typeface="TH SarabunPSK" panose="020B0500040200020003" pitchFamily="34" charset="-34"/>
              </a:rPr>
              <a:t>/11</a:t>
            </a:r>
            <a:endParaRPr lang="th-TH" sz="2800"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9723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792288" y="448674"/>
            <a:ext cx="9913041" cy="888031"/>
          </a:xfrm>
        </p:spPr>
        <p:txBody>
          <a:bodyPr>
            <a:normAutofit/>
          </a:bodyPr>
          <a:lstStyle/>
          <a:p>
            <a:pPr algn="l"/>
            <a:r>
              <a:rPr lang="en-US" dirty="0"/>
              <a:t>Activity 2: </a:t>
            </a:r>
            <a:r>
              <a:rPr lang="en-US" sz="2900" dirty="0">
                <a:solidFill>
                  <a:schemeClr val="accent1">
                    <a:lumMod val="75000"/>
                  </a:schemeClr>
                </a:solidFill>
              </a:rPr>
              <a:t>Self Study (Type of System Integration)</a:t>
            </a:r>
            <a:endParaRPr lang="th-TH" sz="2900" dirty="0">
              <a:solidFill>
                <a:schemeClr val="accent1">
                  <a:lumMod val="75000"/>
                </a:schemeClr>
              </a:solidFill>
            </a:endParaRPr>
          </a:p>
        </p:txBody>
      </p:sp>
      <p:cxnSp>
        <p:nvCxnSpPr>
          <p:cNvPr id="20" name="Straight Connector 19"/>
          <p:cNvCxnSpPr/>
          <p:nvPr/>
        </p:nvCxnSpPr>
        <p:spPr>
          <a:xfrm flipV="1">
            <a:off x="1921079" y="1384184"/>
            <a:ext cx="6786693" cy="3355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53106" y="1907037"/>
            <a:ext cx="1129800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After reading the article: </a:t>
            </a:r>
            <a:r>
              <a:rPr kumimoji="0" lang="en-US" sz="2800" b="1" i="1"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“Industry</a:t>
            </a:r>
            <a:r>
              <a:rPr kumimoji="0" lang="en-US" sz="2800" b="1" i="1" u="none" strike="noStrike" kern="1200" cap="none" spc="0" normalizeH="0" noProof="0" dirty="0">
                <a:ln>
                  <a:noFill/>
                </a:ln>
                <a:solidFill>
                  <a:srgbClr val="4472C4">
                    <a:lumMod val="50000"/>
                  </a:srgbClr>
                </a:solidFill>
                <a:effectLst/>
                <a:uLnTx/>
                <a:uFillTx/>
                <a:latin typeface="Calibri" panose="020F0502020204030204"/>
                <a:ea typeface="+mn-ea"/>
                <a:cs typeface="+mn-cs"/>
              </a:rPr>
              <a:t> 4.0 and lean management: a propose integration model and research proposition</a:t>
            </a:r>
            <a:r>
              <a:rPr kumimoji="0" lang="en-US" sz="2800" b="1" i="1"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”(M. Sony,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Discussion:</a:t>
            </a:r>
            <a:r>
              <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Define </a:t>
            </a:r>
            <a:r>
              <a:rPr lang="en-US" sz="2800" b="1" dirty="0">
                <a:solidFill>
                  <a:prstClr val="white">
                    <a:lumMod val="50000"/>
                  </a:prstClr>
                </a:solidFill>
                <a:latin typeface="Calibri" panose="020F0502020204030204"/>
              </a:rPr>
              <a:t>system integration and how is it typified?</a:t>
            </a:r>
            <a:endPar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US" sz="3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 name="Oval 8">
            <a:extLst>
              <a:ext uri="{FF2B5EF4-FFF2-40B4-BE49-F238E27FC236}">
                <a16:creationId xmlns:a16="http://schemas.microsoft.com/office/drawing/2014/main" id="{3CC71C6F-1540-4A8A-B67A-6519FBF47ED2}"/>
              </a:ext>
            </a:extLst>
          </p:cNvPr>
          <p:cNvSpPr/>
          <p:nvPr/>
        </p:nvSpPr>
        <p:spPr>
          <a:xfrm>
            <a:off x="11022778" y="6299966"/>
            <a:ext cx="1063083" cy="433085"/>
          </a:xfrm>
          <a:prstGeom prst="flowChartTerminator">
            <a:avLst/>
          </a:prstGeom>
          <a:solidFill>
            <a:schemeClr val="bg1"/>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800" smtClean="0">
                <a:solidFill>
                  <a:schemeClr val="tx1"/>
                </a:solidFill>
                <a:latin typeface="TH SarabunPSK" panose="020B0500040200020003" pitchFamily="34" charset="-34"/>
                <a:cs typeface="TH SarabunPSK" panose="020B0500040200020003" pitchFamily="34" charset="-34"/>
              </a:rPr>
              <a:t>7</a:t>
            </a:fld>
            <a:r>
              <a:rPr lang="en-US" sz="2800" dirty="0">
                <a:solidFill>
                  <a:schemeClr val="tx1"/>
                </a:solidFill>
                <a:latin typeface="TH SarabunPSK" panose="020B0500040200020003" pitchFamily="34" charset="-34"/>
                <a:cs typeface="TH SarabunPSK" panose="020B0500040200020003" pitchFamily="34" charset="-34"/>
              </a:rPr>
              <a:t>/11</a:t>
            </a:r>
            <a:endParaRPr lang="th-TH" sz="2800"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71717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792288" y="448674"/>
            <a:ext cx="9913041" cy="888031"/>
          </a:xfrm>
        </p:spPr>
        <p:txBody>
          <a:bodyPr>
            <a:normAutofit/>
          </a:bodyPr>
          <a:lstStyle/>
          <a:p>
            <a:pPr algn="l"/>
            <a:r>
              <a:rPr lang="en-US" dirty="0"/>
              <a:t>Activity 4: </a:t>
            </a:r>
            <a:r>
              <a:rPr lang="en-US" sz="2900" dirty="0">
                <a:solidFill>
                  <a:schemeClr val="accent1">
                    <a:lumMod val="75000"/>
                  </a:schemeClr>
                </a:solidFill>
              </a:rPr>
              <a:t>Self Study (Integration Analysis)</a:t>
            </a:r>
            <a:endParaRPr lang="th-TH" sz="2900" dirty="0">
              <a:solidFill>
                <a:schemeClr val="accent1">
                  <a:lumMod val="75000"/>
                </a:schemeClr>
              </a:solidFill>
            </a:endParaRPr>
          </a:p>
        </p:txBody>
      </p:sp>
      <p:cxnSp>
        <p:nvCxnSpPr>
          <p:cNvPr id="20" name="Straight Connector 19"/>
          <p:cNvCxnSpPr/>
          <p:nvPr/>
        </p:nvCxnSpPr>
        <p:spPr>
          <a:xfrm flipV="1">
            <a:off x="1921079" y="1384184"/>
            <a:ext cx="6786693" cy="3355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53106" y="1907037"/>
            <a:ext cx="11298000" cy="6063198"/>
          </a:xfrm>
          <a:prstGeom prst="rect">
            <a:avLst/>
          </a:prstGeom>
        </p:spPr>
        <p:txBody>
          <a:bodyPr wrap="square">
            <a:spAutoFit/>
          </a:bodyPr>
          <a:lstStyle/>
          <a:p>
            <a:r>
              <a:rPr lang="en-US" sz="3600" b="1" dirty="0"/>
              <a:t>After reading the article: </a:t>
            </a:r>
            <a:r>
              <a:rPr lang="en-US" sz="2800" b="1" i="1" dirty="0">
                <a:solidFill>
                  <a:schemeClr val="accent1">
                    <a:lumMod val="50000"/>
                  </a:schemeClr>
                </a:solidFill>
              </a:rPr>
              <a:t>“Industry 4.0 and lean management: a proposed integration model and research propositions”(M. Sony, 2018)</a:t>
            </a:r>
          </a:p>
          <a:p>
            <a:r>
              <a:rPr lang="en-US" sz="3200" b="1" dirty="0"/>
              <a:t>Discussion:</a:t>
            </a:r>
            <a:r>
              <a:rPr lang="en-US" sz="3200" b="1" dirty="0">
                <a:solidFill>
                  <a:schemeClr val="bg1">
                    <a:lumMod val="50000"/>
                  </a:schemeClr>
                </a:solidFill>
              </a:rPr>
              <a:t> </a:t>
            </a:r>
          </a:p>
          <a:p>
            <a:pPr marL="514350" indent="-514350">
              <a:buAutoNum type="arabicPeriod"/>
            </a:pPr>
            <a:r>
              <a:rPr lang="en-US" sz="2800" b="1" dirty="0">
                <a:solidFill>
                  <a:schemeClr val="bg1">
                    <a:lumMod val="50000"/>
                  </a:schemeClr>
                </a:solidFill>
              </a:rPr>
              <a:t>Where is the customer in the system integration?</a:t>
            </a:r>
          </a:p>
          <a:p>
            <a:pPr marL="514350" indent="-514350">
              <a:buAutoNum type="arabicPeriod"/>
            </a:pPr>
            <a:r>
              <a:rPr lang="en-US" sz="2800" b="1" dirty="0">
                <a:solidFill>
                  <a:schemeClr val="bg1">
                    <a:lumMod val="50000"/>
                  </a:schemeClr>
                </a:solidFill>
              </a:rPr>
              <a:t>How can the integrated system produce a customized product? </a:t>
            </a:r>
          </a:p>
          <a:p>
            <a:pPr marL="514350" indent="-514350">
              <a:buAutoNum type="arabicPeriod"/>
            </a:pPr>
            <a:r>
              <a:rPr lang="en-US" sz="2800" b="1" dirty="0">
                <a:solidFill>
                  <a:schemeClr val="bg1">
                    <a:lumMod val="50000"/>
                  </a:schemeClr>
                </a:solidFill>
              </a:rPr>
              <a:t>What are being shared between the machines, production units, or production facilities when they are integrated?</a:t>
            </a:r>
          </a:p>
          <a:p>
            <a:pPr marL="514350" indent="-514350">
              <a:buAutoNum type="arabicPeriod"/>
            </a:pPr>
            <a:r>
              <a:rPr lang="en-US" sz="2800" b="1" dirty="0">
                <a:solidFill>
                  <a:schemeClr val="bg1">
                    <a:lumMod val="50000"/>
                  </a:schemeClr>
                </a:solidFill>
              </a:rPr>
              <a:t>Once digitally transformed, can you identify potential risks in each subsystem?</a:t>
            </a:r>
          </a:p>
          <a:p>
            <a:pPr marL="514350" indent="-514350">
              <a:buAutoNum type="arabicPeriod"/>
            </a:pPr>
            <a:endParaRPr lang="en-US" sz="2800" b="1" dirty="0">
              <a:solidFill>
                <a:schemeClr val="bg1">
                  <a:lumMod val="50000"/>
                </a:schemeClr>
              </a:solidFill>
            </a:endParaRPr>
          </a:p>
          <a:p>
            <a:endParaRPr lang="en-US" sz="3200" b="1" dirty="0">
              <a:solidFill>
                <a:schemeClr val="bg1">
                  <a:lumMod val="50000"/>
                </a:schemeClr>
              </a:solidFill>
            </a:endParaRPr>
          </a:p>
          <a:p>
            <a:pPr marL="514350" indent="-514350">
              <a:buAutoNum type="arabicPeriod"/>
            </a:pPr>
            <a:endParaRPr lang="en-US" sz="3200" b="1" dirty="0">
              <a:solidFill>
                <a:schemeClr val="bg1">
                  <a:lumMod val="50000"/>
                </a:schemeClr>
              </a:solidFill>
            </a:endParaRPr>
          </a:p>
          <a:p>
            <a:pPr marL="514350" indent="-514350">
              <a:buAutoNum type="arabicPeriod"/>
            </a:pPr>
            <a:endParaRPr lang="en-US" sz="3200" b="1" dirty="0">
              <a:solidFill>
                <a:schemeClr val="bg1">
                  <a:lumMod val="50000"/>
                </a:schemeClr>
              </a:solidFill>
            </a:endParaRPr>
          </a:p>
        </p:txBody>
      </p:sp>
      <p:sp>
        <p:nvSpPr>
          <p:cNvPr id="2" name="Oval 8">
            <a:extLst>
              <a:ext uri="{FF2B5EF4-FFF2-40B4-BE49-F238E27FC236}">
                <a16:creationId xmlns:a16="http://schemas.microsoft.com/office/drawing/2014/main" id="{2DCD8B23-CE82-4A91-B0B0-A19703A2E348}"/>
              </a:ext>
            </a:extLst>
          </p:cNvPr>
          <p:cNvSpPr/>
          <p:nvPr/>
        </p:nvSpPr>
        <p:spPr>
          <a:xfrm>
            <a:off x="11022778" y="6299966"/>
            <a:ext cx="1063083" cy="433085"/>
          </a:xfrm>
          <a:prstGeom prst="flowChartTerminator">
            <a:avLst/>
          </a:prstGeom>
          <a:solidFill>
            <a:schemeClr val="bg1"/>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800" smtClean="0">
                <a:solidFill>
                  <a:schemeClr val="tx1"/>
                </a:solidFill>
                <a:latin typeface="TH SarabunPSK" panose="020B0500040200020003" pitchFamily="34" charset="-34"/>
                <a:cs typeface="TH SarabunPSK" panose="020B0500040200020003" pitchFamily="34" charset="-34"/>
              </a:rPr>
              <a:t>8</a:t>
            </a:fld>
            <a:r>
              <a:rPr lang="en-US" sz="2800" dirty="0">
                <a:solidFill>
                  <a:schemeClr val="tx1"/>
                </a:solidFill>
                <a:latin typeface="TH SarabunPSK" panose="020B0500040200020003" pitchFamily="34" charset="-34"/>
                <a:cs typeface="TH SarabunPSK" panose="020B0500040200020003" pitchFamily="34" charset="-34"/>
              </a:rPr>
              <a:t>/11</a:t>
            </a:r>
            <a:endParaRPr lang="th-TH" sz="2800"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77453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1792288" y="448674"/>
            <a:ext cx="9913041" cy="888031"/>
          </a:xfrm>
        </p:spPr>
        <p:txBody>
          <a:bodyPr>
            <a:normAutofit/>
          </a:bodyPr>
          <a:lstStyle/>
          <a:p>
            <a:pPr algn="l"/>
            <a:r>
              <a:rPr lang="en-US" dirty="0"/>
              <a:t>Activity 4: </a:t>
            </a:r>
            <a:r>
              <a:rPr lang="en-US" sz="2900" dirty="0">
                <a:solidFill>
                  <a:schemeClr val="accent1">
                    <a:lumMod val="75000"/>
                  </a:schemeClr>
                </a:solidFill>
              </a:rPr>
              <a:t>Self Study (Integration Analysis)</a:t>
            </a:r>
            <a:endParaRPr lang="th-TH" sz="2900" dirty="0">
              <a:solidFill>
                <a:schemeClr val="accent1">
                  <a:lumMod val="75000"/>
                </a:schemeClr>
              </a:solidFill>
            </a:endParaRPr>
          </a:p>
        </p:txBody>
      </p:sp>
      <p:cxnSp>
        <p:nvCxnSpPr>
          <p:cNvPr id="20" name="Straight Connector 19"/>
          <p:cNvCxnSpPr/>
          <p:nvPr/>
        </p:nvCxnSpPr>
        <p:spPr>
          <a:xfrm flipV="1">
            <a:off x="1921079" y="1384184"/>
            <a:ext cx="6786693" cy="3355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53106" y="1666405"/>
            <a:ext cx="11298000" cy="5570756"/>
          </a:xfrm>
          <a:prstGeom prst="rect">
            <a:avLst/>
          </a:prstGeom>
        </p:spPr>
        <p:txBody>
          <a:bodyPr wrap="square">
            <a:spAutoFit/>
          </a:bodyPr>
          <a:lstStyle/>
          <a:p>
            <a:r>
              <a:rPr lang="en-US" sz="3200" b="1" dirty="0"/>
              <a:t>Discussion:</a:t>
            </a:r>
            <a:r>
              <a:rPr lang="en-US" sz="3200" b="1" dirty="0">
                <a:solidFill>
                  <a:schemeClr val="bg1">
                    <a:lumMod val="50000"/>
                  </a:schemeClr>
                </a:solidFill>
              </a:rPr>
              <a:t> </a:t>
            </a:r>
          </a:p>
          <a:p>
            <a:r>
              <a:rPr lang="en-US" sz="2000" b="1" dirty="0">
                <a:solidFill>
                  <a:schemeClr val="bg1">
                    <a:lumMod val="50000"/>
                  </a:schemeClr>
                </a:solidFill>
              </a:rPr>
              <a:t>Where is the customer in the system integration?</a:t>
            </a:r>
          </a:p>
          <a:p>
            <a:r>
              <a:rPr lang="en-US" i="1" dirty="0">
                <a:solidFill>
                  <a:schemeClr val="bg1">
                    <a:lumMod val="50000"/>
                  </a:schemeClr>
                </a:solidFill>
              </a:rPr>
              <a:t>Customer could lie at the beginning of the enterprise’s horizontal chain to pull resources and trigger activities in it.</a:t>
            </a:r>
          </a:p>
          <a:p>
            <a:r>
              <a:rPr lang="en-US" sz="2000" b="1" dirty="0">
                <a:solidFill>
                  <a:schemeClr val="bg1">
                    <a:lumMod val="50000"/>
                  </a:schemeClr>
                </a:solidFill>
              </a:rPr>
              <a:t>How can the integrated system produce a customized product?</a:t>
            </a:r>
          </a:p>
          <a:p>
            <a:r>
              <a:rPr lang="en-US" i="1" dirty="0">
                <a:solidFill>
                  <a:schemeClr val="bg1">
                    <a:lumMod val="50000"/>
                  </a:schemeClr>
                </a:solidFill>
              </a:rPr>
              <a:t>Once a customer places his order, the data are passed down the stream and all the units must react in response to the order. System agility and flexibility are significant.   </a:t>
            </a:r>
          </a:p>
          <a:p>
            <a:r>
              <a:rPr lang="en-US" sz="2000" b="1" dirty="0">
                <a:solidFill>
                  <a:schemeClr val="bg1">
                    <a:lumMod val="50000"/>
                  </a:schemeClr>
                </a:solidFill>
              </a:rPr>
              <a:t>What are being shared between the machines, production units, or production facilities when they are integrated?</a:t>
            </a:r>
          </a:p>
          <a:p>
            <a:r>
              <a:rPr lang="en-US" i="1" dirty="0">
                <a:solidFill>
                  <a:schemeClr val="bg1">
                    <a:lumMod val="50000"/>
                  </a:schemeClr>
                </a:solidFill>
              </a:rPr>
              <a:t>Beside physical WIPs, data streaming along the chain are what the units must be sharing to create a synchronous working environment within a digital factory.</a:t>
            </a:r>
          </a:p>
          <a:p>
            <a:r>
              <a:rPr lang="en-US" i="1" dirty="0">
                <a:solidFill>
                  <a:schemeClr val="bg1">
                    <a:lumMod val="50000"/>
                  </a:schemeClr>
                </a:solidFill>
              </a:rPr>
              <a:t> </a:t>
            </a:r>
            <a:r>
              <a:rPr lang="en-US" sz="2000" b="1" dirty="0">
                <a:solidFill>
                  <a:schemeClr val="bg1">
                    <a:lumMod val="50000"/>
                  </a:schemeClr>
                </a:solidFill>
              </a:rPr>
              <a:t>Once digitally transformed, can you identify potential risks in each subsystem?</a:t>
            </a:r>
          </a:p>
          <a:p>
            <a:r>
              <a:rPr lang="en-US" i="1" dirty="0">
                <a:solidFill>
                  <a:schemeClr val="bg1">
                    <a:lumMod val="50000"/>
                  </a:schemeClr>
                </a:solidFill>
              </a:rPr>
              <a:t>Cyber security would be the most concerned.  However, not only an efficient IT system and operators to look over it, the enterprise needs also highly technical operators to keep the production running and maintain its productivity.</a:t>
            </a:r>
          </a:p>
          <a:p>
            <a:endParaRPr lang="en-US" sz="3200" b="1" dirty="0">
              <a:solidFill>
                <a:schemeClr val="bg1">
                  <a:lumMod val="50000"/>
                </a:schemeClr>
              </a:solidFill>
            </a:endParaRPr>
          </a:p>
          <a:p>
            <a:pPr marL="514350" indent="-514350">
              <a:buAutoNum type="arabicPeriod"/>
            </a:pPr>
            <a:endParaRPr lang="en-US" sz="3200" b="1" dirty="0">
              <a:solidFill>
                <a:schemeClr val="bg1">
                  <a:lumMod val="50000"/>
                </a:schemeClr>
              </a:solidFill>
            </a:endParaRPr>
          </a:p>
          <a:p>
            <a:pPr marL="514350" indent="-514350">
              <a:buAutoNum type="arabicPeriod"/>
            </a:pPr>
            <a:endParaRPr lang="en-US" sz="3200" b="1" dirty="0">
              <a:solidFill>
                <a:schemeClr val="bg1">
                  <a:lumMod val="50000"/>
                </a:schemeClr>
              </a:solidFill>
            </a:endParaRPr>
          </a:p>
        </p:txBody>
      </p:sp>
      <p:sp>
        <p:nvSpPr>
          <p:cNvPr id="2" name="Oval 8">
            <a:extLst>
              <a:ext uri="{FF2B5EF4-FFF2-40B4-BE49-F238E27FC236}">
                <a16:creationId xmlns:a16="http://schemas.microsoft.com/office/drawing/2014/main" id="{F47D58B7-4D3C-4749-9624-1F84954C77B4}"/>
              </a:ext>
            </a:extLst>
          </p:cNvPr>
          <p:cNvSpPr/>
          <p:nvPr/>
        </p:nvSpPr>
        <p:spPr>
          <a:xfrm>
            <a:off x="11022778" y="6299966"/>
            <a:ext cx="1063083" cy="433085"/>
          </a:xfrm>
          <a:prstGeom prst="flowChartTerminator">
            <a:avLst/>
          </a:prstGeom>
          <a:solidFill>
            <a:schemeClr val="bg1"/>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fld id="{26177ED3-1D1C-481C-9DD0-55035508516F}" type="slidenum">
              <a:rPr lang="th-TH" sz="2800" smtClean="0">
                <a:solidFill>
                  <a:schemeClr val="tx1"/>
                </a:solidFill>
                <a:latin typeface="TH SarabunPSK" panose="020B0500040200020003" pitchFamily="34" charset="-34"/>
                <a:cs typeface="TH SarabunPSK" panose="020B0500040200020003" pitchFamily="34" charset="-34"/>
              </a:rPr>
              <a:t>9</a:t>
            </a:fld>
            <a:r>
              <a:rPr lang="en-US" sz="2800" dirty="0">
                <a:solidFill>
                  <a:schemeClr val="tx1"/>
                </a:solidFill>
                <a:latin typeface="TH SarabunPSK" panose="020B0500040200020003" pitchFamily="34" charset="-34"/>
                <a:cs typeface="TH SarabunPSK" panose="020B0500040200020003" pitchFamily="34" charset="-34"/>
              </a:rPr>
              <a:t>/11</a:t>
            </a:r>
            <a:endParaRPr lang="th-TH" sz="2800"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355138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30220</TotalTime>
  <Words>649</Words>
  <Application>Microsoft Office PowerPoint</Application>
  <PresentationFormat>Widescreen</PresentationFormat>
  <Paragraphs>73</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TH SarabunPSK</vt:lpstr>
      <vt:lpstr>Office Theme</vt:lpstr>
      <vt:lpstr>PowerPoint Presentation</vt:lpstr>
      <vt:lpstr>Activity 2: Discussion on readiness of industry</vt:lpstr>
      <vt:lpstr>Activity 2: use Lean Principles to simplify the value stream</vt:lpstr>
      <vt:lpstr>Activity 2: use Lean Principles to simplify the value stream</vt:lpstr>
      <vt:lpstr>Activity 4: use Lean Principles to simplify the value stream </vt:lpstr>
      <vt:lpstr>Activity 5: Developing a lean digital capability</vt:lpstr>
      <vt:lpstr>Activity 2: Self Study (Type of System Integration)</vt:lpstr>
      <vt:lpstr>Activity 4: Self Study (Integration Analysis)</vt:lpstr>
      <vt:lpstr>Activity 4: Self Study (Integration Analysis)</vt:lpstr>
      <vt:lpstr>Activity 4: Self Study (Integration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Akksatcha</cp:lastModifiedBy>
  <cp:revision>395</cp:revision>
  <cp:lastPrinted>2019-06-04T08:46:55Z</cp:lastPrinted>
  <dcterms:created xsi:type="dcterms:W3CDTF">2018-02-11T14:22:08Z</dcterms:created>
  <dcterms:modified xsi:type="dcterms:W3CDTF">2020-08-05T16:09:00Z</dcterms:modified>
</cp:coreProperties>
</file>