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965" r:id="rId2"/>
    <p:sldId id="957" r:id="rId3"/>
    <p:sldId id="973" r:id="rId4"/>
    <p:sldId id="959" r:id="rId5"/>
    <p:sldId id="976" r:id="rId6"/>
    <p:sldId id="956" r:id="rId7"/>
    <p:sldId id="998" r:id="rId8"/>
    <p:sldId id="982" r:id="rId9"/>
    <p:sldId id="981" r:id="rId10"/>
    <p:sldId id="983" r:id="rId11"/>
    <p:sldId id="933" r:id="rId12"/>
    <p:sldId id="989" r:id="rId13"/>
    <p:sldId id="986" r:id="rId14"/>
    <p:sldId id="987" r:id="rId15"/>
    <p:sldId id="990" r:id="rId16"/>
    <p:sldId id="9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00"/>
    <a:srgbClr val="FF6600"/>
    <a:srgbClr val="9FE243"/>
    <a:srgbClr val="001827"/>
    <a:srgbClr val="000035"/>
    <a:srgbClr val="45619D"/>
    <a:srgbClr val="2F0506"/>
    <a:srgbClr val="A6A6A6"/>
    <a:srgbClr val="FFCF1A"/>
    <a:srgbClr val="4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8" autoAdjust="0"/>
    <p:restoredTop sz="94249" autoAdjust="0"/>
  </p:normalViewPr>
  <p:slideViewPr>
    <p:cSldViewPr snapToGrid="0">
      <p:cViewPr varScale="1">
        <p:scale>
          <a:sx n="84" d="100"/>
          <a:sy n="84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7336D-5F2E-5E4C-929B-CE8711D4B59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F5D9F-9212-7947-A3A3-9797702A9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5D9F-9212-7947-A3A3-9797702A95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4042475" y="2034173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38C6F-2712-40E5-B33C-0F633F5A2BC1}"/>
              </a:ext>
            </a:extLst>
          </p:cNvPr>
          <p:cNvGrpSpPr/>
          <p:nvPr userDrawn="1"/>
        </p:nvGrpSpPr>
        <p:grpSpPr>
          <a:xfrm>
            <a:off x="208806" y="3605919"/>
            <a:ext cx="4259613" cy="2063948"/>
            <a:chOff x="1367874" y="3724026"/>
            <a:chExt cx="4259613" cy="2063948"/>
          </a:xfrm>
        </p:grpSpPr>
        <p:pic>
          <p:nvPicPr>
            <p:cNvPr id="28" name="Picture 8" descr="Related image">
              <a:extLst>
                <a:ext uri="{FF2B5EF4-FFF2-40B4-BE49-F238E27FC236}">
                  <a16:creationId xmlns:a16="http://schemas.microsoft.com/office/drawing/2014/main" id="{C347F2E1-32C3-42DE-A641-A761A9BC84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0377" r="11299" b="16033"/>
            <a:stretch/>
          </p:blipFill>
          <p:spPr bwMode="auto">
            <a:xfrm>
              <a:off x="1451557" y="4417174"/>
              <a:ext cx="658490" cy="6397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Image result for youtube icon png">
              <a:extLst>
                <a:ext uri="{FF2B5EF4-FFF2-40B4-BE49-F238E27FC236}">
                  <a16:creationId xmlns:a16="http://schemas.microsoft.com/office/drawing/2014/main" id="{433171C4-5851-4396-BA52-6A4F1EB08A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74" y="5129484"/>
              <a:ext cx="658490" cy="6584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Image result for website icon png">
              <a:extLst>
                <a:ext uri="{FF2B5EF4-FFF2-40B4-BE49-F238E27FC236}">
                  <a16:creationId xmlns:a16="http://schemas.microsoft.com/office/drawing/2014/main" id="{700B0FFF-4324-4D36-ABB6-514B1D0CC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7"/>
            <a:stretch/>
          </p:blipFill>
          <p:spPr bwMode="auto">
            <a:xfrm>
              <a:off x="1496281" y="3724026"/>
              <a:ext cx="658490" cy="61840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E2B65C-C975-427A-8BB0-A7D46DE78454}"/>
                </a:ext>
              </a:extLst>
            </p:cNvPr>
            <p:cNvSpPr txBox="1"/>
            <p:nvPr userDrawn="1"/>
          </p:nvSpPr>
          <p:spPr>
            <a:xfrm>
              <a:off x="2137507" y="3833173"/>
              <a:ext cx="3489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https://msie4.ait.ac.th/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1A48ED-6076-4329-BBEF-FBED22F94A4E}"/>
                </a:ext>
              </a:extLst>
            </p:cNvPr>
            <p:cNvSpPr txBox="1"/>
            <p:nvPr userDrawn="1"/>
          </p:nvSpPr>
          <p:spPr>
            <a:xfrm>
              <a:off x="2060031" y="5269018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MSIE 4.0 Channel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629B7C-F449-4D17-9736-3DF1838E5F47}"/>
                </a:ext>
              </a:extLst>
            </p:cNvPr>
            <p:cNvSpPr txBox="1"/>
            <p:nvPr userDrawn="1"/>
          </p:nvSpPr>
          <p:spPr>
            <a:xfrm>
              <a:off x="2109384" y="4536977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@MSIE4Thailand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67F8699-7B71-4797-B9A1-850CF5BF8DCB}"/>
              </a:ext>
            </a:extLst>
          </p:cNvPr>
          <p:cNvSpPr txBox="1"/>
          <p:nvPr userDrawn="1"/>
        </p:nvSpPr>
        <p:spPr>
          <a:xfrm>
            <a:off x="4042475" y="3672689"/>
            <a:ext cx="631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Together We Will Make Our Education Stronger</a:t>
            </a:r>
          </a:p>
        </p:txBody>
      </p: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8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72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F984-20D0-475F-95E8-BAD667F37A1D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BmYv8XGl-Y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BamfWasNQ&amp;vl=j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28551" y="3370761"/>
            <a:ext cx="7855917" cy="1003169"/>
          </a:xfrm>
        </p:spPr>
        <p:txBody>
          <a:bodyPr/>
          <a:lstStyle/>
          <a:p>
            <a:pPr marL="457200" fontAlgn="base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วิธีการสร้างแรงกระตุ้นและสร้างแรงบันดาลใจในข้อความของคุณที่ต้องการสื่อให้มีพลัง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56177" y="2186525"/>
            <a:ext cx="8950284" cy="1121423"/>
          </a:xfrm>
        </p:spPr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การพัฒนาทักษะในการสื่อสารของผู้นำ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object 19">
            <a:extLst>
              <a:ext uri="{FF2B5EF4-FFF2-40B4-BE49-F238E27FC236}">
                <a16:creationId xmlns:a16="http://schemas.microsoft.com/office/drawing/2014/main" id="{816B4079-363D-4FBE-A105-37EFD9115FA3}"/>
              </a:ext>
            </a:extLst>
          </p:cNvPr>
          <p:cNvSpPr txBox="1"/>
          <p:nvPr/>
        </p:nvSpPr>
        <p:spPr>
          <a:xfrm>
            <a:off x="2522655" y="4369825"/>
            <a:ext cx="660989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รองศาสตราจารย์ ดร.พิสุทธิ์ ขุมทรัพย์,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AIT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ศาสตราจารย์ ดร.อรรถกร เก่งพล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sz="28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มจพ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41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25C5BB-8F67-4117-88FF-36CC1871F62B}"/>
              </a:ext>
            </a:extLst>
          </p:cNvPr>
          <p:cNvGrpSpPr/>
          <p:nvPr/>
        </p:nvGrpSpPr>
        <p:grpSpPr>
          <a:xfrm>
            <a:off x="3619500" y="89438"/>
            <a:ext cx="8572500" cy="6019800"/>
            <a:chOff x="3619500" y="89438"/>
            <a:chExt cx="8572500" cy="6019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6FEC76-EFC8-4892-876F-80A49F0A0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9500" y="89438"/>
              <a:ext cx="8572500" cy="5715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D768F9-D00E-4217-ABB7-67EAD811D2A8}"/>
                </a:ext>
              </a:extLst>
            </p:cNvPr>
            <p:cNvSpPr/>
            <p:nvPr/>
          </p:nvSpPr>
          <p:spPr>
            <a:xfrm>
              <a:off x="3619500" y="5804438"/>
              <a:ext cx="8572500" cy="304800"/>
            </a:xfrm>
            <a:prstGeom prst="rect">
              <a:avLst/>
            </a:prstGeom>
            <a:solidFill>
              <a:srgbClr val="0018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21666D-10BF-43CC-B694-50F99DD7D3D5}"/>
                </a:ext>
              </a:extLst>
            </p:cNvPr>
            <p:cNvSpPr txBox="1"/>
            <p:nvPr/>
          </p:nvSpPr>
          <p:spPr>
            <a:xfrm>
              <a:off x="3960467" y="3041665"/>
              <a:ext cx="785053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ค้นหารูปแบบที่เรียบง่ายในการระบุความคิดของคุณ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สร้างแนวคิดในการประชุม สร้างความรู้สึกที่กระชับและรัดกุม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ชนะคะแนนเล็ก ๆ ก่อน และออกอากาศอย่างกว้างขวาง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จากพันธมิตรหลักสู่การขยายฐานความคิดของคุณ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สร้างปรากฏการณ์ก้อนหิมะ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มีความยืดหยุ่น สามารถตอบสนองและปรับแต่งได้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สามารถเชื่อมต่อเข้ากันได้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รักษาความน่าเชื่อถือที่เหมาะสม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9BEFB1-1178-49B9-A0BA-7D678D111D9E}"/>
              </a:ext>
            </a:extLst>
          </p:cNvPr>
          <p:cNvSpPr txBox="1"/>
          <p:nvPr/>
        </p:nvSpPr>
        <p:spPr>
          <a:xfrm>
            <a:off x="184703" y="1691878"/>
            <a:ext cx="330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ความมุ่งมั่นขององค์กร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</a:t>
            </a:r>
          </a:p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การจัดการทางการเมือง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4BE65-9D0F-4B9C-B952-A306F2D11053}"/>
              </a:ext>
            </a:extLst>
          </p:cNvPr>
          <p:cNvSpPr/>
          <p:nvPr/>
        </p:nvSpPr>
        <p:spPr>
          <a:xfrm>
            <a:off x="344556" y="6030950"/>
            <a:ext cx="4088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7" name="AutoShape 2" descr="Related image">
            <a:extLst>
              <a:ext uri="{FF2B5EF4-FFF2-40B4-BE49-F238E27FC236}">
                <a16:creationId xmlns:a16="http://schemas.microsoft.com/office/drawing/2014/main" id="{04750E0C-1392-473D-8A0C-C4A7756E87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C1D559-5A22-49FD-ACC1-FA58BAEC2AAB}"/>
              </a:ext>
            </a:extLst>
          </p:cNvPr>
          <p:cNvSpPr txBox="1"/>
          <p:nvPr/>
        </p:nvSpPr>
        <p:spPr>
          <a:xfrm>
            <a:off x="170848" y="4142140"/>
            <a:ext cx="3611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การเคลื่อนไหว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ทางการเมือง</a:t>
            </a:r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5D93-E685-4FB0-B790-60571FEC4398}"/>
              </a:ext>
            </a:extLst>
          </p:cNvPr>
          <p:cNvSpPr/>
          <p:nvPr/>
        </p:nvSpPr>
        <p:spPr>
          <a:xfrm>
            <a:off x="344556" y="4663428"/>
            <a:ext cx="3274944" cy="162692"/>
          </a:xfrm>
          <a:prstGeom prst="rect">
            <a:avLst/>
          </a:prstGeom>
          <a:solidFill>
            <a:srgbClr val="001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37963915-D322-4C9D-BDCC-0E7807B5F8F2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963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7200D-AA60-46B8-8068-D83AF204B101}"/>
              </a:ext>
            </a:extLst>
          </p:cNvPr>
          <p:cNvSpPr txBox="1"/>
          <p:nvPr/>
        </p:nvSpPr>
        <p:spPr>
          <a:xfrm>
            <a:off x="1756051" y="605396"/>
            <a:ext cx="55083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 1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สำรวจสถานการณ์ของคุณ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รวบรวมและขัดเกลาความคิดของคุณ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จัดทำผังกระบวนการตัดสินใจที่คุณต้องเผชิญ 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โดยการทำความเข้าใจเครือข่ายสังคมภายในองค์กร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ประเมินรูปแบบการชักชวนของคุณ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ยืนยันระดับคนที่ชื่นชอบในข้อเสนอของคุณมาก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เผชิญหน้ากับอุปสรรคทั้ง 5 ประการ ประกอบด้วย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ความสัมพันธ์เชิงลบ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ความน่าเชื่อถือต่ำ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การสื่อสารไม่ตรงกัน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ระบบความเชื่อถือที่ตรงกันข้าม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ผลประโยชน์ทับซ้อน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400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“จากนั้นเปลี่ยนอุปสรรคทั้ง 5 ประการ ให้เป็นสินทรัพย์”</a:t>
            </a:r>
            <a:endParaRPr lang="en-US" sz="2400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AB8656-BCA6-4B6D-9510-7E57A6F6ED7B}"/>
              </a:ext>
            </a:extLst>
          </p:cNvPr>
          <p:cNvGrpSpPr/>
          <p:nvPr/>
        </p:nvGrpSpPr>
        <p:grpSpPr>
          <a:xfrm>
            <a:off x="7378700" y="478328"/>
            <a:ext cx="4457700" cy="890367"/>
            <a:chOff x="7378700" y="478328"/>
            <a:chExt cx="4457700" cy="8903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A04F7A-D4D7-4209-83DE-7C41E65C4F8E}"/>
                </a:ext>
              </a:extLst>
            </p:cNvPr>
            <p:cNvSpPr/>
            <p:nvPr/>
          </p:nvSpPr>
          <p:spPr>
            <a:xfrm>
              <a:off x="7378700" y="478328"/>
              <a:ext cx="4457700" cy="89036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DC8633-B90B-4F10-BE72-17144BB6E820}"/>
                </a:ext>
              </a:extLst>
            </p:cNvPr>
            <p:cNvGrpSpPr/>
            <p:nvPr/>
          </p:nvGrpSpPr>
          <p:grpSpPr>
            <a:xfrm>
              <a:off x="7808188" y="589168"/>
              <a:ext cx="3543300" cy="658601"/>
              <a:chOff x="7795489" y="536127"/>
              <a:chExt cx="3543300" cy="65860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BCC82F-476E-48CC-91BC-76245FB5A05E}"/>
                  </a:ext>
                </a:extLst>
              </p:cNvPr>
              <p:cNvSpPr txBox="1"/>
              <p:nvPr/>
            </p:nvSpPr>
            <p:spPr>
              <a:xfrm>
                <a:off x="7795489" y="536127"/>
                <a:ext cx="35433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4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บทสรุป</a:t>
                </a:r>
                <a:endParaRPr lang="en-US" sz="34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AED5EEF-6F66-4768-9635-8599134D3B36}"/>
                  </a:ext>
                </a:extLst>
              </p:cNvPr>
              <p:cNvSpPr/>
              <p:nvPr/>
            </p:nvSpPr>
            <p:spPr>
              <a:xfrm>
                <a:off x="8096250" y="1113382"/>
                <a:ext cx="2997199" cy="8134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599982A-3DD0-488D-BCF4-23BA41B3DD7E}"/>
              </a:ext>
            </a:extLst>
          </p:cNvPr>
          <p:cNvSpPr/>
          <p:nvPr/>
        </p:nvSpPr>
        <p:spPr>
          <a:xfrm>
            <a:off x="6807193" y="2147263"/>
            <a:ext cx="48306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 3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สร้างแนวทางของคุณ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นำเสนอหลักฐานที่มั่นคงและข้อโต้แย้ง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การใช้อุปกรณ์เพื่อทำให้ความคิดของคุณมีความเฉพาะ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 4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รักษาความมุ่งมั่นของคุณโดยการจัดการทางการเมืองทั้งด้าน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ระดับบุคคล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ภายในองค์กร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1CE49E-05AC-4907-9161-344A51706EDA}"/>
              </a:ext>
            </a:extLst>
          </p:cNvPr>
          <p:cNvSpPr/>
          <p:nvPr/>
        </p:nvSpPr>
        <p:spPr>
          <a:xfrm>
            <a:off x="344556" y="6030948"/>
            <a:ext cx="4172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5F9404D0-FC92-4CBF-8CBF-D9E4204AD6A6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88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DC1CB-6EAB-40EB-95F9-B69FE0D6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355600"/>
            <a:ext cx="85725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A6CFC-F8F5-488E-9F26-DC67BD491351}"/>
              </a:ext>
            </a:extLst>
          </p:cNvPr>
          <p:cNvSpPr txBox="1"/>
          <p:nvPr/>
        </p:nvSpPr>
        <p:spPr>
          <a:xfrm>
            <a:off x="2501900" y="4812918"/>
            <a:ext cx="4660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คำพูดที่ทรงพลัง</a:t>
            </a:r>
            <a:endParaRPr lang="en-US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8C3B786D-DB39-4D0C-A175-CC5D3E6BE0EA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25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BC4B15-8FA8-4F18-9091-37510DABC864}"/>
              </a:ext>
            </a:extLst>
          </p:cNvPr>
          <p:cNvSpPr/>
          <p:nvPr/>
        </p:nvSpPr>
        <p:spPr>
          <a:xfrm>
            <a:off x="7459528" y="5838535"/>
            <a:ext cx="2920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https://www.youtube.com/watch?v=BmYv8XGl-YU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A135B6-2A26-4436-8B84-B3187537530D}"/>
              </a:ext>
            </a:extLst>
          </p:cNvPr>
          <p:cNvGrpSpPr/>
          <p:nvPr/>
        </p:nvGrpSpPr>
        <p:grpSpPr>
          <a:xfrm>
            <a:off x="2336800" y="365467"/>
            <a:ext cx="8343900" cy="5489233"/>
            <a:chOff x="2336800" y="365467"/>
            <a:chExt cx="8343900" cy="548923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2E048A-414E-4ABB-89A0-C8119DECC1ED}"/>
                </a:ext>
              </a:extLst>
            </p:cNvPr>
            <p:cNvSpPr/>
            <p:nvPr/>
          </p:nvSpPr>
          <p:spPr>
            <a:xfrm>
              <a:off x="2946400" y="517867"/>
              <a:ext cx="7734300" cy="523523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D2B90E-8FD8-436E-B916-72EF47335B87}"/>
                </a:ext>
              </a:extLst>
            </p:cNvPr>
            <p:cNvSpPr/>
            <p:nvPr/>
          </p:nvSpPr>
          <p:spPr>
            <a:xfrm>
              <a:off x="2794000" y="365467"/>
              <a:ext cx="7734300" cy="523523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D7097-7B89-4E92-BEE5-62D4FA5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100" y="425450"/>
              <a:ext cx="7239000" cy="54292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2267B0-D49E-4BE0-BEEE-A34CF6BA68A0}"/>
                </a:ext>
              </a:extLst>
            </p:cNvPr>
            <p:cNvSpPr/>
            <p:nvPr/>
          </p:nvSpPr>
          <p:spPr>
            <a:xfrm>
              <a:off x="3352800" y="4427015"/>
              <a:ext cx="6972300" cy="968736"/>
            </a:xfrm>
            <a:prstGeom prst="rect">
              <a:avLst/>
            </a:prstGeom>
            <a:solidFill>
              <a:srgbClr val="000035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7EC612-61E2-4670-8ADA-5BF7BC6FF950}"/>
                </a:ext>
              </a:extLst>
            </p:cNvPr>
            <p:cNvSpPr/>
            <p:nvPr/>
          </p:nvSpPr>
          <p:spPr>
            <a:xfrm>
              <a:off x="4273550" y="4468439"/>
              <a:ext cx="5613400" cy="95410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คำปราศรัยของ </a:t>
              </a:r>
              <a:r>
                <a:rPr lang="en-US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Mark Zuckerberg’s </a:t>
              </a:r>
              <a:endPara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</a:t>
              </a:r>
              <a:r>
                <a:rPr lang="en-US" sz="28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Harvard University, 2017</a:t>
              </a:r>
            </a:p>
          </p:txBody>
        </p:sp>
        <p:pic>
          <p:nvPicPr>
            <p:cNvPr id="8194" name="Picture 2" descr="Related image">
              <a:extLst>
                <a:ext uri="{FF2B5EF4-FFF2-40B4-BE49-F238E27FC236}">
                  <a16:creationId xmlns:a16="http://schemas.microsoft.com/office/drawing/2014/main" id="{B04B86FB-71AA-48BF-AA25-DE67CD531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4162083"/>
              <a:ext cx="1498600" cy="149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8">
            <a:extLst>
              <a:ext uri="{FF2B5EF4-FFF2-40B4-BE49-F238E27FC236}">
                <a16:creationId xmlns:a16="http://schemas.microsoft.com/office/drawing/2014/main" id="{20EA617D-FF38-4C6F-A09F-85E611BE44F6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74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C8F466-97E3-40DA-9C40-10EC8FC1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837" y="760227"/>
            <a:ext cx="8916227" cy="4462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99977C-E8E1-433B-8134-82411FAE19E4}"/>
              </a:ext>
            </a:extLst>
          </p:cNvPr>
          <p:cNvSpPr txBox="1"/>
          <p:nvPr/>
        </p:nvSpPr>
        <p:spPr>
          <a:xfrm>
            <a:off x="1874836" y="5219253"/>
            <a:ext cx="8916227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จุดประสงค์คือความรู้สึกทั้งนั้น เราเป็นส่วนหนึ่งของบางสิ่งที่ยิ่งใหญ่กว่าตัวเราที่เราต้องการ 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และเรามีสิ่งที่ดีกว่าก่อนที่จะทำงานให้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D2DEC32A-EFEF-4FB9-84BC-660C54D2D130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103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77C173-1754-4467-9C1F-32F10AE0F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6"/>
          <a:stretch/>
        </p:blipFill>
        <p:spPr>
          <a:xfrm>
            <a:off x="268288" y="1543105"/>
            <a:ext cx="5241925" cy="3838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8ECEC4-1A97-40A0-94FA-19FA5B6FD3AD}"/>
              </a:ext>
            </a:extLst>
          </p:cNvPr>
          <p:cNvSpPr/>
          <p:nvPr/>
        </p:nvSpPr>
        <p:spPr>
          <a:xfrm>
            <a:off x="5688012" y="400159"/>
            <a:ext cx="626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AutoNum type="arabicPeriod"/>
            </a:pPr>
            <a:r>
              <a:rPr lang="th-TH" sz="2800" b="1" dirty="0">
                <a:solidFill>
                  <a:srgbClr val="2C2C2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ทำลายความตึงเครียด</a:t>
            </a:r>
            <a:endParaRPr lang="en-US" sz="2800" b="1" dirty="0">
              <a:solidFill>
                <a:srgbClr val="2C2C2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“ถ้าฉันได้รับคำพูดนี้ จะเป็นสิ่งแรกที่ฉันทำอะไรบางอย่างสำเร็จที่ฮา</a:t>
            </a:r>
            <a:r>
              <a:rPr lang="th-TH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ร์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</a:t>
            </a:r>
            <a:r>
              <a:rPr lang="th-TH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์ด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55C7A2-77C6-471C-913A-BE26D20B4294}"/>
              </a:ext>
            </a:extLst>
          </p:cNvPr>
          <p:cNvSpPr/>
          <p:nvPr/>
        </p:nvSpPr>
        <p:spPr>
          <a:xfrm>
            <a:off x="5688012" y="1543494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สร้างการเชื่อมต่อส่วนบุคคล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“นี่คือเรื่องราวของฉันด้วย นักเรียนในห้องพักที่หอพัก ครั้งหนึ่งได้เชื่อมต่อกับชุมชนและรักษามันไว้ จนกระทั่งวันหนึ่งเราสามารถเชื่อมต่อโลกทั้งใบได้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ABE19-D379-4142-B9DB-B2CD1E5986F9}"/>
              </a:ext>
            </a:extLst>
          </p:cNvPr>
          <p:cNvSpPr/>
          <p:nvPr/>
        </p:nvSpPr>
        <p:spPr>
          <a:xfrm>
            <a:off x="5688012" y="2949184"/>
            <a:ext cx="57626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แบ่งปันการเดินทาง ไม่ใช่แค่เหตุการณ์สำคัญ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ความสำเร็จที่ยิ่งใหญ่ที่สุดมาจาการมีอิสระที่จะล้มเหลว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E730C2-C4BB-4406-807B-3CE755E6939C}"/>
              </a:ext>
            </a:extLst>
          </p:cNvPr>
          <p:cNvSpPr/>
          <p:nvPr/>
        </p:nvSpPr>
        <p:spPr>
          <a:xfrm>
            <a:off x="5688012" y="3877457"/>
            <a:ext cx="57626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คุณคือความคิดที่ยิ่งใหญ่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แต่มันก็ไม่เพียงพอที่จะมีจุดมุ่งหมายด้วยตัวเอง </a:t>
            </a:r>
            <a:r>
              <a:rPr lang="th-TH" sz="240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คุณต้องตระหนักถึงจุดประสงค์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ของผู้อื่น”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1CFE4-BA86-4DBE-84C0-4BAC9462D728}"/>
              </a:ext>
            </a:extLst>
          </p:cNvPr>
          <p:cNvSpPr/>
          <p:nvPr/>
        </p:nvSpPr>
        <p:spPr>
          <a:xfrm>
            <a:off x="5688012" y="5130072"/>
            <a:ext cx="626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เสียงสะท้อนทางอารมณ์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ฉันหวังว่าคุณจะพบความกล้าที่จะทำให้ชีวิตของคุณได้รับความสุข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en-US" sz="24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1889E-655F-4488-8BB3-FE52C124F424}"/>
              </a:ext>
            </a:extLst>
          </p:cNvPr>
          <p:cNvSpPr/>
          <p:nvPr/>
        </p:nvSpPr>
        <p:spPr>
          <a:xfrm>
            <a:off x="281420" y="5833910"/>
            <a:ext cx="4747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Cooper, D. (2017, June 21). 5 Lessons from Zuckerberg's Harvard Commencement Speech. Retrieved November 13, 2019, from https://bigfishpresentations.com/2017/06/21/5-lessons-zuckerberg-harvard-speech/.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5741A3-D170-4440-B372-2D8DD66303F4}"/>
              </a:ext>
            </a:extLst>
          </p:cNvPr>
          <p:cNvGrpSpPr/>
          <p:nvPr/>
        </p:nvGrpSpPr>
        <p:grpSpPr>
          <a:xfrm>
            <a:off x="1712910" y="594079"/>
            <a:ext cx="3951290" cy="714021"/>
            <a:chOff x="1751010" y="594079"/>
            <a:chExt cx="4178302" cy="7140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8A6138-B42E-4790-BC66-C8CD25D90BC7}"/>
                </a:ext>
              </a:extLst>
            </p:cNvPr>
            <p:cNvSpPr/>
            <p:nvPr/>
          </p:nvSpPr>
          <p:spPr>
            <a:xfrm>
              <a:off x="1917700" y="1244600"/>
              <a:ext cx="3844925" cy="63500"/>
            </a:xfrm>
            <a:prstGeom prst="rect">
              <a:avLst/>
            </a:prstGeom>
            <a:solidFill>
              <a:srgbClr val="000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85C66-1FB3-49CA-AA95-29AF2E7E9E89}"/>
                </a:ext>
              </a:extLst>
            </p:cNvPr>
            <p:cNvSpPr/>
            <p:nvPr/>
          </p:nvSpPr>
          <p:spPr>
            <a:xfrm>
              <a:off x="1917699" y="1178578"/>
              <a:ext cx="3844925" cy="635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951943-44E2-43C3-96C6-6ABDCFC5F8DF}"/>
                </a:ext>
              </a:extLst>
            </p:cNvPr>
            <p:cNvSpPr txBox="1"/>
            <p:nvPr/>
          </p:nvSpPr>
          <p:spPr>
            <a:xfrm>
              <a:off x="1751010" y="594079"/>
              <a:ext cx="41783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 บทเรียนจากคำพูด</a:t>
              </a:r>
              <a:endParaRPr lang="en-US" sz="3400" spc="-1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5" name="Oval 8">
            <a:extLst>
              <a:ext uri="{FF2B5EF4-FFF2-40B4-BE49-F238E27FC236}">
                <a16:creationId xmlns:a16="http://schemas.microsoft.com/office/drawing/2014/main" id="{45B1A132-0140-4F6E-86A8-F39B9DFDCA1A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2130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2861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C5A29-E074-41AA-A938-08FE59330049}"/>
              </a:ext>
            </a:extLst>
          </p:cNvPr>
          <p:cNvSpPr txBox="1"/>
          <p:nvPr/>
        </p:nvSpPr>
        <p:spPr>
          <a:xfrm>
            <a:off x="1962355" y="5079425"/>
            <a:ext cx="8892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ผู้นำแบ่งปันวิสันทัศน์พร้อมกับแรงผลักดันให้กับประชาชน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0B44ABF0-3CEA-4D78-B817-C8BCD544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3" y="807463"/>
            <a:ext cx="8543373" cy="40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64B4AB64-3CAB-4B59-9C19-89B9114C2524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70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1EDE0-1A7D-4A34-AC94-824F110C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3" y="505449"/>
            <a:ext cx="10402957" cy="53945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3C539F-1983-4D8C-BDDD-C8C509E8AEEC}"/>
              </a:ext>
            </a:extLst>
          </p:cNvPr>
          <p:cNvSpPr/>
          <p:nvPr/>
        </p:nvSpPr>
        <p:spPr>
          <a:xfrm>
            <a:off x="0" y="4200939"/>
            <a:ext cx="7328452" cy="874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พูดอย่างผู้นำ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A56B20-85AC-44C5-BC78-0A9B00236A23}"/>
              </a:ext>
            </a:extLst>
          </p:cNvPr>
          <p:cNvSpPr/>
          <p:nvPr/>
        </p:nvSpPr>
        <p:spPr>
          <a:xfrm>
            <a:off x="8527830" y="505449"/>
            <a:ext cx="321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Simon Lancaster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at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TEDxVerona</a:t>
            </a:r>
            <a:endParaRPr lang="en-US" sz="2400" b="0" i="0" dirty="0">
              <a:solidFill>
                <a:schemeClr val="bg1">
                  <a:lumMod val="8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CF541-F45C-4D41-9F87-D449B57E8B3A}"/>
              </a:ext>
            </a:extLst>
          </p:cNvPr>
          <p:cNvSpPr/>
          <p:nvPr/>
        </p:nvSpPr>
        <p:spPr>
          <a:xfrm>
            <a:off x="364434" y="6055581"/>
            <a:ext cx="439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(2016, May 22). Retrieved November 13, 2019, from https://www.youtube.com/watch?v=bGBamfWasNQ&amp;vl=ja.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297073D9-5EC3-44EF-AD21-80E7D9ACEF11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71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A7921-00DE-46D7-89FF-470BBE151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23" y="421996"/>
            <a:ext cx="9336892" cy="52366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72F172-1D11-445D-ABC7-EBC06ECFFB36}"/>
              </a:ext>
            </a:extLst>
          </p:cNvPr>
          <p:cNvSpPr/>
          <p:nvPr/>
        </p:nvSpPr>
        <p:spPr>
          <a:xfrm>
            <a:off x="7916568" y="5698434"/>
            <a:ext cx="3323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https://www.youtube.com/watch?v=bGBamfWasNQ&amp;vl=ja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A81B43BE-30A2-417B-BE4C-09BDBE39BFA6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1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9D0E49-5EBB-4E9C-8192-8917B9251F33}"/>
              </a:ext>
            </a:extLst>
          </p:cNvPr>
          <p:cNvSpPr/>
          <p:nvPr/>
        </p:nvSpPr>
        <p:spPr>
          <a:xfrm>
            <a:off x="7838660" y="6070642"/>
            <a:ext cx="439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(2016, May 22). Retrieved November 13, 2019, from https://www.youtube.com/watch?v=bGBamfWasNQ&amp;vl=ja.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12B5B3-E650-4F17-AE3F-A7A5492AD581}"/>
              </a:ext>
            </a:extLst>
          </p:cNvPr>
          <p:cNvSpPr/>
          <p:nvPr/>
        </p:nvSpPr>
        <p:spPr>
          <a:xfrm>
            <a:off x="338532" y="6056505"/>
            <a:ext cx="4704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Six Tips to Speak Like a Leader. (n.d.). Retrieved from https://www.thecoachingroom.com.au/blog/six-tips-to-speak-like-a-leader.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4F7802-A629-4E5F-A617-2EC9A1CE39C3}"/>
              </a:ext>
            </a:extLst>
          </p:cNvPr>
          <p:cNvGrpSpPr/>
          <p:nvPr/>
        </p:nvGrpSpPr>
        <p:grpSpPr>
          <a:xfrm>
            <a:off x="3465443" y="477078"/>
            <a:ext cx="8726557" cy="1113183"/>
            <a:chOff x="3465443" y="477078"/>
            <a:chExt cx="8726557" cy="111318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3FE480-3ED6-41D8-8F1D-64ED1A44DB04}"/>
                </a:ext>
              </a:extLst>
            </p:cNvPr>
            <p:cNvSpPr/>
            <p:nvPr/>
          </p:nvSpPr>
          <p:spPr>
            <a:xfrm>
              <a:off x="3617843" y="593108"/>
              <a:ext cx="8574157" cy="8746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6 เคล็ดลับในการพูดเหมือนผู้นำ</a:t>
              </a:r>
              <a:endParaRPr lang="en-US" sz="3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2EE689-27DD-4477-B0C7-10F531D768DC}"/>
                </a:ext>
              </a:extLst>
            </p:cNvPr>
            <p:cNvSpPr/>
            <p:nvPr/>
          </p:nvSpPr>
          <p:spPr>
            <a:xfrm>
              <a:off x="3750365" y="477078"/>
              <a:ext cx="8441635" cy="11131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4F5A74-D9A8-4137-8C45-FDFE0058FB3B}"/>
                </a:ext>
              </a:extLst>
            </p:cNvPr>
            <p:cNvSpPr/>
            <p:nvPr/>
          </p:nvSpPr>
          <p:spPr>
            <a:xfrm>
              <a:off x="3465443" y="660916"/>
              <a:ext cx="8441635" cy="6643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Hexagon 8">
            <a:extLst>
              <a:ext uri="{FF2B5EF4-FFF2-40B4-BE49-F238E27FC236}">
                <a16:creationId xmlns:a16="http://schemas.microsoft.com/office/drawing/2014/main" id="{6C1E33DF-0F96-490E-AE77-95FC90569692}"/>
              </a:ext>
            </a:extLst>
          </p:cNvPr>
          <p:cNvSpPr/>
          <p:nvPr/>
        </p:nvSpPr>
        <p:spPr>
          <a:xfrm>
            <a:off x="4376527" y="2796209"/>
            <a:ext cx="2643808" cy="2120348"/>
          </a:xfrm>
          <a:prstGeom prst="hexagon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3142AD6-D6A3-4C5F-B24B-DDEBABAE5EBE}"/>
              </a:ext>
            </a:extLst>
          </p:cNvPr>
          <p:cNvGrpSpPr/>
          <p:nvPr/>
        </p:nvGrpSpPr>
        <p:grpSpPr>
          <a:xfrm>
            <a:off x="788294" y="1759428"/>
            <a:ext cx="4572206" cy="1381337"/>
            <a:chOff x="788294" y="1759428"/>
            <a:chExt cx="4572206" cy="13813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D4E168-0E9C-4FE1-AEA9-F0BD60451A42}"/>
                </a:ext>
              </a:extLst>
            </p:cNvPr>
            <p:cNvGrpSpPr/>
            <p:nvPr/>
          </p:nvGrpSpPr>
          <p:grpSpPr>
            <a:xfrm>
              <a:off x="788294" y="1759428"/>
              <a:ext cx="4572206" cy="1381337"/>
              <a:chOff x="788294" y="1759428"/>
              <a:chExt cx="4572206" cy="1381337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9FE27880-C0EC-42B4-9872-8BA0F95F283D}"/>
                  </a:ext>
                </a:extLst>
              </p:cNvPr>
              <p:cNvSpPr/>
              <p:nvPr/>
            </p:nvSpPr>
            <p:spPr>
              <a:xfrm>
                <a:off x="4565370" y="2451652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353D720-B28A-427B-ADA2-334826C50FF6}"/>
                  </a:ext>
                </a:extLst>
              </p:cNvPr>
              <p:cNvGrpSpPr/>
              <p:nvPr/>
            </p:nvGrpSpPr>
            <p:grpSpPr>
              <a:xfrm>
                <a:off x="788294" y="1759428"/>
                <a:ext cx="3713093" cy="1223837"/>
                <a:chOff x="1185863" y="1852192"/>
                <a:chExt cx="3713093" cy="122383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F542EE8-1720-4368-9462-B57C9C9815E9}"/>
                    </a:ext>
                  </a:extLst>
                </p:cNvPr>
                <p:cNvSpPr txBox="1"/>
                <p:nvPr/>
              </p:nvSpPr>
              <p:spPr>
                <a:xfrm>
                  <a:off x="1185863" y="1852192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3x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ประโยคหายใจ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783C118-E1BD-439A-B65B-0C629A8871F8}"/>
                    </a:ext>
                  </a:extLst>
                </p:cNvPr>
                <p:cNvSpPr txBox="1"/>
                <p:nvPr/>
              </p:nvSpPr>
              <p:spPr>
                <a:xfrm>
                  <a:off x="1194145" y="2245032"/>
                  <a:ext cx="370481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เพื่อทำให้หัวข้อของคุณฟังดูน่าดึงดูด</a:t>
                  </a:r>
                  <a:endParaRPr lang="en-US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pPr algn="r"/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และน่าเชื่อถือยิ่งขึ้น</a:t>
                  </a:r>
                  <a:endParaRPr lang="en-US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7AFB13-C588-4679-AFD9-827E5A9A5CEE}"/>
                </a:ext>
              </a:extLst>
            </p:cNvPr>
            <p:cNvSpPr/>
            <p:nvPr/>
          </p:nvSpPr>
          <p:spPr>
            <a:xfrm>
              <a:off x="1451109" y="2166661"/>
              <a:ext cx="2960822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3474458-3858-4E90-B3F5-7123E6B49921}"/>
              </a:ext>
            </a:extLst>
          </p:cNvPr>
          <p:cNvGrpSpPr/>
          <p:nvPr/>
        </p:nvGrpSpPr>
        <p:grpSpPr>
          <a:xfrm>
            <a:off x="121755" y="3044285"/>
            <a:ext cx="4581108" cy="1235860"/>
            <a:chOff x="121755" y="3044285"/>
            <a:chExt cx="4581108" cy="123586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947418-96F3-4D3C-B72E-5A606DAE2853}"/>
                </a:ext>
              </a:extLst>
            </p:cNvPr>
            <p:cNvGrpSpPr/>
            <p:nvPr/>
          </p:nvGrpSpPr>
          <p:grpSpPr>
            <a:xfrm>
              <a:off x="121755" y="3044285"/>
              <a:ext cx="4581108" cy="1235860"/>
              <a:chOff x="121755" y="3044285"/>
              <a:chExt cx="4581108" cy="1235860"/>
            </a:xfrm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B04BE8C6-E684-4950-864D-5FD5E43A3BD3}"/>
                  </a:ext>
                </a:extLst>
              </p:cNvPr>
              <p:cNvSpPr/>
              <p:nvPr/>
            </p:nvSpPr>
            <p:spPr>
              <a:xfrm>
                <a:off x="3907733" y="3492681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3C5AE5-893E-4D6F-94AE-210D62E7A969}"/>
                  </a:ext>
                </a:extLst>
              </p:cNvPr>
              <p:cNvGrpSpPr/>
              <p:nvPr/>
            </p:nvGrpSpPr>
            <p:grpSpPr>
              <a:xfrm>
                <a:off x="121755" y="3044285"/>
                <a:ext cx="3713093" cy="1235860"/>
                <a:chOff x="7409622" y="1692844"/>
                <a:chExt cx="3713093" cy="123586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EAF62D-480A-407A-A4C6-6685419B751C}"/>
                    </a:ext>
                  </a:extLst>
                </p:cNvPr>
                <p:cNvSpPr txBox="1"/>
                <p:nvPr/>
              </p:nvSpPr>
              <p:spPr>
                <a:xfrm>
                  <a:off x="7409622" y="1692844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3x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ประโยคซ้ำ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F68AC9-C61C-4E77-BB0D-89C057E20F35}"/>
                    </a:ext>
                  </a:extLst>
                </p:cNvPr>
                <p:cNvSpPr txBox="1"/>
                <p:nvPr/>
              </p:nvSpPr>
              <p:spPr>
                <a:xfrm>
                  <a:off x="7417903" y="2097707"/>
                  <a:ext cx="370481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เพื่อให้เป็นจุดกวาดสายตาของผู้ชม และทำให้พวกเขารับรู้ถึงความปรารถนาของคุณ</a:t>
                  </a:r>
                  <a:endParaRPr lang="en-US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6729553-64BE-4E37-9969-8C5B6625BB53}"/>
                </a:ext>
              </a:extLst>
            </p:cNvPr>
            <p:cNvSpPr/>
            <p:nvPr/>
          </p:nvSpPr>
          <p:spPr>
            <a:xfrm>
              <a:off x="888999" y="3449984"/>
              <a:ext cx="2861365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95D1631-F02B-4B6A-BB1D-66080C8AD706}"/>
              </a:ext>
            </a:extLst>
          </p:cNvPr>
          <p:cNvGrpSpPr/>
          <p:nvPr/>
        </p:nvGrpSpPr>
        <p:grpSpPr>
          <a:xfrm>
            <a:off x="483907" y="4572001"/>
            <a:ext cx="4876593" cy="1311315"/>
            <a:chOff x="483907" y="4572001"/>
            <a:chExt cx="4876593" cy="13113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C9E057-1359-4669-BFB9-65F80C5C3086}"/>
                </a:ext>
              </a:extLst>
            </p:cNvPr>
            <p:cNvGrpSpPr/>
            <p:nvPr/>
          </p:nvGrpSpPr>
          <p:grpSpPr>
            <a:xfrm>
              <a:off x="483907" y="4572001"/>
              <a:ext cx="4876593" cy="1311315"/>
              <a:chOff x="483907" y="4572001"/>
              <a:chExt cx="4876593" cy="1311315"/>
            </a:xfrm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11422F00-3354-4EFA-AC4C-C762EA9C1DAE}"/>
                  </a:ext>
                </a:extLst>
              </p:cNvPr>
              <p:cNvSpPr/>
              <p:nvPr/>
            </p:nvSpPr>
            <p:spPr>
              <a:xfrm>
                <a:off x="4565370" y="4572001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FB0F12D-32FC-4C45-A7ED-C9803D56DACE}"/>
                  </a:ext>
                </a:extLst>
              </p:cNvPr>
              <p:cNvGrpSpPr/>
              <p:nvPr/>
            </p:nvGrpSpPr>
            <p:grpSpPr>
              <a:xfrm>
                <a:off x="483907" y="4659479"/>
                <a:ext cx="4009198" cy="1223837"/>
                <a:chOff x="881476" y="4619723"/>
                <a:chExt cx="4009198" cy="122383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1526579-1DF1-4257-8704-B2B2C2388067}"/>
                    </a:ext>
                  </a:extLst>
                </p:cNvPr>
                <p:cNvSpPr txBox="1"/>
                <p:nvPr/>
              </p:nvSpPr>
              <p:spPr>
                <a:xfrm>
                  <a:off x="1177580" y="4619723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3x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ความสมดุล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EB221A-0137-493D-89E2-8395501CF228}"/>
                    </a:ext>
                  </a:extLst>
                </p:cNvPr>
                <p:cNvSpPr txBox="1"/>
                <p:nvPr/>
              </p:nvSpPr>
              <p:spPr>
                <a:xfrm>
                  <a:off x="881476" y="5012563"/>
                  <a:ext cx="400919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เพื่อสร้างสมดุลกับสิ่งที่ตรงกันข้าม </a:t>
                  </a:r>
                  <a:b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</a:br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ช่วยให้สมองของเราได้รับการปรับให้สมดุล</a:t>
                  </a:r>
                  <a:endParaRPr lang="en-US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B0103E-54CF-4B8C-8199-49F9346797E5}"/>
                </a:ext>
              </a:extLst>
            </p:cNvPr>
            <p:cNvSpPr/>
            <p:nvPr/>
          </p:nvSpPr>
          <p:spPr>
            <a:xfrm>
              <a:off x="1451109" y="5064657"/>
              <a:ext cx="2968557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5133F6-8AE6-4587-B787-752959F7ADE2}"/>
              </a:ext>
            </a:extLst>
          </p:cNvPr>
          <p:cNvGrpSpPr/>
          <p:nvPr/>
        </p:nvGrpSpPr>
        <p:grpSpPr>
          <a:xfrm>
            <a:off x="6044644" y="1717863"/>
            <a:ext cx="4729374" cy="1422902"/>
            <a:chOff x="6044644" y="1717863"/>
            <a:chExt cx="4729374" cy="142290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1235F00-6873-4565-A6A6-F8DC9D557D0D}"/>
                </a:ext>
              </a:extLst>
            </p:cNvPr>
            <p:cNvGrpSpPr/>
            <p:nvPr/>
          </p:nvGrpSpPr>
          <p:grpSpPr>
            <a:xfrm>
              <a:off x="6044644" y="1717863"/>
              <a:ext cx="4729374" cy="1422902"/>
              <a:chOff x="6044644" y="1717863"/>
              <a:chExt cx="4729374" cy="1422902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101E476C-0135-4A0E-939C-B59941DC787E}"/>
                  </a:ext>
                </a:extLst>
              </p:cNvPr>
              <p:cNvSpPr/>
              <p:nvPr/>
            </p:nvSpPr>
            <p:spPr>
              <a:xfrm>
                <a:off x="6044644" y="2451652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E6A7B6B-7473-4617-8ECF-375B864899AD}"/>
                  </a:ext>
                </a:extLst>
              </p:cNvPr>
              <p:cNvGrpSpPr/>
              <p:nvPr/>
            </p:nvGrpSpPr>
            <p:grpSpPr>
              <a:xfrm>
                <a:off x="6868971" y="1717863"/>
                <a:ext cx="3905047" cy="957625"/>
                <a:chOff x="1159359" y="1810627"/>
                <a:chExt cx="3905047" cy="957625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0B0EA67-331F-4719-B32D-9692C622E3D3}"/>
                    </a:ext>
                  </a:extLst>
                </p:cNvPr>
                <p:cNvSpPr txBox="1"/>
                <p:nvPr/>
              </p:nvSpPr>
              <p:spPr>
                <a:xfrm>
                  <a:off x="1159359" y="1810627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คำอุปมา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D5DD51-8FE3-4B80-8C0B-DA2E988EAB3C}"/>
                    </a:ext>
                  </a:extLst>
                </p:cNvPr>
                <p:cNvSpPr txBox="1"/>
                <p:nvPr/>
              </p:nvSpPr>
              <p:spPr>
                <a:xfrm>
                  <a:off x="1244464" y="2306587"/>
                  <a:ext cx="38199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เพื่อนำผู้คนไปสู่สิ่งต่าง ๆ หรืออยู่ห่างสิ่งต่าง ๆ</a:t>
                  </a:r>
                  <a:endPara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E40CB9-FB72-473B-8B45-5514FE95B11C}"/>
                </a:ext>
              </a:extLst>
            </p:cNvPr>
            <p:cNvSpPr/>
            <p:nvPr/>
          </p:nvSpPr>
          <p:spPr>
            <a:xfrm>
              <a:off x="7018893" y="2194116"/>
              <a:ext cx="1210707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65AF537-CE3E-4BCD-9606-63550C2CCCC3}"/>
              </a:ext>
            </a:extLst>
          </p:cNvPr>
          <p:cNvGrpSpPr/>
          <p:nvPr/>
        </p:nvGrpSpPr>
        <p:grpSpPr>
          <a:xfrm>
            <a:off x="6044644" y="4572001"/>
            <a:ext cx="5487714" cy="1313305"/>
            <a:chOff x="6044644" y="4572001"/>
            <a:chExt cx="5487714" cy="131330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C2225FC-2B21-4448-9F7E-942D35FA000E}"/>
                </a:ext>
              </a:extLst>
            </p:cNvPr>
            <p:cNvGrpSpPr/>
            <p:nvPr/>
          </p:nvGrpSpPr>
          <p:grpSpPr>
            <a:xfrm>
              <a:off x="6044644" y="4572001"/>
              <a:ext cx="5487714" cy="1313305"/>
              <a:chOff x="6044644" y="4572001"/>
              <a:chExt cx="5487714" cy="1313305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843C38DD-0E90-47B2-BB3F-2FB9050E4D81}"/>
                  </a:ext>
                </a:extLst>
              </p:cNvPr>
              <p:cNvSpPr/>
              <p:nvPr/>
            </p:nvSpPr>
            <p:spPr>
              <a:xfrm>
                <a:off x="6044644" y="4572001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6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F4C6F3A-55D3-42F8-8B41-BF9E8DFC19C6}"/>
                  </a:ext>
                </a:extLst>
              </p:cNvPr>
              <p:cNvGrpSpPr/>
              <p:nvPr/>
            </p:nvGrpSpPr>
            <p:grpSpPr>
              <a:xfrm>
                <a:off x="6894033" y="4613769"/>
                <a:ext cx="4638325" cy="1271537"/>
                <a:chOff x="1185863" y="1866047"/>
                <a:chExt cx="4638325" cy="1271537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29CA3D1-825B-41B4-9EA9-303E86CB174C}"/>
                    </a:ext>
                  </a:extLst>
                </p:cNvPr>
                <p:cNvSpPr txBox="1"/>
                <p:nvPr/>
              </p:nvSpPr>
              <p:spPr>
                <a:xfrm>
                  <a:off x="1185863" y="1866047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สัมผัส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E30D39C-E38E-45D5-AC11-38D1FD19A360}"/>
                    </a:ext>
                  </a:extLst>
                </p:cNvPr>
                <p:cNvSpPr txBox="1"/>
                <p:nvPr/>
              </p:nvSpPr>
              <p:spPr>
                <a:xfrm>
                  <a:off x="1296868" y="2306587"/>
                  <a:ext cx="45273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เพื่อให้ผู้ชมเชื่อในบางสิ่ง คำคล้องจองและคำสั้นๆ ที่เข้าใจง่าย ช่วยให้ง่ายต่อการเข้าใจและยอมรับในสิ่งนั้น</a:t>
                  </a:r>
                  <a:endPara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4632FF3-DC97-44FA-BD82-C8CD5D12F447}"/>
                </a:ext>
              </a:extLst>
            </p:cNvPr>
            <p:cNvSpPr/>
            <p:nvPr/>
          </p:nvSpPr>
          <p:spPr>
            <a:xfrm flipV="1">
              <a:off x="7080906" y="5049418"/>
              <a:ext cx="80538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F80BE7-98EE-4D48-AA3C-4828119BE080}"/>
              </a:ext>
            </a:extLst>
          </p:cNvPr>
          <p:cNvGrpSpPr/>
          <p:nvPr/>
        </p:nvGrpSpPr>
        <p:grpSpPr>
          <a:xfrm>
            <a:off x="6694000" y="3042350"/>
            <a:ext cx="5007669" cy="1313102"/>
            <a:chOff x="6694000" y="3042350"/>
            <a:chExt cx="5007669" cy="131310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ECAF94F-877D-4BFD-8168-BCB00B33477A}"/>
                </a:ext>
              </a:extLst>
            </p:cNvPr>
            <p:cNvGrpSpPr/>
            <p:nvPr/>
          </p:nvGrpSpPr>
          <p:grpSpPr>
            <a:xfrm>
              <a:off x="6694000" y="3042350"/>
              <a:ext cx="5007669" cy="1313102"/>
              <a:chOff x="6694000" y="3042350"/>
              <a:chExt cx="5007669" cy="1313102"/>
            </a:xfrm>
          </p:grpSpPr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FEA18CD7-1C32-45EE-A721-6F51B06FEF83}"/>
                  </a:ext>
                </a:extLst>
              </p:cNvPr>
              <p:cNvSpPr/>
              <p:nvPr/>
            </p:nvSpPr>
            <p:spPr>
              <a:xfrm>
                <a:off x="6694000" y="3511826"/>
                <a:ext cx="795130" cy="689113"/>
              </a:xfrm>
              <a:prstGeom prst="hexagon">
                <a:avLst/>
              </a:prstGeom>
              <a:solidFill>
                <a:schemeClr val="bg1"/>
              </a:solidFill>
              <a:ln w="88900" cmpd="thinThick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tx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</a:t>
                </a: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0337193-9945-4CCF-9B5E-61F92903A572}"/>
                  </a:ext>
                </a:extLst>
              </p:cNvPr>
              <p:cNvGrpSpPr/>
              <p:nvPr/>
            </p:nvGrpSpPr>
            <p:grpSpPr>
              <a:xfrm>
                <a:off x="7484372" y="3042350"/>
                <a:ext cx="4217297" cy="1313102"/>
                <a:chOff x="1238871" y="1824482"/>
                <a:chExt cx="4217297" cy="1313102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7C89986-B39E-4C60-82FB-5FCFBC94EF42}"/>
                    </a:ext>
                  </a:extLst>
                </p:cNvPr>
                <p:cNvSpPr txBox="1"/>
                <p:nvPr/>
              </p:nvSpPr>
              <p:spPr>
                <a:xfrm>
                  <a:off x="1238871" y="1824482"/>
                  <a:ext cx="370481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28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การพูดเกินจริง</a:t>
                  </a:r>
                  <a:endParaRPr lang="en-US" sz="2800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EA44186-3C2F-4F74-A30C-E23DC0DF326B}"/>
                    </a:ext>
                  </a:extLst>
                </p:cNvPr>
                <p:cNvSpPr txBox="1"/>
                <p:nvPr/>
              </p:nvSpPr>
              <p:spPr>
                <a:xfrm>
                  <a:off x="1363731" y="2306587"/>
                  <a:ext cx="409243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เพื่อแสดงอรมณ์ความรู้สึกในบางหัวข้อ</a:t>
                  </a:r>
                  <a:endParaRPr lang="en-US" sz="24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  <a:p>
                  <a:r>
                    <a:rPr lang="th-TH" sz="2400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และเพื่อสร้างการเชื่อมต่อกับผู้ชม</a:t>
                  </a:r>
                  <a:endParaRPr lang="en-US" sz="2800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0354B00-C3DF-482E-B85A-6E28C2AEF42E}"/>
                </a:ext>
              </a:extLst>
            </p:cNvPr>
            <p:cNvSpPr/>
            <p:nvPr/>
          </p:nvSpPr>
          <p:spPr>
            <a:xfrm>
              <a:off x="7662290" y="3533743"/>
              <a:ext cx="1570610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0" name="Oval 8">
            <a:extLst>
              <a:ext uri="{FF2B5EF4-FFF2-40B4-BE49-F238E27FC236}">
                <a16:creationId xmlns:a16="http://schemas.microsoft.com/office/drawing/2014/main" id="{200D6FB5-1A6F-449C-8C1D-A32B9B8723AC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019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Related image">
            <a:extLst>
              <a:ext uri="{FF2B5EF4-FFF2-40B4-BE49-F238E27FC236}">
                <a16:creationId xmlns:a16="http://schemas.microsoft.com/office/drawing/2014/main" id="{2B1A8C0D-2A56-4B90-A4B0-4A71661B0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5"/>
          <a:stretch/>
        </p:blipFill>
        <p:spPr bwMode="auto">
          <a:xfrm rot="10800000">
            <a:off x="337929" y="1434862"/>
            <a:ext cx="5368512" cy="33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7E9E22-AB30-4714-86F6-B2EB4606CB8F}"/>
              </a:ext>
            </a:extLst>
          </p:cNvPr>
          <p:cNvSpPr/>
          <p:nvPr/>
        </p:nvSpPr>
        <p:spPr>
          <a:xfrm>
            <a:off x="337929" y="6033004"/>
            <a:ext cx="3935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9218" name="Picture 2" descr="Image result for emotional bg">
            <a:extLst>
              <a:ext uri="{FF2B5EF4-FFF2-40B4-BE49-F238E27FC236}">
                <a16:creationId xmlns:a16="http://schemas.microsoft.com/office/drawing/2014/main" id="{FFA1EF58-8853-4551-AB06-D881389E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81" y="224675"/>
            <a:ext cx="6888163" cy="611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BF7B7-FC83-457C-8E46-FBAE3DE2EC03}"/>
              </a:ext>
            </a:extLst>
          </p:cNvPr>
          <p:cNvSpPr txBox="1"/>
          <p:nvPr/>
        </p:nvSpPr>
        <p:spPr>
          <a:xfrm>
            <a:off x="143769" y="3162836"/>
            <a:ext cx="4912187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ทำให้น่าจดจำ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เกี่ยวข้องกับตนเอง</a:t>
            </a:r>
            <a:endParaRPr lang="en-US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31F78-298D-4DE1-9D48-FBD5DEC8E724}"/>
              </a:ext>
            </a:extLst>
          </p:cNvPr>
          <p:cNvSpPr txBox="1"/>
          <p:nvPr/>
        </p:nvSpPr>
        <p:spPr>
          <a:xfrm>
            <a:off x="1825538" y="486391"/>
            <a:ext cx="4736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สิ่งเหล่านี้มีไว้เพื่อดึงดูดความสนใจของผู้ชมและมุ่งเน้นไปที่ความคิดของคุณ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813C5-A88D-4702-96DB-CA983CBBD897}"/>
              </a:ext>
            </a:extLst>
          </p:cNvPr>
          <p:cNvSpPr txBox="1"/>
          <p:nvPr/>
        </p:nvSpPr>
        <p:spPr>
          <a:xfrm>
            <a:off x="656114" y="4424333"/>
            <a:ext cx="5050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ถามตัวเอง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 8 วิธีนี้ วิธีใดทำให้ความคิดของคุณดูน่าจดจำ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และเหมาะสมกับสถานการณ์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A8AA7-BC06-4BA0-9F92-3CE88FC09E98}"/>
              </a:ext>
            </a:extLst>
          </p:cNvPr>
          <p:cNvSpPr txBox="1"/>
          <p:nvPr/>
        </p:nvSpPr>
        <p:spPr>
          <a:xfrm>
            <a:off x="6762656" y="1716287"/>
            <a:ext cx="47362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ทำให้มีชีวิตชีวา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ใช้การสาธิตและการกระทำเชิงสัญลักษณ์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ใส่ใจของคุณลงไปในขณะนำเสนอ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นำเสนอในลักษณะการเล่าเรื่อง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พยายามปรับแต่งให้เหมาะสม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นำเสนอในลักษณะการตั้งคำถาม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Tx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สร้างการเชื่อมต่อที่เป็นอุปมา</a:t>
            </a:r>
            <a:r>
              <a:rPr lang="th-TH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อุป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มัย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Tx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พยายามทำให้ผู้ชมของคุณคิดตาม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35B1C-813B-4FE0-B166-EC754CC07D01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691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52FADD-BFC5-48C7-BFC4-2FD2E83344AB}"/>
              </a:ext>
            </a:extLst>
          </p:cNvPr>
          <p:cNvSpPr/>
          <p:nvPr/>
        </p:nvSpPr>
        <p:spPr>
          <a:xfrm>
            <a:off x="4830970" y="1113183"/>
            <a:ext cx="6777934" cy="47177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16956-B59A-4368-A237-6117917DBCF5}"/>
              </a:ext>
            </a:extLst>
          </p:cNvPr>
          <p:cNvSpPr/>
          <p:nvPr/>
        </p:nvSpPr>
        <p:spPr>
          <a:xfrm>
            <a:off x="5681427" y="2420103"/>
            <a:ext cx="5303521" cy="927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DFC08-5758-4EDA-8ADC-C9C7E3943A1C}"/>
              </a:ext>
            </a:extLst>
          </p:cNvPr>
          <p:cNvSpPr txBox="1"/>
          <p:nvPr/>
        </p:nvSpPr>
        <p:spPr>
          <a:xfrm>
            <a:off x="5502192" y="1678863"/>
            <a:ext cx="6253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ปลูกฝังความเป็นผู้นำ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0FDE4-1AA9-40C3-9B9A-96386BE1F272}"/>
              </a:ext>
            </a:extLst>
          </p:cNvPr>
          <p:cNvSpPr txBox="1"/>
          <p:nvPr/>
        </p:nvSpPr>
        <p:spPr>
          <a:xfrm>
            <a:off x="6097930" y="2775016"/>
            <a:ext cx="5188559" cy="261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สำรวจสถานการณ์ของคุณ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เผชิญหน้ากับอุปสรรคทั้ง 5 ประการ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สร้างแนวทางของคุณ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ขั้นตอนที่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2800" dirty="0">
                <a:solidFill>
                  <a:schemeClr val="bg1">
                    <a:lumMod val="8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รักษาความผูกพันธ์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83D85-4BAD-4398-8AFB-385C321F84C2}"/>
              </a:ext>
            </a:extLst>
          </p:cNvPr>
          <p:cNvSpPr/>
          <p:nvPr/>
        </p:nvSpPr>
        <p:spPr>
          <a:xfrm>
            <a:off x="344556" y="6044803"/>
            <a:ext cx="4213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6AD613-DDFE-45A9-9504-5F118159A8E3}"/>
              </a:ext>
            </a:extLst>
          </p:cNvPr>
          <p:cNvSpPr/>
          <p:nvPr/>
        </p:nvSpPr>
        <p:spPr>
          <a:xfrm>
            <a:off x="768626" y="1630017"/>
            <a:ext cx="5125940" cy="38033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D1CF1-8B8B-4FC1-9516-4D3F179C65C6}"/>
              </a:ext>
            </a:extLst>
          </p:cNvPr>
          <p:cNvSpPr/>
          <p:nvPr/>
        </p:nvSpPr>
        <p:spPr>
          <a:xfrm>
            <a:off x="523461" y="1789043"/>
            <a:ext cx="5125940" cy="380337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292" name="Picture 4" descr="Related image">
            <a:extLst>
              <a:ext uri="{FF2B5EF4-FFF2-40B4-BE49-F238E27FC236}">
                <a16:creationId xmlns:a16="http://schemas.microsoft.com/office/drawing/2014/main" id="{D77594B1-B225-42F8-A916-E5B305FC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505"/>
            <a:ext cx="5351227" cy="35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A0150E3D-9EFE-4B5F-B272-EEAD594F4E05}"/>
              </a:ext>
            </a:extLst>
          </p:cNvPr>
          <p:cNvSpPr/>
          <p:nvPr/>
        </p:nvSpPr>
        <p:spPr>
          <a:xfrm>
            <a:off x="6087302" y="4911300"/>
            <a:ext cx="4487352" cy="465786"/>
          </a:xfrm>
          <a:custGeom>
            <a:avLst/>
            <a:gdLst>
              <a:gd name="connsiteX0" fmla="*/ 0 w 4487352"/>
              <a:gd name="connsiteY0" fmla="*/ 0 h 465786"/>
              <a:gd name="connsiteX1" fmla="*/ 4487352 w 4487352"/>
              <a:gd name="connsiteY1" fmla="*/ 0 h 465786"/>
              <a:gd name="connsiteX2" fmla="*/ 4487352 w 4487352"/>
              <a:gd name="connsiteY2" fmla="*/ 465786 h 465786"/>
              <a:gd name="connsiteX3" fmla="*/ 0 w 4487352"/>
              <a:gd name="connsiteY3" fmla="*/ 465786 h 465786"/>
              <a:gd name="connsiteX4" fmla="*/ 0 w 4487352"/>
              <a:gd name="connsiteY4" fmla="*/ 0 h 46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352" h="465786" extrusionOk="0">
                <a:moveTo>
                  <a:pt x="0" y="0"/>
                </a:moveTo>
                <a:cubicBezTo>
                  <a:pt x="1435595" y="-78076"/>
                  <a:pt x="3542940" y="-101233"/>
                  <a:pt x="4487352" y="0"/>
                </a:cubicBezTo>
                <a:cubicBezTo>
                  <a:pt x="4507820" y="103295"/>
                  <a:pt x="4469428" y="405998"/>
                  <a:pt x="4487352" y="465786"/>
                </a:cubicBezTo>
                <a:cubicBezTo>
                  <a:pt x="4002213" y="451821"/>
                  <a:pt x="692338" y="505441"/>
                  <a:pt x="0" y="465786"/>
                </a:cubicBezTo>
                <a:cubicBezTo>
                  <a:pt x="1494" y="391874"/>
                  <a:pt x="33790" y="11302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6716907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8F52EDCB-F633-412D-A4C2-AD9C13CAC6E9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03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F04E2-1A10-4003-B1D9-6186065A2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33600"/>
            <a:ext cx="6096000" cy="342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7D25C0-39EA-4D22-9ACE-449D33B44447}"/>
              </a:ext>
            </a:extLst>
          </p:cNvPr>
          <p:cNvSpPr/>
          <p:nvPr/>
        </p:nvSpPr>
        <p:spPr>
          <a:xfrm>
            <a:off x="3238500" y="725556"/>
            <a:ext cx="8953500" cy="8746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กฎข้อที่ 1 ของนิวตัน</a:t>
            </a:r>
            <a:endParaRPr lang="en-US" sz="3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910AA2-C5A1-470C-A984-A775CD71E269}"/>
              </a:ext>
            </a:extLst>
          </p:cNvPr>
          <p:cNvSpPr/>
          <p:nvPr/>
        </p:nvSpPr>
        <p:spPr>
          <a:xfrm>
            <a:off x="344556" y="6044803"/>
            <a:ext cx="4088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B17EF-08D4-4F60-AD47-7730515A2236}"/>
              </a:ext>
            </a:extLst>
          </p:cNvPr>
          <p:cNvSpPr txBox="1"/>
          <p:nvPr/>
        </p:nvSpPr>
        <p:spPr>
          <a:xfrm>
            <a:off x="6494321" y="2878604"/>
            <a:ext cx="5072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วัตถุที่หยุดนิ่งมีแนวโน้มที่จะหยุดนิ่งอยู่กับที่ ตราบที่ไม่มีแรงภายนอกมากระทำ 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ส่วนวัตถุที่เคลื่อนที่จะเคลื่อนที่เป็นแนวเส้นตรงด้วยความเร็วคงที่ ตราบที่ไม่มีแรงภายนอกมกระทำ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58F838-AEB9-42E0-8A6F-7F3F8C7E0BCA}"/>
              </a:ext>
            </a:extLst>
          </p:cNvPr>
          <p:cNvSpPr/>
          <p:nvPr/>
        </p:nvSpPr>
        <p:spPr>
          <a:xfrm>
            <a:off x="6341164" y="1858617"/>
            <a:ext cx="5507935" cy="38033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D5AD6-F655-4423-803D-6B662C45D4E3}"/>
              </a:ext>
            </a:extLst>
          </p:cNvPr>
          <p:cNvSpPr/>
          <p:nvPr/>
        </p:nvSpPr>
        <p:spPr>
          <a:xfrm>
            <a:off x="6095999" y="2017643"/>
            <a:ext cx="5507935" cy="380337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5DA17C-260B-4E68-B38C-1B4CEECA183E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995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D47CDA-59D8-43E0-9521-740CD1792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42"/>
          <a:stretch/>
        </p:blipFill>
        <p:spPr>
          <a:xfrm>
            <a:off x="344556" y="1840396"/>
            <a:ext cx="4191000" cy="3870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9BEFB1-1178-49B9-A0BA-7D678D111D9E}"/>
              </a:ext>
            </a:extLst>
          </p:cNvPr>
          <p:cNvSpPr txBox="1"/>
          <p:nvPr/>
        </p:nvSpPr>
        <p:spPr>
          <a:xfrm>
            <a:off x="4542734" y="1155619"/>
            <a:ext cx="73118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เปลี่ยนความคิดของคุณให้เป็นการกระทำ</a:t>
            </a:r>
            <a:endParaRPr lang="en-US" sz="3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8C4A0-AF24-4886-8EE2-0DCAA4FEDED4}"/>
              </a:ext>
            </a:extLst>
          </p:cNvPr>
          <p:cNvSpPr txBox="1"/>
          <p:nvPr/>
        </p:nvSpPr>
        <p:spPr>
          <a:xfrm>
            <a:off x="5134064" y="2103438"/>
            <a:ext cx="583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ดึงดูดความมุ่งมั่นของแต่ละบุคคล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21666D-10BF-43CC-B694-50F99DD7D3D5}"/>
              </a:ext>
            </a:extLst>
          </p:cNvPr>
          <p:cNvSpPr txBox="1"/>
          <p:nvPr/>
        </p:nvSpPr>
        <p:spPr>
          <a:xfrm>
            <a:off x="4993213" y="2629182"/>
            <a:ext cx="4053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ดำเนินการอย่างเป็นรูปธรรม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ใช้ความเพียรพยายาม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สามารถเลือกอย่างอิสระ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เป็นที่สังเกตหรือเป็นที่รู้จักกับผู้อื่น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ที่ไม่ใช่คุณ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94BE65-9D0F-4B9C-B952-A306F2D11053}"/>
              </a:ext>
            </a:extLst>
          </p:cNvPr>
          <p:cNvSpPr/>
          <p:nvPr/>
        </p:nvSpPr>
        <p:spPr>
          <a:xfrm>
            <a:off x="344556" y="6030948"/>
            <a:ext cx="4198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Shell, G. R., &amp; Moussa, M. (2007). </a:t>
            </a:r>
          </a:p>
          <a:p>
            <a:pPr>
              <a:spcAft>
                <a:spcPts val="0"/>
              </a:spcAft>
            </a:pPr>
            <a:r>
              <a:rPr lang="en-US" sz="1400" i="1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art of woo: using strategic persuasion to sell your ideas</a:t>
            </a:r>
            <a:r>
              <a:rPr lang="en-US" sz="14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Penguin.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C8BEB-7ACC-4D10-9503-9F09E7B63CA7}"/>
              </a:ext>
            </a:extLst>
          </p:cNvPr>
          <p:cNvSpPr/>
          <p:nvPr/>
        </p:nvSpPr>
        <p:spPr>
          <a:xfrm>
            <a:off x="344556" y="1638300"/>
            <a:ext cx="4191000" cy="237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33C1A-CF37-457F-9D13-A9C022BE50DE}"/>
              </a:ext>
            </a:extLst>
          </p:cNvPr>
          <p:cNvSpPr/>
          <p:nvPr/>
        </p:nvSpPr>
        <p:spPr>
          <a:xfrm>
            <a:off x="344556" y="5592452"/>
            <a:ext cx="4191000" cy="237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66A38C-23E9-4DCF-A557-706849D82F29}"/>
              </a:ext>
            </a:extLst>
          </p:cNvPr>
          <p:cNvSpPr/>
          <p:nvPr/>
        </p:nvSpPr>
        <p:spPr>
          <a:xfrm>
            <a:off x="4523408" y="1866107"/>
            <a:ext cx="7311888" cy="237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3C2FD5-0A81-4765-ABBC-A4CEA071C474}"/>
              </a:ext>
            </a:extLst>
          </p:cNvPr>
          <p:cNvSpPr/>
          <p:nvPr/>
        </p:nvSpPr>
        <p:spPr>
          <a:xfrm>
            <a:off x="4523408" y="5355121"/>
            <a:ext cx="7414591" cy="2373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507BAE-25A4-41D1-B465-4E04C9F5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18" y="2857614"/>
            <a:ext cx="2928178" cy="1952119"/>
          </a:xfrm>
          <a:prstGeom prst="rect">
            <a:avLst/>
          </a:prstGeom>
        </p:spPr>
      </p:pic>
      <p:sp>
        <p:nvSpPr>
          <p:cNvPr id="12" name="Oval 8">
            <a:extLst>
              <a:ext uri="{FF2B5EF4-FFF2-40B4-BE49-F238E27FC236}">
                <a16:creationId xmlns:a16="http://schemas.microsoft.com/office/drawing/2014/main" id="{84835E82-11E7-4091-9510-3DEA89F9C80B}"/>
              </a:ext>
            </a:extLst>
          </p:cNvPr>
          <p:cNvSpPr/>
          <p:nvPr/>
        </p:nvSpPr>
        <p:spPr>
          <a:xfrm>
            <a:off x="10997342" y="6276109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fld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62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E6C979D-EF58-4858-8B91-739BF71BBE62}" vid="{D4DCA0D8-396C-48AE-A10D-E163C8849F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13621</TotalTime>
  <Words>1120</Words>
  <Application>Microsoft Office PowerPoint</Application>
  <PresentationFormat>Widescreen</PresentationFormat>
  <Paragraphs>137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TH SarabunPSK</vt:lpstr>
      <vt:lpstr>Times New Roman</vt:lpstr>
      <vt:lpstr>Office Theme</vt:lpstr>
      <vt:lpstr>การพัฒนาทักษะในการสื่อสารของผู้นำ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Communication  Skills Development</dc:title>
  <dc:creator>Newy -</dc:creator>
  <cp:lastModifiedBy>Admin</cp:lastModifiedBy>
  <cp:revision>602</cp:revision>
  <cp:lastPrinted>2019-10-03T07:34:28Z</cp:lastPrinted>
  <dcterms:created xsi:type="dcterms:W3CDTF">2019-09-18T15:21:02Z</dcterms:created>
  <dcterms:modified xsi:type="dcterms:W3CDTF">2020-11-03T16:56:50Z</dcterms:modified>
</cp:coreProperties>
</file>