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16" r:id="rId2"/>
    <p:sldId id="934" r:id="rId3"/>
    <p:sldId id="949" r:id="rId4"/>
    <p:sldId id="929" r:id="rId5"/>
    <p:sldId id="928" r:id="rId6"/>
    <p:sldId id="936" r:id="rId7"/>
    <p:sldId id="921" r:id="rId8"/>
    <p:sldId id="995" r:id="rId9"/>
    <p:sldId id="943" r:id="rId10"/>
    <p:sldId id="945" r:id="rId11"/>
    <p:sldId id="950" r:id="rId12"/>
    <p:sldId id="932" r:id="rId13"/>
    <p:sldId id="946" r:id="rId14"/>
    <p:sldId id="947" r:id="rId15"/>
    <p:sldId id="944" r:id="rId16"/>
    <p:sldId id="948" r:id="rId17"/>
    <p:sldId id="942" r:id="rId18"/>
    <p:sldId id="10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FF6600"/>
    <a:srgbClr val="9FE243"/>
    <a:srgbClr val="001827"/>
    <a:srgbClr val="000035"/>
    <a:srgbClr val="45619D"/>
    <a:srgbClr val="2F0506"/>
    <a:srgbClr val="A6A6A6"/>
    <a:srgbClr val="FFCF1A"/>
    <a:srgbClr val="4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8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imon_sinek_why_good_leaders_make_you_feel_safe/discussio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imon_sinek_how_great_leaders_inspire_act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5923" y="3204037"/>
            <a:ext cx="9775371" cy="1003169"/>
          </a:xfrm>
        </p:spPr>
        <p:txBody>
          <a:bodyPr/>
          <a:lstStyle/>
          <a:p>
            <a:pPr marL="457200" fontAlgn="base"/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ปลูกฝังความเป็นผู้นำและรูปแบบการสื่อสารของคุณ</a:t>
            </a:r>
            <a:endParaRPr lang="en-US" sz="32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0706" y="2307577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การพัฒนาทักษะการสื่อสารของผู้นำ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0996F12A-B8B4-460A-81C6-49A54E99DAB9}"/>
              </a:ext>
            </a:extLst>
          </p:cNvPr>
          <p:cNvSpPr txBox="1"/>
          <p:nvPr/>
        </p:nvSpPr>
        <p:spPr>
          <a:xfrm>
            <a:off x="2522655" y="4369825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383BAE-9A81-4C8D-B586-64015013709A}"/>
              </a:ext>
            </a:extLst>
          </p:cNvPr>
          <p:cNvGrpSpPr/>
          <p:nvPr/>
        </p:nvGrpSpPr>
        <p:grpSpPr>
          <a:xfrm>
            <a:off x="2292626" y="561411"/>
            <a:ext cx="8421756" cy="728551"/>
            <a:chOff x="2292626" y="561411"/>
            <a:chExt cx="8421756" cy="7285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369C27-C125-4CE6-98DE-B84F23ABC20D}"/>
                </a:ext>
              </a:extLst>
            </p:cNvPr>
            <p:cNvSpPr/>
            <p:nvPr/>
          </p:nvSpPr>
          <p:spPr>
            <a:xfrm flipV="1">
              <a:off x="2292626" y="1117431"/>
              <a:ext cx="8176591" cy="115021"/>
            </a:xfrm>
            <a:prstGeom prst="rect">
              <a:avLst/>
            </a:prstGeom>
            <a:solidFill>
              <a:srgbClr val="5AC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566CBB-70AC-4187-92AD-1A78AE796699}"/>
                </a:ext>
              </a:extLst>
            </p:cNvPr>
            <p:cNvSpPr/>
            <p:nvPr/>
          </p:nvSpPr>
          <p:spPr>
            <a:xfrm>
              <a:off x="2537792" y="561411"/>
              <a:ext cx="793142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เชื่อมโยงความคิดของคุณ</a:t>
              </a:r>
              <a:r>
                <a:rPr lang="th-TH" sz="3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กับผู้อื่น</a:t>
              </a:r>
              <a:r>
                <a:rPr lang="en-US" sz="3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โยนหินถามทาง</a:t>
              </a:r>
              <a:endParaRPr lang="en-US" sz="3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44B80D-6273-4D20-B24E-B16C09FF2B98}"/>
                </a:ext>
              </a:extLst>
            </p:cNvPr>
            <p:cNvSpPr/>
            <p:nvPr/>
          </p:nvSpPr>
          <p:spPr>
            <a:xfrm flipV="1">
              <a:off x="2537791" y="1174941"/>
              <a:ext cx="8176591" cy="115021"/>
            </a:xfrm>
            <a:prstGeom prst="rect">
              <a:avLst/>
            </a:prstGeom>
            <a:solidFill>
              <a:srgbClr val="FA8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6152" name="Picture 8" descr="Related image">
            <a:extLst>
              <a:ext uri="{FF2B5EF4-FFF2-40B4-BE49-F238E27FC236}">
                <a16:creationId xmlns:a16="http://schemas.microsoft.com/office/drawing/2014/main" id="{DD49AE96-B706-4986-8FDE-1DD2E7F5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28" y="307801"/>
            <a:ext cx="1556508" cy="15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5DEBD3EA-107D-42B5-8A86-575A058A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04" y="2107095"/>
            <a:ext cx="2657061" cy="26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43EB4EE-2684-4CE9-A181-6966A708F60A}"/>
              </a:ext>
            </a:extLst>
          </p:cNvPr>
          <p:cNvGrpSpPr/>
          <p:nvPr/>
        </p:nvGrpSpPr>
        <p:grpSpPr>
          <a:xfrm>
            <a:off x="-13251" y="3643534"/>
            <a:ext cx="2928729" cy="670050"/>
            <a:chOff x="-13251" y="3033933"/>
            <a:chExt cx="2928729" cy="6700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F211D8-0C02-4511-811D-03FD4D1CFB6A}"/>
                </a:ext>
              </a:extLst>
            </p:cNvPr>
            <p:cNvSpPr/>
            <p:nvPr/>
          </p:nvSpPr>
          <p:spPr>
            <a:xfrm>
              <a:off x="-13251" y="3033933"/>
              <a:ext cx="291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ทุกอย่างเริ่มต้นด้วย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12D084-53FD-4336-8A05-EBE0C37B2371}"/>
                </a:ext>
              </a:extLst>
            </p:cNvPr>
            <p:cNvSpPr/>
            <p:nvPr/>
          </p:nvSpPr>
          <p:spPr>
            <a:xfrm flipV="1">
              <a:off x="516835" y="3603536"/>
              <a:ext cx="2398643" cy="1004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FCE1A-454F-4C87-8471-33CD80602C48}"/>
                </a:ext>
              </a:extLst>
            </p:cNvPr>
            <p:cNvSpPr/>
            <p:nvPr/>
          </p:nvSpPr>
          <p:spPr>
            <a:xfrm flipV="1">
              <a:off x="516835" y="3557153"/>
              <a:ext cx="2398643" cy="100447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912A27D-D6CF-4F1D-8224-4191D113B8D9}"/>
              </a:ext>
            </a:extLst>
          </p:cNvPr>
          <p:cNvSpPr/>
          <p:nvPr/>
        </p:nvSpPr>
        <p:spPr>
          <a:xfrm>
            <a:off x="4900304" y="2024582"/>
            <a:ext cx="612550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สร้างความคิด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931B9-209D-443B-9B3D-36871F28B20B}"/>
              </a:ext>
            </a:extLst>
          </p:cNvPr>
          <p:cNvSpPr/>
          <p:nvPr/>
        </p:nvSpPr>
        <p:spPr>
          <a:xfrm>
            <a:off x="4900303" y="2673861"/>
            <a:ext cx="6125505" cy="3132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54A2B3-1D99-4099-AE13-0508D1B652A0}"/>
              </a:ext>
            </a:extLst>
          </p:cNvPr>
          <p:cNvSpPr/>
          <p:nvPr/>
        </p:nvSpPr>
        <p:spPr>
          <a:xfrm>
            <a:off x="4900304" y="2733693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กำหนดปัญหา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0CA96D-567B-43A1-8808-4061325D0D1A}"/>
              </a:ext>
            </a:extLst>
          </p:cNvPr>
          <p:cNvSpPr/>
          <p:nvPr/>
        </p:nvSpPr>
        <p:spPr>
          <a:xfrm flipV="1">
            <a:off x="4900304" y="2518585"/>
            <a:ext cx="6125505" cy="80344"/>
          </a:xfrm>
          <a:prstGeom prst="rect">
            <a:avLst/>
          </a:prstGeom>
          <a:solidFill>
            <a:srgbClr val="FA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F9FABB-BA25-474D-8AD4-E6213BC9B661}"/>
              </a:ext>
            </a:extLst>
          </p:cNvPr>
          <p:cNvSpPr/>
          <p:nvPr/>
        </p:nvSpPr>
        <p:spPr>
          <a:xfrm>
            <a:off x="4900304" y="3361934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การวิจัยอย่างไม่ลดละ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6A3990-8046-42B4-B34D-311CA22D8AB9}"/>
              </a:ext>
            </a:extLst>
          </p:cNvPr>
          <p:cNvSpPr/>
          <p:nvPr/>
        </p:nvSpPr>
        <p:spPr>
          <a:xfrm>
            <a:off x="4900304" y="3991336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ปล่อยให้มันดำเนินไป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365CEC-8257-4173-BD11-497DDFB92AB9}"/>
              </a:ext>
            </a:extLst>
          </p:cNvPr>
          <p:cNvSpPr/>
          <p:nvPr/>
        </p:nvSpPr>
        <p:spPr>
          <a:xfrm>
            <a:off x="4903617" y="4640615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4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จับความคิดที่คิดได้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E0F12-AB2E-4FA3-BF1D-00E6E79E43DB}"/>
              </a:ext>
            </a:extLst>
          </p:cNvPr>
          <p:cNvSpPr/>
          <p:nvPr/>
        </p:nvSpPr>
        <p:spPr>
          <a:xfrm>
            <a:off x="4900303" y="5283433"/>
            <a:ext cx="612550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ปรับแต่งและขัดเกลา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65E023-58E3-463D-A2A6-C74CC61E0814}"/>
              </a:ext>
            </a:extLst>
          </p:cNvPr>
          <p:cNvSpPr/>
          <p:nvPr/>
        </p:nvSpPr>
        <p:spPr>
          <a:xfrm>
            <a:off x="344556" y="6030948"/>
            <a:ext cx="4244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B8932EF8-0E68-42BD-8E60-6F4AD82C923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169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FB1B68-AF67-44FC-8C72-E90088F259CF}"/>
              </a:ext>
            </a:extLst>
          </p:cNvPr>
          <p:cNvSpPr/>
          <p:nvPr/>
        </p:nvSpPr>
        <p:spPr>
          <a:xfrm>
            <a:off x="331304" y="5823557"/>
            <a:ext cx="3988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Sinek, S. (2014, March). Why good leaders make you feel safe. 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Retrieved November 6, 2019, from https://www.ted.com/talks/</a:t>
            </a:r>
          </a:p>
          <a:p>
            <a:r>
              <a:rPr lang="en-US" sz="1400" dirty="0" err="1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simon_sinek_why_good_leaders_make_you_feel_safe</a:t>
            </a:r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/discussion.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95E380-3301-48ED-B56D-0E5B280B8842}"/>
              </a:ext>
            </a:extLst>
          </p:cNvPr>
          <p:cNvSpPr/>
          <p:nvPr/>
        </p:nvSpPr>
        <p:spPr>
          <a:xfrm>
            <a:off x="7833239" y="5859971"/>
            <a:ext cx="4253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Mast, H. (2017, June 15). Why most accountability efforts fall short. 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Retrieved November 6, 2019, from http://healthydealer.com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/2017/06/15/why-most-accountability-efforts-fall-short/.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681443D-26FB-413C-96D3-6A5DD82B10B2}"/>
              </a:ext>
            </a:extLst>
          </p:cNvPr>
          <p:cNvGrpSpPr/>
          <p:nvPr/>
        </p:nvGrpSpPr>
        <p:grpSpPr>
          <a:xfrm>
            <a:off x="902994" y="1276845"/>
            <a:ext cx="4032173" cy="3936792"/>
            <a:chOff x="902994" y="1276845"/>
            <a:chExt cx="4032173" cy="39367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F9A854-9F62-48DC-9611-672BD95D568A}"/>
                </a:ext>
              </a:extLst>
            </p:cNvPr>
            <p:cNvSpPr/>
            <p:nvPr/>
          </p:nvSpPr>
          <p:spPr>
            <a:xfrm>
              <a:off x="902994" y="1276845"/>
              <a:ext cx="4032173" cy="387523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0A0402-8FFC-43F5-A9CC-C712D9AE9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7497" y="1819378"/>
              <a:ext cx="2903166" cy="279017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300A71-2867-4433-B2FF-D2A0A5FC02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098" y="2349510"/>
              <a:ext cx="1799963" cy="1729906"/>
            </a:xfrm>
            <a:prstGeom prst="ellipse">
              <a:avLst/>
            </a:prstGeom>
            <a:solidFill>
              <a:srgbClr val="C39726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54CC4B-1267-4518-BD10-F684BFBE937D}"/>
                </a:ext>
              </a:extLst>
            </p:cNvPr>
            <p:cNvSpPr txBox="1"/>
            <p:nvPr/>
          </p:nvSpPr>
          <p:spPr>
            <a:xfrm>
              <a:off x="1977936" y="2922075"/>
              <a:ext cx="188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ทำไม</a:t>
              </a:r>
              <a:endPara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9CFC36-D382-4C52-B244-F26F5BC76D67}"/>
                </a:ext>
              </a:extLst>
            </p:cNvPr>
            <p:cNvSpPr txBox="1"/>
            <p:nvPr/>
          </p:nvSpPr>
          <p:spPr>
            <a:xfrm>
              <a:off x="1977936" y="4052095"/>
              <a:ext cx="188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อย่างไร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A3C41A-10B0-411C-96FB-1CC904B800F0}"/>
                </a:ext>
              </a:extLst>
            </p:cNvPr>
            <p:cNvSpPr txBox="1"/>
            <p:nvPr/>
          </p:nvSpPr>
          <p:spPr>
            <a:xfrm>
              <a:off x="1975084" y="4628862"/>
              <a:ext cx="188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B17AA0-62BB-4A9C-9284-AC8F36E56288}"/>
              </a:ext>
            </a:extLst>
          </p:cNvPr>
          <p:cNvGrpSpPr/>
          <p:nvPr/>
        </p:nvGrpSpPr>
        <p:grpSpPr>
          <a:xfrm>
            <a:off x="7487298" y="1276845"/>
            <a:ext cx="4032173" cy="3875238"/>
            <a:chOff x="7487298" y="1276845"/>
            <a:chExt cx="4032173" cy="387523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5DD524-874B-4230-B8AD-386387F122B7}"/>
                </a:ext>
              </a:extLst>
            </p:cNvPr>
            <p:cNvSpPr/>
            <p:nvPr/>
          </p:nvSpPr>
          <p:spPr>
            <a:xfrm>
              <a:off x="7487298" y="1276845"/>
              <a:ext cx="4032173" cy="387523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786C11-D23D-4E1F-90B9-54CE6B22A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3402" y="2141723"/>
              <a:ext cx="2016165" cy="1937693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9A419E-5AFE-47AC-94A1-5265AB758D75}"/>
                </a:ext>
              </a:extLst>
            </p:cNvPr>
            <p:cNvSpPr txBox="1"/>
            <p:nvPr/>
          </p:nvSpPr>
          <p:spPr>
            <a:xfrm>
              <a:off x="8389721" y="2707180"/>
              <a:ext cx="24435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สมองส่วนอารมณ์ </a:t>
              </a:r>
              <a:b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Limbic Brain)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5A778B-F863-4E01-92DD-4A64E13F1234}"/>
                </a:ext>
              </a:extLst>
            </p:cNvPr>
            <p:cNvSpPr txBox="1"/>
            <p:nvPr/>
          </p:nvSpPr>
          <p:spPr>
            <a:xfrm>
              <a:off x="8372524" y="4099387"/>
              <a:ext cx="24435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สมองชั้นตรรกะ</a:t>
              </a:r>
            </a:p>
            <a:p>
              <a:pPr algn="ctr"/>
              <a:r>
                <a:rPr lang="th-TH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และเหตุผล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85A3A4C-D0B5-4C7E-AC6A-52DA7BE95DAB}"/>
              </a:ext>
            </a:extLst>
          </p:cNvPr>
          <p:cNvGrpSpPr/>
          <p:nvPr/>
        </p:nvGrpSpPr>
        <p:grpSpPr>
          <a:xfrm>
            <a:off x="3053350" y="3526164"/>
            <a:ext cx="3256981" cy="2375841"/>
            <a:chOff x="3053350" y="3526164"/>
            <a:chExt cx="3256981" cy="237584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C084D0B-3BC1-45B9-87D9-CA62EAE88A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53350" y="3526164"/>
              <a:ext cx="1396513" cy="16559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277C33-A2DD-49B5-969C-C2D48D180128}"/>
                </a:ext>
              </a:extLst>
            </p:cNvPr>
            <p:cNvSpPr txBox="1"/>
            <p:nvPr/>
          </p:nvSpPr>
          <p:spPr>
            <a:xfrm>
              <a:off x="3866806" y="5080056"/>
              <a:ext cx="244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การรักษา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7506CD-D700-49A4-B2A8-81CEBC747602}"/>
                </a:ext>
              </a:extLst>
            </p:cNvPr>
            <p:cNvSpPr txBox="1"/>
            <p:nvPr/>
          </p:nvSpPr>
          <p:spPr>
            <a:xfrm>
              <a:off x="4133570" y="5440340"/>
              <a:ext cx="1882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นอกเข้าใน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CA06B1D-BD8A-45A8-BFBA-8FAA06BC8D8C}"/>
              </a:ext>
            </a:extLst>
          </p:cNvPr>
          <p:cNvGrpSpPr/>
          <p:nvPr/>
        </p:nvGrpSpPr>
        <p:grpSpPr>
          <a:xfrm>
            <a:off x="6548227" y="3571501"/>
            <a:ext cx="4964630" cy="2382433"/>
            <a:chOff x="6548227" y="3571501"/>
            <a:chExt cx="4964630" cy="238243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9FDA3E-8914-40A1-ABBC-3FCE9791E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4966" y="3571501"/>
              <a:ext cx="1334734" cy="156818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39351A-59CB-42A4-88A3-62BC6C5CA836}"/>
                </a:ext>
              </a:extLst>
            </p:cNvPr>
            <p:cNvSpPr txBox="1"/>
            <p:nvPr/>
          </p:nvSpPr>
          <p:spPr>
            <a:xfrm>
              <a:off x="6548227" y="5136729"/>
              <a:ext cx="24435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แรงผลักดัน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60B066-27FC-4AA5-BD0A-E6A4A99E05DE}"/>
                </a:ext>
              </a:extLst>
            </p:cNvPr>
            <p:cNvSpPr txBox="1"/>
            <p:nvPr/>
          </p:nvSpPr>
          <p:spPr>
            <a:xfrm>
              <a:off x="6814991" y="5492269"/>
              <a:ext cx="1882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ในออกนอก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49A463-7FFD-46B9-A36B-42A8EB2062BF}"/>
                </a:ext>
              </a:extLst>
            </p:cNvPr>
            <p:cNvSpPr txBox="1"/>
            <p:nvPr/>
          </p:nvSpPr>
          <p:spPr>
            <a:xfrm>
              <a:off x="8068919" y="5150616"/>
              <a:ext cx="34439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i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เริ่มต้น</a:t>
              </a:r>
            </a:p>
            <a:p>
              <a:pPr algn="ctr"/>
              <a:r>
                <a:rPr lang="th-TH" sz="2000" i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และล้อมรอบด้วย “ทำไม”</a:t>
              </a:r>
              <a:endParaRPr lang="en-US" sz="2000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957C7D7-32BC-4DAF-8D40-1C4A0A37BA86}"/>
              </a:ext>
            </a:extLst>
          </p:cNvPr>
          <p:cNvSpPr txBox="1"/>
          <p:nvPr/>
        </p:nvSpPr>
        <p:spPr>
          <a:xfrm>
            <a:off x="1917590" y="577375"/>
            <a:ext cx="244352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วงกลมสีทอง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6FB07CA-B7F2-4F21-AC99-D65F445F2408}"/>
              </a:ext>
            </a:extLst>
          </p:cNvPr>
          <p:cNvSpPr txBox="1"/>
          <p:nvPr/>
        </p:nvSpPr>
        <p:spPr>
          <a:xfrm>
            <a:off x="8278766" y="577375"/>
            <a:ext cx="244352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สมองมนุษย์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19F41F-26A7-4869-A4B0-C4467EFD27F4}"/>
              </a:ext>
            </a:extLst>
          </p:cNvPr>
          <p:cNvGrpSpPr/>
          <p:nvPr/>
        </p:nvGrpSpPr>
        <p:grpSpPr>
          <a:xfrm>
            <a:off x="3403600" y="3971746"/>
            <a:ext cx="5435600" cy="584775"/>
            <a:chOff x="3860221" y="2930616"/>
            <a:chExt cx="4680968" cy="5847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D93EA60-A411-4213-9595-CFB804949D6A}"/>
                </a:ext>
              </a:extLst>
            </p:cNvPr>
            <p:cNvCxnSpPr/>
            <p:nvPr/>
          </p:nvCxnSpPr>
          <p:spPr>
            <a:xfrm flipV="1">
              <a:off x="3860221" y="3214462"/>
              <a:ext cx="4680968" cy="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6EB6D6-3A49-44E7-9C1C-559E35582CC3}"/>
                </a:ext>
              </a:extLst>
            </p:cNvPr>
            <p:cNvSpPr txBox="1"/>
            <p:nvPr/>
          </p:nvSpPr>
          <p:spPr>
            <a:xfrm>
              <a:off x="5411319" y="2930616"/>
              <a:ext cx="152798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กระบวนการ</a:t>
              </a:r>
              <a:endPara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2E49C4D-A7F3-4D5C-B68F-A125EC9D5C13}"/>
              </a:ext>
            </a:extLst>
          </p:cNvPr>
          <p:cNvGrpSpPr/>
          <p:nvPr/>
        </p:nvGrpSpPr>
        <p:grpSpPr>
          <a:xfrm>
            <a:off x="3360892" y="4619567"/>
            <a:ext cx="5435600" cy="584775"/>
            <a:chOff x="3860221" y="2930616"/>
            <a:chExt cx="4680968" cy="58477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951CA56-A639-427C-91F7-26E9330C2B0E}"/>
                </a:ext>
              </a:extLst>
            </p:cNvPr>
            <p:cNvCxnSpPr/>
            <p:nvPr/>
          </p:nvCxnSpPr>
          <p:spPr>
            <a:xfrm flipV="1">
              <a:off x="3860221" y="3214462"/>
              <a:ext cx="4680968" cy="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E32D04-7F7D-4A7B-ABD1-D21EFE02546C}"/>
                </a:ext>
              </a:extLst>
            </p:cNvPr>
            <p:cNvSpPr txBox="1"/>
            <p:nvPr/>
          </p:nvSpPr>
          <p:spPr>
            <a:xfrm>
              <a:off x="5411319" y="2930616"/>
              <a:ext cx="152798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ผลลัพธ์</a:t>
              </a:r>
              <a:endPara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B6EC78-7C3A-446C-888C-E153BB7891F0}"/>
              </a:ext>
            </a:extLst>
          </p:cNvPr>
          <p:cNvGrpSpPr/>
          <p:nvPr/>
        </p:nvGrpSpPr>
        <p:grpSpPr>
          <a:xfrm>
            <a:off x="3860221" y="2861341"/>
            <a:ext cx="4680968" cy="936800"/>
            <a:chOff x="3860221" y="2861341"/>
            <a:chExt cx="4680968" cy="936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0DD7976-D56F-4046-91D0-E3D01AEAD8E3}"/>
                </a:ext>
              </a:extLst>
            </p:cNvPr>
            <p:cNvGrpSpPr/>
            <p:nvPr/>
          </p:nvGrpSpPr>
          <p:grpSpPr>
            <a:xfrm>
              <a:off x="3860221" y="2861341"/>
              <a:ext cx="4680968" cy="584775"/>
              <a:chOff x="3860221" y="2861341"/>
              <a:chExt cx="4680968" cy="584775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B32E0CD-703D-4E89-AF6A-B80355B2B24C}"/>
                  </a:ext>
                </a:extLst>
              </p:cNvPr>
              <p:cNvCxnSpPr>
                <a:stCxn id="11" idx="3"/>
              </p:cNvCxnSpPr>
              <p:nvPr/>
            </p:nvCxnSpPr>
            <p:spPr>
              <a:xfrm>
                <a:off x="3860221" y="3214463"/>
                <a:ext cx="4680968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11C408E-60B0-4AE7-A2EC-82B4565D55FA}"/>
                  </a:ext>
                </a:extLst>
              </p:cNvPr>
              <p:cNvSpPr txBox="1"/>
              <p:nvPr/>
            </p:nvSpPr>
            <p:spPr>
              <a:xfrm>
                <a:off x="5251390" y="2861341"/>
                <a:ext cx="179782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วัตถุประสงค์</a:t>
                </a:r>
                <a:endParaRPr lang="en-US" sz="3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1A5C80-4765-40B0-BE52-9396D225B8B2}"/>
                </a:ext>
              </a:extLst>
            </p:cNvPr>
            <p:cNvSpPr txBox="1"/>
            <p:nvPr/>
          </p:nvSpPr>
          <p:spPr>
            <a:xfrm>
              <a:off x="4945912" y="3336476"/>
              <a:ext cx="2443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แรงจูงใจที่แท้จริง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</p:grpSp>
      <p:sp>
        <p:nvSpPr>
          <p:cNvPr id="60" name="Oval 8">
            <a:extLst>
              <a:ext uri="{FF2B5EF4-FFF2-40B4-BE49-F238E27FC236}">
                <a16:creationId xmlns:a16="http://schemas.microsoft.com/office/drawing/2014/main" id="{7A8BA7E9-6F12-497E-979F-A6E882908EB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47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9E72F2-AB34-4D1E-917D-AE5CD0D7B278}"/>
              </a:ext>
            </a:extLst>
          </p:cNvPr>
          <p:cNvSpPr/>
          <p:nvPr/>
        </p:nvSpPr>
        <p:spPr>
          <a:xfrm>
            <a:off x="331303" y="5851266"/>
            <a:ext cx="4202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Sinek, S. (2014, March). Why good leaders make you feel safe. 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Retrieved November 6, 2019, from https://www.ted.com/talks/</a:t>
            </a:r>
          </a:p>
          <a:p>
            <a:r>
              <a:rPr lang="en-US" sz="1400" dirty="0" err="1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simon_sinek_why_good_leaders_make_you_feel_safe</a:t>
            </a:r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/discussion.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69AD7-6520-4C98-BB49-EC24E7C053EC}"/>
              </a:ext>
            </a:extLst>
          </p:cNvPr>
          <p:cNvSpPr/>
          <p:nvPr/>
        </p:nvSpPr>
        <p:spPr>
          <a:xfrm>
            <a:off x="7871794" y="5628101"/>
            <a:ext cx="3816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Ranadive, A. (2017, May 26). The Power of Starting with Why. 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Retrieved November 6, 2019, from https://medium.com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/leadership-motivation-and-impact/the-power-of-starting</a:t>
            </a:r>
          </a:p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-with-why-f8e491392ef8.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517AA-F497-4976-95D9-441802B72E93}"/>
              </a:ext>
            </a:extLst>
          </p:cNvPr>
          <p:cNvSpPr/>
          <p:nvPr/>
        </p:nvSpPr>
        <p:spPr>
          <a:xfrm>
            <a:off x="6096000" y="4040511"/>
            <a:ext cx="5532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ในกรณีของ </a:t>
            </a:r>
            <a:r>
              <a: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Apple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พวกเขาซื้อด้วยเหตุผลของ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ความคิดต่าง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ของความท้าทายของการเป็นผู้ริเริ่ม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890083-025A-4351-BFAC-1DAEE598A14D}"/>
              </a:ext>
            </a:extLst>
          </p:cNvPr>
          <p:cNvGrpSpPr/>
          <p:nvPr/>
        </p:nvGrpSpPr>
        <p:grpSpPr>
          <a:xfrm>
            <a:off x="2292626" y="383217"/>
            <a:ext cx="8937311" cy="1468427"/>
            <a:chOff x="2292626" y="383217"/>
            <a:chExt cx="8937311" cy="14684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F5C2BE-DADD-432D-9B4B-ED74C1C48BAE}"/>
                </a:ext>
              </a:extLst>
            </p:cNvPr>
            <p:cNvSpPr/>
            <p:nvPr/>
          </p:nvSpPr>
          <p:spPr>
            <a:xfrm>
              <a:off x="3548799" y="575003"/>
              <a:ext cx="4015843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พลังแห่งการเริ่มต้นด้วย “ทำไม”</a:t>
              </a:r>
              <a:endPara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DA3ED8-15D6-4F9F-9EB6-02CFAFC2B616}"/>
                </a:ext>
              </a:extLst>
            </p:cNvPr>
            <p:cNvSpPr/>
            <p:nvPr/>
          </p:nvSpPr>
          <p:spPr>
            <a:xfrm flipV="1">
              <a:off x="2537791" y="1174941"/>
              <a:ext cx="8176591" cy="115021"/>
            </a:xfrm>
            <a:prstGeom prst="rect">
              <a:avLst/>
            </a:prstGeom>
            <a:solidFill>
              <a:srgbClr val="C39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F42FD7-0973-4A26-B4B6-2A4E9E97AB52}"/>
                </a:ext>
              </a:extLst>
            </p:cNvPr>
            <p:cNvSpPr/>
            <p:nvPr/>
          </p:nvSpPr>
          <p:spPr>
            <a:xfrm flipV="1">
              <a:off x="2292626" y="1117431"/>
              <a:ext cx="8176591" cy="1150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3C1A07-C8BB-4ABA-8E5A-C7343546B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219" t="13741" r="16530" b="37981"/>
            <a:stretch/>
          </p:blipFill>
          <p:spPr>
            <a:xfrm>
              <a:off x="9366903" y="383217"/>
              <a:ext cx="1863034" cy="14684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C87E11-EC9A-4B4F-8CFC-DBD1360B15F6}"/>
              </a:ext>
            </a:extLst>
          </p:cNvPr>
          <p:cNvGrpSpPr/>
          <p:nvPr/>
        </p:nvGrpSpPr>
        <p:grpSpPr>
          <a:xfrm>
            <a:off x="629298" y="1784845"/>
            <a:ext cx="4032173" cy="3875238"/>
            <a:chOff x="902029" y="1807821"/>
            <a:chExt cx="4032173" cy="387523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A849A6-B0AC-49EC-91EE-3F68CE14BEA6}"/>
                </a:ext>
              </a:extLst>
            </p:cNvPr>
            <p:cNvSpPr/>
            <p:nvPr/>
          </p:nvSpPr>
          <p:spPr>
            <a:xfrm>
              <a:off x="902029" y="1807821"/>
              <a:ext cx="4032173" cy="3875238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E05634-7841-4EAD-ABDF-176F9AB0CD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6532" y="2350354"/>
              <a:ext cx="2903166" cy="2790171"/>
            </a:xfrm>
            <a:prstGeom prst="ellipse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AE2969-0A41-4129-A36C-CDDF9B6FE5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8133" y="2880486"/>
              <a:ext cx="1799963" cy="1729906"/>
            </a:xfrm>
            <a:prstGeom prst="ellipse">
              <a:avLst/>
            </a:prstGeom>
            <a:solidFill>
              <a:srgbClr val="C39726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4E73F2-4099-4984-8CA0-952F80586949}"/>
                </a:ext>
              </a:extLst>
            </p:cNvPr>
            <p:cNvSpPr txBox="1"/>
            <p:nvPr/>
          </p:nvSpPr>
          <p:spPr>
            <a:xfrm>
              <a:off x="1976971" y="3453051"/>
              <a:ext cx="1882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ทำไม</a:t>
              </a:r>
              <a:endParaRPr lang="en-US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746CFD-2663-4070-8199-07325FE2A91E}"/>
                </a:ext>
              </a:extLst>
            </p:cNvPr>
            <p:cNvSpPr txBox="1"/>
            <p:nvPr/>
          </p:nvSpPr>
          <p:spPr>
            <a:xfrm>
              <a:off x="1976971" y="4583071"/>
              <a:ext cx="1882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อย่างไร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29036B-E0BB-45DD-A922-52A6B96A50DF}"/>
                </a:ext>
              </a:extLst>
            </p:cNvPr>
            <p:cNvSpPr txBox="1"/>
            <p:nvPr/>
          </p:nvSpPr>
          <p:spPr>
            <a:xfrm>
              <a:off x="1974119" y="5159838"/>
              <a:ext cx="1882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98293D2-351E-45F7-B1D6-7E60173BE140}"/>
                </a:ext>
              </a:extLst>
            </p:cNvPr>
            <p:cNvCxnSpPr>
              <a:cxnSpLocks/>
            </p:cNvCxnSpPr>
            <p:nvPr/>
          </p:nvCxnSpPr>
          <p:spPr>
            <a:xfrm>
              <a:off x="3164114" y="4157121"/>
              <a:ext cx="1642190" cy="1304014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Image result for apple png">
            <a:extLst>
              <a:ext uri="{FF2B5EF4-FFF2-40B4-BE49-F238E27FC236}">
                <a16:creationId xmlns:a16="http://schemas.microsoft.com/office/drawing/2014/main" id="{AC4FE3A7-66B6-4D62-8C54-178A4A0B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40" y="3994177"/>
            <a:ext cx="970177" cy="11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130F068-1DA6-4D8F-B25C-9B2A533C970B}"/>
              </a:ext>
            </a:extLst>
          </p:cNvPr>
          <p:cNvGrpSpPr/>
          <p:nvPr/>
        </p:nvGrpSpPr>
        <p:grpSpPr>
          <a:xfrm>
            <a:off x="4702632" y="2286079"/>
            <a:ext cx="7295403" cy="1446894"/>
            <a:chOff x="5324099" y="2286079"/>
            <a:chExt cx="6179508" cy="14468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1200B8-6398-4E77-8D49-1B890C9CBEF6}"/>
                </a:ext>
              </a:extLst>
            </p:cNvPr>
            <p:cNvSpPr/>
            <p:nvPr/>
          </p:nvSpPr>
          <p:spPr>
            <a:xfrm>
              <a:off x="5373606" y="2640771"/>
              <a:ext cx="60805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“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ผู้คนไม่ได้ซื้อในสิ่งที่คุณทำ แต่จะซื้อด้วยเหตุผลที่คุณทำมัน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”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A9B7B7-4B7F-48E5-A4BB-4C87F4916622}"/>
                </a:ext>
              </a:extLst>
            </p:cNvPr>
            <p:cNvSpPr/>
            <p:nvPr/>
          </p:nvSpPr>
          <p:spPr>
            <a:xfrm>
              <a:off x="5539773" y="2286079"/>
              <a:ext cx="5678375" cy="13534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02C9B71-986E-47C5-9B39-FDB27A016541}"/>
                </a:ext>
              </a:extLst>
            </p:cNvPr>
            <p:cNvSpPr/>
            <p:nvPr/>
          </p:nvSpPr>
          <p:spPr>
            <a:xfrm>
              <a:off x="5609559" y="2379567"/>
              <a:ext cx="5678375" cy="135340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B61527-69FB-47AE-B0BE-FB84B7BF0B2E}"/>
                </a:ext>
              </a:extLst>
            </p:cNvPr>
            <p:cNvSpPr/>
            <p:nvPr/>
          </p:nvSpPr>
          <p:spPr>
            <a:xfrm>
              <a:off x="5324099" y="2698380"/>
              <a:ext cx="570919" cy="600077"/>
            </a:xfrm>
            <a:prstGeom prst="rect">
              <a:avLst/>
            </a:prstGeom>
            <a:solidFill>
              <a:srgbClr val="C39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EB36B93-F758-4345-ACEA-798E8A589CD0}"/>
                </a:ext>
              </a:extLst>
            </p:cNvPr>
            <p:cNvSpPr/>
            <p:nvPr/>
          </p:nvSpPr>
          <p:spPr>
            <a:xfrm>
              <a:off x="10932688" y="2701807"/>
              <a:ext cx="570919" cy="600077"/>
            </a:xfrm>
            <a:prstGeom prst="rect">
              <a:avLst/>
            </a:prstGeom>
            <a:solidFill>
              <a:srgbClr val="C39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Oval 8">
            <a:extLst>
              <a:ext uri="{FF2B5EF4-FFF2-40B4-BE49-F238E27FC236}">
                <a16:creationId xmlns:a16="http://schemas.microsoft.com/office/drawing/2014/main" id="{95A22090-FBB4-4BAF-A54D-910D21BFEF0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42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12A27D-D6CF-4F1D-8224-4191D113B8D9}"/>
              </a:ext>
            </a:extLst>
          </p:cNvPr>
          <p:cNvSpPr/>
          <p:nvPr/>
        </p:nvSpPr>
        <p:spPr>
          <a:xfrm>
            <a:off x="2161621" y="3643534"/>
            <a:ext cx="165503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สู่การกระทำ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8D7DAF-756F-4DBB-9A82-9877E08E9801}"/>
              </a:ext>
            </a:extLst>
          </p:cNvPr>
          <p:cNvSpPr/>
          <p:nvPr/>
        </p:nvSpPr>
        <p:spPr>
          <a:xfrm>
            <a:off x="310455" y="5861340"/>
            <a:ext cx="3935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Adapted from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Cross, R. L., Cross, R. L., &amp; Parker, A. (2004). </a:t>
            </a:r>
            <a:r>
              <a:rPr lang="en-US" sz="1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hidden power of social networks: Understanding how work really gets done in organizations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Harvard Business Press.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5DEBD3EA-107D-42B5-8A86-575A058A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6" y="1696280"/>
            <a:ext cx="2657061" cy="26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5845FE9F-ED04-4AFF-A24D-3DFE3030DFE3}"/>
              </a:ext>
            </a:extLst>
          </p:cNvPr>
          <p:cNvGrpSpPr/>
          <p:nvPr/>
        </p:nvGrpSpPr>
        <p:grpSpPr>
          <a:xfrm>
            <a:off x="4198042" y="363380"/>
            <a:ext cx="7688778" cy="3950207"/>
            <a:chOff x="4198042" y="363380"/>
            <a:chExt cx="7688778" cy="395020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54A2B3-1D99-4099-AE13-0508D1B652A0}"/>
                </a:ext>
              </a:extLst>
            </p:cNvPr>
            <p:cNvSpPr/>
            <p:nvPr/>
          </p:nvSpPr>
          <p:spPr>
            <a:xfrm>
              <a:off x="4636283" y="363380"/>
              <a:ext cx="6125505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400" b="1" dirty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การตัดสินใจว่า</a:t>
              </a:r>
              <a:r>
                <a:rPr lang="th-TH" sz="3400" b="1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จะเกี่ยวข้องกับ</a:t>
              </a:r>
              <a:r>
                <a:rPr lang="th-TH" sz="3400" b="1" dirty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ใคร</a:t>
              </a:r>
              <a:endParaRPr lang="en-US" sz="34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CDF230-2FA5-442B-ABA4-3DB20D8740FA}"/>
                </a:ext>
              </a:extLst>
            </p:cNvPr>
            <p:cNvSpPr/>
            <p:nvPr/>
          </p:nvSpPr>
          <p:spPr>
            <a:xfrm flipV="1">
              <a:off x="4273826" y="900404"/>
              <a:ext cx="6826386" cy="1004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3BD38D-A326-4876-AC64-7E1CC1A70BBE}"/>
                </a:ext>
              </a:extLst>
            </p:cNvPr>
            <p:cNvSpPr/>
            <p:nvPr/>
          </p:nvSpPr>
          <p:spPr>
            <a:xfrm rot="5400000" flipV="1">
              <a:off x="2529347" y="2569104"/>
              <a:ext cx="3413178" cy="757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1" name="Picture 8" descr="Related image">
              <a:extLst>
                <a:ext uri="{FF2B5EF4-FFF2-40B4-BE49-F238E27FC236}">
                  <a16:creationId xmlns:a16="http://schemas.microsoft.com/office/drawing/2014/main" id="{1AAEADC9-C46B-4961-A058-821B2BA84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1788" y="398968"/>
              <a:ext cx="1125032" cy="1125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6" name="Group 7175">
            <a:extLst>
              <a:ext uri="{FF2B5EF4-FFF2-40B4-BE49-F238E27FC236}">
                <a16:creationId xmlns:a16="http://schemas.microsoft.com/office/drawing/2014/main" id="{CA0FA04C-5CFA-42A9-9F72-2F5D19A4357F}"/>
              </a:ext>
            </a:extLst>
          </p:cNvPr>
          <p:cNvGrpSpPr/>
          <p:nvPr/>
        </p:nvGrpSpPr>
        <p:grpSpPr>
          <a:xfrm>
            <a:off x="4348467" y="1188206"/>
            <a:ext cx="7568601" cy="4817817"/>
            <a:chOff x="4348467" y="1188206"/>
            <a:chExt cx="7568601" cy="48178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A931B9-209D-443B-9B3D-36871F28B20B}"/>
                </a:ext>
              </a:extLst>
            </p:cNvPr>
            <p:cNvSpPr/>
            <p:nvPr/>
          </p:nvSpPr>
          <p:spPr>
            <a:xfrm>
              <a:off x="4900303" y="2813561"/>
              <a:ext cx="6125505" cy="3132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1317BA-971C-401F-AC91-616AD52539D5}"/>
                </a:ext>
              </a:extLst>
            </p:cNvPr>
            <p:cNvSpPr txBox="1"/>
            <p:nvPr/>
          </p:nvSpPr>
          <p:spPr>
            <a:xfrm>
              <a:off x="6813066" y="1188206"/>
              <a:ext cx="2748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การผลิต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9614E-510B-4213-93EA-7A61AB7E3EA3}"/>
                </a:ext>
              </a:extLst>
            </p:cNvPr>
            <p:cNvSpPr txBox="1"/>
            <p:nvPr/>
          </p:nvSpPr>
          <p:spPr>
            <a:xfrm>
              <a:off x="6412309" y="1669225"/>
              <a:ext cx="354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รองประธานอาวุโส</a:t>
              </a:r>
            </a:p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Jones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7C7546-ADA6-4F2D-AF0F-617760FBA8C1}"/>
                </a:ext>
              </a:extLst>
            </p:cNvPr>
            <p:cNvSpPr txBox="1"/>
            <p:nvPr/>
          </p:nvSpPr>
          <p:spPr>
            <a:xfrm>
              <a:off x="4636283" y="2621476"/>
              <a:ext cx="2394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ฝ่ายผลิต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Williams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D380CE-504E-4445-9376-EF46E91C0B4B}"/>
                </a:ext>
              </a:extLst>
            </p:cNvPr>
            <p:cNvSpPr txBox="1"/>
            <p:nvPr/>
          </p:nvSpPr>
          <p:spPr>
            <a:xfrm>
              <a:off x="6989881" y="2621476"/>
              <a:ext cx="2394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ฝ่ายคุณภาพ</a:t>
              </a:r>
            </a:p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Taylor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BCC09-ED08-4B63-928A-EBECC1DDF96C}"/>
                </a:ext>
              </a:extLst>
            </p:cNvPr>
            <p:cNvSpPr txBox="1"/>
            <p:nvPr/>
          </p:nvSpPr>
          <p:spPr>
            <a:xfrm>
              <a:off x="9272109" y="2620735"/>
              <a:ext cx="2394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ฝ่ายคลัง</a:t>
              </a:r>
            </a:p>
            <a:p>
              <a:pPr algn="ctr"/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Riley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8741A1-C046-49F3-809B-35F0204503E6}"/>
                </a:ext>
              </a:extLst>
            </p:cNvPr>
            <p:cNvSpPr txBox="1"/>
            <p:nvPr/>
          </p:nvSpPr>
          <p:spPr>
            <a:xfrm>
              <a:off x="4352196" y="3636277"/>
              <a:ext cx="144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A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1A7C-D6D2-4B56-9DF8-86C2C8E106E6}"/>
                </a:ext>
              </a:extLst>
            </p:cNvPr>
            <p:cNvSpPr txBox="1"/>
            <p:nvPr/>
          </p:nvSpPr>
          <p:spPr>
            <a:xfrm>
              <a:off x="5767466" y="3636277"/>
              <a:ext cx="1547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B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A5222-D767-4865-9BFC-8ACB157E3E11}"/>
                </a:ext>
              </a:extLst>
            </p:cNvPr>
            <p:cNvSpPr txBox="1"/>
            <p:nvPr/>
          </p:nvSpPr>
          <p:spPr>
            <a:xfrm>
              <a:off x="4352196" y="4094395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727CAD-BA26-4AF8-A40D-43908DE4152B}"/>
                </a:ext>
              </a:extLst>
            </p:cNvPr>
            <p:cNvSpPr txBox="1"/>
            <p:nvPr/>
          </p:nvSpPr>
          <p:spPr>
            <a:xfrm>
              <a:off x="4348468" y="4629803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Smith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1650BD-ABB4-4539-9E3A-C416871BEC0E}"/>
                </a:ext>
              </a:extLst>
            </p:cNvPr>
            <p:cNvSpPr txBox="1"/>
            <p:nvPr/>
          </p:nvSpPr>
          <p:spPr>
            <a:xfrm>
              <a:off x="4348467" y="5575136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Kelly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FC9EB3-26EF-40A6-A84F-117B4233EDAE}"/>
                </a:ext>
              </a:extLst>
            </p:cNvPr>
            <p:cNvSpPr txBox="1"/>
            <p:nvPr/>
          </p:nvSpPr>
          <p:spPr>
            <a:xfrm>
              <a:off x="5816863" y="4084451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Cross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F27E3B-E77D-4754-A696-C3F9C413BD4F}"/>
                </a:ext>
              </a:extLst>
            </p:cNvPr>
            <p:cNvSpPr txBox="1"/>
            <p:nvPr/>
          </p:nvSpPr>
          <p:spPr>
            <a:xfrm>
              <a:off x="5804390" y="4621069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Andrews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8D65BA-5CF8-4BE5-B4DD-7FE0916DB132}"/>
                </a:ext>
              </a:extLst>
            </p:cNvPr>
            <p:cNvSpPr txBox="1"/>
            <p:nvPr/>
          </p:nvSpPr>
          <p:spPr>
            <a:xfrm>
              <a:off x="7481703" y="4184660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2BB8BC-24AD-4F48-AB7B-38504EBFA012}"/>
                </a:ext>
              </a:extLst>
            </p:cNvPr>
            <p:cNvSpPr txBox="1"/>
            <p:nvPr/>
          </p:nvSpPr>
          <p:spPr>
            <a:xfrm>
              <a:off x="7517221" y="4685223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Moore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D24609-4D91-4206-AEEF-4D4C825E51A9}"/>
                </a:ext>
              </a:extLst>
            </p:cNvPr>
            <p:cNvSpPr txBox="1"/>
            <p:nvPr/>
          </p:nvSpPr>
          <p:spPr>
            <a:xfrm>
              <a:off x="7517221" y="5547426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Miller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28ADCF-2CF4-4170-B7ED-33FBE14CEA00}"/>
                </a:ext>
              </a:extLst>
            </p:cNvPr>
            <p:cNvSpPr txBox="1"/>
            <p:nvPr/>
          </p:nvSpPr>
          <p:spPr>
            <a:xfrm>
              <a:off x="8966892" y="3666057"/>
              <a:ext cx="144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A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B0CE92-0B60-4CF1-B43F-99C3E6E60A22}"/>
                </a:ext>
              </a:extLst>
            </p:cNvPr>
            <p:cNvSpPr txBox="1"/>
            <p:nvPr/>
          </p:nvSpPr>
          <p:spPr>
            <a:xfrm>
              <a:off x="10369462" y="3666057"/>
              <a:ext cx="1547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กลุ่ม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B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0BFC29-D156-4A38-9320-F86AF1DF8FB2}"/>
                </a:ext>
              </a:extLst>
            </p:cNvPr>
            <p:cNvSpPr txBox="1"/>
            <p:nvPr/>
          </p:nvSpPr>
          <p:spPr>
            <a:xfrm>
              <a:off x="8966892" y="4207305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O’Brien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D7AA0C0-6983-404B-9FEB-8CF6F34BFCB1}"/>
                </a:ext>
              </a:extLst>
            </p:cNvPr>
            <p:cNvSpPr txBox="1"/>
            <p:nvPr/>
          </p:nvSpPr>
          <p:spPr>
            <a:xfrm>
              <a:off x="8963164" y="4701148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Paine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0A7634-8C07-43B4-BDC5-C0D48F10E809}"/>
                </a:ext>
              </a:extLst>
            </p:cNvPr>
            <p:cNvSpPr txBox="1"/>
            <p:nvPr/>
          </p:nvSpPr>
          <p:spPr>
            <a:xfrm>
              <a:off x="10418859" y="4155796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Shapiro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A412DA-2E1A-48B8-86E5-59B82B7256A5}"/>
                </a:ext>
              </a:extLst>
            </p:cNvPr>
            <p:cNvCxnSpPr/>
            <p:nvPr/>
          </p:nvCxnSpPr>
          <p:spPr>
            <a:xfrm>
              <a:off x="8187098" y="2405764"/>
              <a:ext cx="0" cy="3769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2A675D2-2D3F-4F63-ACF8-532F7E8BA534}"/>
                </a:ext>
              </a:extLst>
            </p:cNvPr>
            <p:cNvCxnSpPr>
              <a:cxnSpLocks/>
            </p:cNvCxnSpPr>
            <p:nvPr/>
          </p:nvCxnSpPr>
          <p:spPr>
            <a:xfrm>
              <a:off x="8206109" y="3459405"/>
              <a:ext cx="0" cy="76566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41B7EAC-D3C3-4814-A6AC-DF62DA2D91A0}"/>
                </a:ext>
              </a:extLst>
            </p:cNvPr>
            <p:cNvCxnSpPr>
              <a:cxnSpLocks/>
            </p:cNvCxnSpPr>
            <p:nvPr/>
          </p:nvCxnSpPr>
          <p:spPr>
            <a:xfrm>
              <a:off x="8206108" y="5084335"/>
              <a:ext cx="0" cy="581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9A54C4D-8553-4B44-99DB-D561EE4F3E97}"/>
                </a:ext>
              </a:extLst>
            </p:cNvPr>
            <p:cNvCxnSpPr>
              <a:cxnSpLocks/>
            </p:cNvCxnSpPr>
            <p:nvPr/>
          </p:nvCxnSpPr>
          <p:spPr>
            <a:xfrm>
              <a:off x="8187098" y="4551237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4D7E6B7-C932-4619-AB7D-CC48E57A2C73}"/>
                </a:ext>
              </a:extLst>
            </p:cNvPr>
            <p:cNvCxnSpPr>
              <a:cxnSpLocks/>
            </p:cNvCxnSpPr>
            <p:nvPr/>
          </p:nvCxnSpPr>
          <p:spPr>
            <a:xfrm>
              <a:off x="5087480" y="5099770"/>
              <a:ext cx="0" cy="581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B5FA266-9C6B-41D6-B419-BBD197E89AD0}"/>
                </a:ext>
              </a:extLst>
            </p:cNvPr>
            <p:cNvCxnSpPr>
              <a:cxnSpLocks/>
            </p:cNvCxnSpPr>
            <p:nvPr/>
          </p:nvCxnSpPr>
          <p:spPr>
            <a:xfrm>
              <a:off x="5081170" y="4528572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9BDBFA7-54D6-44BA-A27E-BDC8ADDCF4AF}"/>
                </a:ext>
              </a:extLst>
            </p:cNvPr>
            <p:cNvSpPr txBox="1"/>
            <p:nvPr/>
          </p:nvSpPr>
          <p:spPr>
            <a:xfrm>
              <a:off x="4367289" y="5034956"/>
              <a:ext cx="14488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A067960-FD5E-49E0-AAFF-F16A3BA9EFD0}"/>
                </a:ext>
              </a:extLst>
            </p:cNvPr>
            <p:cNvCxnSpPr>
              <a:cxnSpLocks/>
            </p:cNvCxnSpPr>
            <p:nvPr/>
          </p:nvCxnSpPr>
          <p:spPr>
            <a:xfrm>
              <a:off x="6542438" y="4528571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9C0393D-0087-4F03-812D-A6B3444A407D}"/>
                </a:ext>
              </a:extLst>
            </p:cNvPr>
            <p:cNvCxnSpPr>
              <a:cxnSpLocks/>
            </p:cNvCxnSpPr>
            <p:nvPr/>
          </p:nvCxnSpPr>
          <p:spPr>
            <a:xfrm>
              <a:off x="5082165" y="3962707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29459F-FAB3-4A6D-AF9E-78165C04E1B5}"/>
                </a:ext>
              </a:extLst>
            </p:cNvPr>
            <p:cNvCxnSpPr>
              <a:cxnSpLocks/>
            </p:cNvCxnSpPr>
            <p:nvPr/>
          </p:nvCxnSpPr>
          <p:spPr>
            <a:xfrm>
              <a:off x="6530733" y="3975406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2" name="Group 7171">
              <a:extLst>
                <a:ext uri="{FF2B5EF4-FFF2-40B4-BE49-F238E27FC236}">
                  <a16:creationId xmlns:a16="http://schemas.microsoft.com/office/drawing/2014/main" id="{58A54BA3-E223-4164-A69E-478CE34BE8B2}"/>
                </a:ext>
              </a:extLst>
            </p:cNvPr>
            <p:cNvGrpSpPr/>
            <p:nvPr/>
          </p:nvGrpSpPr>
          <p:grpSpPr>
            <a:xfrm>
              <a:off x="5048644" y="3386612"/>
              <a:ext cx="1491254" cy="315520"/>
              <a:chOff x="5048644" y="3386612"/>
              <a:chExt cx="1491254" cy="31552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AA6F051-8DED-4CBC-9CD1-CAC976EB4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3500" y="3386612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D00FE1B-A8B4-4B63-A107-547FD6FEC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644" y="3543300"/>
                <a:ext cx="14801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770CEB1-A380-434D-8684-95AAA503D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8310" y="3543300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93DC5B-CE45-4239-BB8C-F671CE0CC4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9898" y="3545444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F0840BA-EB22-4824-AC27-41019D77B090}"/>
                </a:ext>
              </a:extLst>
            </p:cNvPr>
            <p:cNvGrpSpPr/>
            <p:nvPr/>
          </p:nvGrpSpPr>
          <p:grpSpPr>
            <a:xfrm>
              <a:off x="9643066" y="3386612"/>
              <a:ext cx="1491254" cy="315520"/>
              <a:chOff x="5048644" y="3386612"/>
              <a:chExt cx="1491254" cy="315520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A8FEA4B-786E-4AE2-BD73-67063BB4CF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3500" y="3386612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7D10702-E618-4AE2-B6E5-FD0A2E911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644" y="3543300"/>
                <a:ext cx="148015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82237E4-42C4-4C6B-9762-59BEF0BF5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58310" y="3543300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8E5B501-B719-4215-B49D-C52A61B7A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9898" y="3545444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FFB02F3-2902-4A1D-8B60-382EAC597708}"/>
                </a:ext>
              </a:extLst>
            </p:cNvPr>
            <p:cNvCxnSpPr>
              <a:cxnSpLocks/>
            </p:cNvCxnSpPr>
            <p:nvPr/>
          </p:nvCxnSpPr>
          <p:spPr>
            <a:xfrm>
              <a:off x="9652732" y="4567646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638204B-41E6-4EF8-B2E7-C025290A0F9C}"/>
                </a:ext>
              </a:extLst>
            </p:cNvPr>
            <p:cNvCxnSpPr>
              <a:cxnSpLocks/>
            </p:cNvCxnSpPr>
            <p:nvPr/>
          </p:nvCxnSpPr>
          <p:spPr>
            <a:xfrm>
              <a:off x="9653727" y="4001781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5CF778-01CF-422E-A557-3135CBE5E7C8}"/>
                </a:ext>
              </a:extLst>
            </p:cNvPr>
            <p:cNvGrpSpPr/>
            <p:nvPr/>
          </p:nvGrpSpPr>
          <p:grpSpPr>
            <a:xfrm>
              <a:off x="5847688" y="2599824"/>
              <a:ext cx="4569348" cy="158832"/>
              <a:chOff x="3865615" y="3543300"/>
              <a:chExt cx="4569348" cy="158832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EF4C41A-376E-445C-BD31-554208F1C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5615" y="3545444"/>
                <a:ext cx="4564287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795940E-8DCB-4D9A-BB00-29621F3E7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5615" y="3543300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255FEBB-D8F1-4ACC-8E39-28D2017CA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4963" y="3545444"/>
                <a:ext cx="0" cy="1566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80D84BB-80CD-48FE-ADC7-9A5B086CA76E}"/>
                </a:ext>
              </a:extLst>
            </p:cNvPr>
            <p:cNvCxnSpPr>
              <a:cxnSpLocks/>
            </p:cNvCxnSpPr>
            <p:nvPr/>
          </p:nvCxnSpPr>
          <p:spPr>
            <a:xfrm>
              <a:off x="11134320" y="4017536"/>
              <a:ext cx="0" cy="2496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D5CF8BD5-8BCB-4648-8FF7-AC68B30EFF3A}"/>
              </a:ext>
            </a:extLst>
          </p:cNvPr>
          <p:cNvSpPr/>
          <p:nvPr/>
        </p:nvSpPr>
        <p:spPr>
          <a:xfrm>
            <a:off x="7904920" y="6047756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3EB4EE-2684-4CE9-A181-6966A708F60A}"/>
              </a:ext>
            </a:extLst>
          </p:cNvPr>
          <p:cNvGrpSpPr/>
          <p:nvPr/>
        </p:nvGrpSpPr>
        <p:grpSpPr>
          <a:xfrm>
            <a:off x="518708" y="3643534"/>
            <a:ext cx="3755117" cy="670050"/>
            <a:chOff x="516835" y="3033933"/>
            <a:chExt cx="2398643" cy="6700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F211D8-0C02-4511-811D-03FD4D1CFB6A}"/>
                </a:ext>
              </a:extLst>
            </p:cNvPr>
            <p:cNvSpPr/>
            <p:nvPr/>
          </p:nvSpPr>
          <p:spPr>
            <a:xfrm>
              <a:off x="930426" y="3033933"/>
              <a:ext cx="6513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12D084-53FD-4336-8A05-EBE0C37B2371}"/>
                </a:ext>
              </a:extLst>
            </p:cNvPr>
            <p:cNvSpPr/>
            <p:nvPr/>
          </p:nvSpPr>
          <p:spPr>
            <a:xfrm flipV="1">
              <a:off x="516835" y="3603536"/>
              <a:ext cx="2398643" cy="1004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FCE1A-454F-4C87-8471-33CD80602C48}"/>
                </a:ext>
              </a:extLst>
            </p:cNvPr>
            <p:cNvSpPr/>
            <p:nvPr/>
          </p:nvSpPr>
          <p:spPr>
            <a:xfrm flipV="1">
              <a:off x="516835" y="3557153"/>
              <a:ext cx="2398643" cy="100447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6" name="Oval 8">
            <a:extLst>
              <a:ext uri="{FF2B5EF4-FFF2-40B4-BE49-F238E27FC236}">
                <a16:creationId xmlns:a16="http://schemas.microsoft.com/office/drawing/2014/main" id="{36D78095-C44B-48AC-97BB-6E13F43B59D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68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12A27D-D6CF-4F1D-8224-4191D113B8D9}"/>
              </a:ext>
            </a:extLst>
          </p:cNvPr>
          <p:cNvSpPr/>
          <p:nvPr/>
        </p:nvSpPr>
        <p:spPr>
          <a:xfrm>
            <a:off x="2120062" y="3643534"/>
            <a:ext cx="165503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สู่การกระทำ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8D7DAF-756F-4DBB-9A82-9877E08E9801}"/>
              </a:ext>
            </a:extLst>
          </p:cNvPr>
          <p:cNvSpPr/>
          <p:nvPr/>
        </p:nvSpPr>
        <p:spPr>
          <a:xfrm>
            <a:off x="310455" y="5819778"/>
            <a:ext cx="3935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Adapted from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Cross, R. L., Cross, R. L., &amp; Parker, A. (2004). </a:t>
            </a:r>
            <a:r>
              <a:rPr lang="en-US" sz="1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hidden power of social networks: Understanding how work really gets done in organizations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Harvard Business Press.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5DEBD3EA-107D-42B5-8A86-575A058A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6" y="1696280"/>
            <a:ext cx="2657061" cy="26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5845FE9F-ED04-4AFF-A24D-3DFE3030DFE3}"/>
              </a:ext>
            </a:extLst>
          </p:cNvPr>
          <p:cNvGrpSpPr/>
          <p:nvPr/>
        </p:nvGrpSpPr>
        <p:grpSpPr>
          <a:xfrm>
            <a:off x="4198042" y="363380"/>
            <a:ext cx="7688778" cy="3950207"/>
            <a:chOff x="4198042" y="363380"/>
            <a:chExt cx="7688778" cy="395020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54A2B3-1D99-4099-AE13-0508D1B652A0}"/>
                </a:ext>
              </a:extLst>
            </p:cNvPr>
            <p:cNvSpPr/>
            <p:nvPr/>
          </p:nvSpPr>
          <p:spPr>
            <a:xfrm>
              <a:off x="4636283" y="363380"/>
              <a:ext cx="6125505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400" b="1" dirty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การตัดสินใจว่าจะเกี่ยวข้องกับใคร</a:t>
              </a:r>
              <a:endParaRPr lang="en-US" sz="34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CDF230-2FA5-442B-ABA4-3DB20D8740FA}"/>
                </a:ext>
              </a:extLst>
            </p:cNvPr>
            <p:cNvSpPr/>
            <p:nvPr/>
          </p:nvSpPr>
          <p:spPr>
            <a:xfrm flipV="1">
              <a:off x="4273826" y="900404"/>
              <a:ext cx="6826386" cy="1004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93BD38D-A326-4876-AC64-7E1CC1A70BBE}"/>
                </a:ext>
              </a:extLst>
            </p:cNvPr>
            <p:cNvSpPr/>
            <p:nvPr/>
          </p:nvSpPr>
          <p:spPr>
            <a:xfrm rot="5400000" flipV="1">
              <a:off x="2529347" y="2569104"/>
              <a:ext cx="3413178" cy="757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1" name="Picture 8" descr="Related image">
              <a:extLst>
                <a:ext uri="{FF2B5EF4-FFF2-40B4-BE49-F238E27FC236}">
                  <a16:creationId xmlns:a16="http://schemas.microsoft.com/office/drawing/2014/main" id="{1AAEADC9-C46B-4961-A058-821B2BA84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1788" y="398968"/>
              <a:ext cx="1125032" cy="1125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94" name="Group 7193">
            <a:extLst>
              <a:ext uri="{FF2B5EF4-FFF2-40B4-BE49-F238E27FC236}">
                <a16:creationId xmlns:a16="http://schemas.microsoft.com/office/drawing/2014/main" id="{5C206B41-263F-40D6-A84B-C1171C3131A3}"/>
              </a:ext>
            </a:extLst>
          </p:cNvPr>
          <p:cNvGrpSpPr/>
          <p:nvPr/>
        </p:nvGrpSpPr>
        <p:grpSpPr>
          <a:xfrm>
            <a:off x="4315154" y="1239006"/>
            <a:ext cx="7477891" cy="4777067"/>
            <a:chOff x="4315154" y="1480306"/>
            <a:chExt cx="7477891" cy="47770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A931B9-209D-443B-9B3D-36871F28B20B}"/>
                </a:ext>
              </a:extLst>
            </p:cNvPr>
            <p:cNvSpPr/>
            <p:nvPr/>
          </p:nvSpPr>
          <p:spPr>
            <a:xfrm>
              <a:off x="5154303" y="2813561"/>
              <a:ext cx="6125505" cy="3132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1317BA-971C-401F-AC91-616AD52539D5}"/>
                </a:ext>
              </a:extLst>
            </p:cNvPr>
            <p:cNvSpPr txBox="1"/>
            <p:nvPr/>
          </p:nvSpPr>
          <p:spPr>
            <a:xfrm>
              <a:off x="6813066" y="1480306"/>
              <a:ext cx="274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การผลิต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9614E-510B-4213-93EA-7A61AB7E3EA3}"/>
                </a:ext>
              </a:extLst>
            </p:cNvPr>
            <p:cNvSpPr txBox="1"/>
            <p:nvPr/>
          </p:nvSpPr>
          <p:spPr>
            <a:xfrm>
              <a:off x="7715559" y="2628418"/>
              <a:ext cx="144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Jones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7C7546-ADA6-4F2D-AF0F-617760FBA8C1}"/>
                </a:ext>
              </a:extLst>
            </p:cNvPr>
            <p:cNvSpPr txBox="1"/>
            <p:nvPr/>
          </p:nvSpPr>
          <p:spPr>
            <a:xfrm>
              <a:off x="6431990" y="2061122"/>
              <a:ext cx="1336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Williams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D380CE-504E-4445-9376-EF46E91C0B4B}"/>
                </a:ext>
              </a:extLst>
            </p:cNvPr>
            <p:cNvSpPr txBox="1"/>
            <p:nvPr/>
          </p:nvSpPr>
          <p:spPr>
            <a:xfrm>
              <a:off x="4315154" y="2674666"/>
              <a:ext cx="1037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Taylor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4FBCC09-ED08-4B63-928A-EBECC1DDF96C}"/>
                </a:ext>
              </a:extLst>
            </p:cNvPr>
            <p:cNvSpPr txBox="1"/>
            <p:nvPr/>
          </p:nvSpPr>
          <p:spPr>
            <a:xfrm>
              <a:off x="10399654" y="3494101"/>
              <a:ext cx="1297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Riley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05A5222-D767-4865-9BFC-8ACB157E3E11}"/>
                </a:ext>
              </a:extLst>
            </p:cNvPr>
            <p:cNvSpPr txBox="1"/>
            <p:nvPr/>
          </p:nvSpPr>
          <p:spPr>
            <a:xfrm>
              <a:off x="9050509" y="4405752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Cohen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7727CAD-BA26-4AF8-A40D-43908DE4152B}"/>
                </a:ext>
              </a:extLst>
            </p:cNvPr>
            <p:cNvSpPr txBox="1"/>
            <p:nvPr/>
          </p:nvSpPr>
          <p:spPr>
            <a:xfrm>
              <a:off x="7711454" y="5020938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Smith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1650BD-ABB4-4539-9E3A-C416871BEC0E}"/>
                </a:ext>
              </a:extLst>
            </p:cNvPr>
            <p:cNvSpPr txBox="1"/>
            <p:nvPr/>
          </p:nvSpPr>
          <p:spPr>
            <a:xfrm>
              <a:off x="7734753" y="4261139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Kelly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FC9EB3-26EF-40A6-A84F-117B4233EDAE}"/>
                </a:ext>
              </a:extLst>
            </p:cNvPr>
            <p:cNvSpPr txBox="1"/>
            <p:nvPr/>
          </p:nvSpPr>
          <p:spPr>
            <a:xfrm>
              <a:off x="9095139" y="5734153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Cross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1F27E3B-E77D-4754-A696-C3F9C413BD4F}"/>
                </a:ext>
              </a:extLst>
            </p:cNvPr>
            <p:cNvSpPr txBox="1"/>
            <p:nvPr/>
          </p:nvSpPr>
          <p:spPr>
            <a:xfrm>
              <a:off x="6389909" y="2733154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Andrews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8D65BA-5CF8-4BE5-B4DD-7FE0916DB132}"/>
                </a:ext>
              </a:extLst>
            </p:cNvPr>
            <p:cNvSpPr txBox="1"/>
            <p:nvPr/>
          </p:nvSpPr>
          <p:spPr>
            <a:xfrm>
              <a:off x="5207011" y="3629099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Sen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2BB8BC-24AD-4F48-AB7B-38504EBFA012}"/>
                </a:ext>
              </a:extLst>
            </p:cNvPr>
            <p:cNvSpPr txBox="1"/>
            <p:nvPr/>
          </p:nvSpPr>
          <p:spPr>
            <a:xfrm>
              <a:off x="6389909" y="4288432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Hughes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D24609-4D91-4206-AEEF-4D4C825E51A9}"/>
                </a:ext>
              </a:extLst>
            </p:cNvPr>
            <p:cNvSpPr txBox="1"/>
            <p:nvPr/>
          </p:nvSpPr>
          <p:spPr>
            <a:xfrm>
              <a:off x="6376054" y="3688141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Miller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0BFC29-D156-4A38-9320-F86AF1DF8FB2}"/>
                </a:ext>
              </a:extLst>
            </p:cNvPr>
            <p:cNvSpPr txBox="1"/>
            <p:nvPr/>
          </p:nvSpPr>
          <p:spPr>
            <a:xfrm>
              <a:off x="10344234" y="2133465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O’Brien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D7AA0C0-6983-404B-9FEB-8CF6F34BFCB1}"/>
                </a:ext>
              </a:extLst>
            </p:cNvPr>
            <p:cNvSpPr txBox="1"/>
            <p:nvPr/>
          </p:nvSpPr>
          <p:spPr>
            <a:xfrm>
              <a:off x="9105928" y="3563448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Paine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C0A7634-8C07-43B4-BDC5-C0D48F10E809}"/>
                </a:ext>
              </a:extLst>
            </p:cNvPr>
            <p:cNvSpPr txBox="1"/>
            <p:nvPr/>
          </p:nvSpPr>
          <p:spPr>
            <a:xfrm>
              <a:off x="9046494" y="2654318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Shapiro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4D7E6B7-C932-4619-AB7D-CC48E57A2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0853" y="3876753"/>
              <a:ext cx="7161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9C0393D-0087-4F03-812D-A6B3444A407D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7100460" y="2645897"/>
              <a:ext cx="0" cy="8453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F53743-DF28-4B2E-A56A-43BFB0AF3295}"/>
                </a:ext>
              </a:extLst>
            </p:cNvPr>
            <p:cNvSpPr txBox="1"/>
            <p:nvPr/>
          </p:nvSpPr>
          <p:spPr>
            <a:xfrm>
              <a:off x="7824865" y="3522439"/>
              <a:ext cx="1268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Cole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71C8B4-B4FB-4D44-A6D8-9588B525BBBC}"/>
                </a:ext>
              </a:extLst>
            </p:cNvPr>
            <p:cNvSpPr txBox="1"/>
            <p:nvPr/>
          </p:nvSpPr>
          <p:spPr>
            <a:xfrm>
              <a:off x="10303999" y="5028386"/>
              <a:ext cx="144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Moore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AA93A95-8F66-4FF4-8B0A-FA5E949DEC0E}"/>
                </a:ext>
              </a:extLst>
            </p:cNvPr>
            <p:cNvSpPr txBox="1"/>
            <p:nvPr/>
          </p:nvSpPr>
          <p:spPr>
            <a:xfrm>
              <a:off x="4315154" y="3670664"/>
              <a:ext cx="1037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Bell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A1E752-137C-4CEA-9550-0307BFB78D45}"/>
                </a:ext>
              </a:extLst>
            </p:cNvPr>
            <p:cNvSpPr txBox="1"/>
            <p:nvPr/>
          </p:nvSpPr>
          <p:spPr>
            <a:xfrm>
              <a:off x="4315154" y="5005549"/>
              <a:ext cx="127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Hussain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6031F38-C747-4FF5-BF47-BB4EAFC72DA0}"/>
                </a:ext>
              </a:extLst>
            </p:cNvPr>
            <p:cNvSpPr txBox="1"/>
            <p:nvPr/>
          </p:nvSpPr>
          <p:spPr>
            <a:xfrm>
              <a:off x="5331958" y="4174066"/>
              <a:ext cx="127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Ramirez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EA5E7D9-3F86-4494-9A4A-A1238ABDB678}"/>
                </a:ext>
              </a:extLst>
            </p:cNvPr>
            <p:cNvCxnSpPr>
              <a:cxnSpLocks/>
            </p:cNvCxnSpPr>
            <p:nvPr/>
          </p:nvCxnSpPr>
          <p:spPr>
            <a:xfrm>
              <a:off x="7270920" y="3152667"/>
              <a:ext cx="1012020" cy="5179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17024B1-4324-4050-AC84-D22CE2822A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1978" y="3159287"/>
              <a:ext cx="1012645" cy="5190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11FDF7E-1FA0-482E-9F09-7886A9292785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7679579" y="2342374"/>
              <a:ext cx="756280" cy="2860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EF41DBE-4046-45DE-BEF6-CC49D4B64877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>
              <a:off x="8459158" y="2977795"/>
              <a:ext cx="1" cy="5446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E78156A-4DFB-41C5-A4B1-5ED6C1CAF644}"/>
                </a:ext>
              </a:extLst>
            </p:cNvPr>
            <p:cNvCxnSpPr>
              <a:cxnSpLocks/>
            </p:cNvCxnSpPr>
            <p:nvPr/>
          </p:nvCxnSpPr>
          <p:spPr>
            <a:xfrm>
              <a:off x="9773841" y="3155959"/>
              <a:ext cx="1" cy="5446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D012BAE-96C3-4B25-9538-7F084A72814C}"/>
                </a:ext>
              </a:extLst>
            </p:cNvPr>
            <p:cNvCxnSpPr>
              <a:cxnSpLocks/>
            </p:cNvCxnSpPr>
            <p:nvPr/>
          </p:nvCxnSpPr>
          <p:spPr>
            <a:xfrm>
              <a:off x="11056114" y="2574067"/>
              <a:ext cx="1" cy="10289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FEB7E28-D469-4E13-BBD4-D55105BC07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5308" y="2574088"/>
              <a:ext cx="925993" cy="23947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7A64E88-4876-4588-BB47-682398520B6B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4834032" y="2363556"/>
              <a:ext cx="1705452" cy="31111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3F187B4-24D5-4A26-974E-BB7E972D572C}"/>
                </a:ext>
              </a:extLst>
            </p:cNvPr>
            <p:cNvCxnSpPr>
              <a:cxnSpLocks/>
            </p:cNvCxnSpPr>
            <p:nvPr/>
          </p:nvCxnSpPr>
          <p:spPr>
            <a:xfrm>
              <a:off x="4850058" y="3168727"/>
              <a:ext cx="0" cy="5194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A935CB2-918F-4555-97B8-2C2D26FC1830}"/>
                </a:ext>
              </a:extLst>
            </p:cNvPr>
            <p:cNvCxnSpPr>
              <a:cxnSpLocks/>
            </p:cNvCxnSpPr>
            <p:nvPr/>
          </p:nvCxnSpPr>
          <p:spPr>
            <a:xfrm>
              <a:off x="4834031" y="4016353"/>
              <a:ext cx="0" cy="102922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3F14CE9-8A4B-4EDC-B04F-DDEAB1A32E03}"/>
                </a:ext>
              </a:extLst>
            </p:cNvPr>
            <p:cNvCxnSpPr>
              <a:cxnSpLocks/>
            </p:cNvCxnSpPr>
            <p:nvPr/>
          </p:nvCxnSpPr>
          <p:spPr>
            <a:xfrm>
              <a:off x="4971783" y="4050320"/>
              <a:ext cx="714975" cy="32963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9CE6DF-4DAD-485E-A320-FB02C7643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3798" y="4722704"/>
              <a:ext cx="714975" cy="32963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5A12D4F-4851-4666-AFE3-630C7C7310DD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4984872" y="3145771"/>
              <a:ext cx="946545" cy="48332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F08548F-01A5-4113-B23E-6C04DD480019}"/>
                </a:ext>
              </a:extLst>
            </p:cNvPr>
            <p:cNvCxnSpPr>
              <a:cxnSpLocks/>
              <a:endCxn id="49" idx="0"/>
            </p:cNvCxnSpPr>
            <p:nvPr/>
          </p:nvCxnSpPr>
          <p:spPr>
            <a:xfrm>
              <a:off x="5152735" y="3161894"/>
              <a:ext cx="1947725" cy="52624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1B97F77-D618-4EF9-B561-8B95BA8598A3}"/>
                </a:ext>
              </a:extLst>
            </p:cNvPr>
            <p:cNvCxnSpPr>
              <a:cxnSpLocks/>
            </p:cNvCxnSpPr>
            <p:nvPr/>
          </p:nvCxnSpPr>
          <p:spPr>
            <a:xfrm>
              <a:off x="5284316" y="3109742"/>
              <a:ext cx="2891666" cy="6161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E6876A4-F1B7-47BE-8D7F-D430FA6084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5817" y="3886672"/>
              <a:ext cx="7161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D75AE72-4FDA-4101-B332-35EED5897A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9309" y="3901978"/>
              <a:ext cx="4572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513D5E3-1F5A-47D4-A5CE-9EA9C145F340}"/>
                </a:ext>
              </a:extLst>
            </p:cNvPr>
            <p:cNvCxnSpPr>
              <a:cxnSpLocks/>
            </p:cNvCxnSpPr>
            <p:nvPr/>
          </p:nvCxnSpPr>
          <p:spPr>
            <a:xfrm>
              <a:off x="8732963" y="4005087"/>
              <a:ext cx="828169" cy="3895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F2BCE3-7C03-4F00-AF2B-862A6CD23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7773" y="4005971"/>
              <a:ext cx="828169" cy="3895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BDA1A42-F5F3-4580-9448-C41DBBA2D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4298" y="3943761"/>
              <a:ext cx="2965843" cy="110858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8B2D629-E8E4-4B02-9987-2E342E7286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6662" y="4579180"/>
              <a:ext cx="21821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9329E7A-3FBD-4165-A405-0A20662D9E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3647" y="4579180"/>
              <a:ext cx="6734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C37A863-CB73-4C4B-9861-7DF6E5DF86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32963" y="4591248"/>
              <a:ext cx="67345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A77F029-9C3C-454F-B699-D3BECDA555CA}"/>
                </a:ext>
              </a:extLst>
            </p:cNvPr>
            <p:cNvCxnSpPr>
              <a:cxnSpLocks/>
            </p:cNvCxnSpPr>
            <p:nvPr/>
          </p:nvCxnSpPr>
          <p:spPr>
            <a:xfrm>
              <a:off x="8463236" y="4043158"/>
              <a:ext cx="0" cy="362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76BA03C-3D44-4CE3-AE89-9609D160C7EC}"/>
                </a:ext>
              </a:extLst>
            </p:cNvPr>
            <p:cNvCxnSpPr>
              <a:cxnSpLocks/>
            </p:cNvCxnSpPr>
            <p:nvPr/>
          </p:nvCxnSpPr>
          <p:spPr>
            <a:xfrm>
              <a:off x="8457844" y="4740893"/>
              <a:ext cx="0" cy="362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646D830-B34B-47DE-A0A4-ED3A0CC1475F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9819544" y="4746948"/>
              <a:ext cx="1" cy="98720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B87A6E6-6970-454A-8CF1-BB66995E4BC7}"/>
                </a:ext>
              </a:extLst>
            </p:cNvPr>
            <p:cNvCxnSpPr>
              <a:cxnSpLocks/>
              <a:stCxn id="68" idx="2"/>
            </p:cNvCxnSpPr>
            <p:nvPr/>
          </p:nvCxnSpPr>
          <p:spPr>
            <a:xfrm flipH="1">
              <a:off x="10151599" y="5551606"/>
              <a:ext cx="876806" cy="4501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C25FD1E-38E0-454F-BA00-5415F44697BF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 flipH="1" flipV="1">
              <a:off x="4953531" y="5590324"/>
              <a:ext cx="4508438" cy="53107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68E0757-085F-4E95-92FE-8CB1E6CA8E87}"/>
                </a:ext>
              </a:extLst>
            </p:cNvPr>
            <p:cNvCxnSpPr>
              <a:cxnSpLocks/>
            </p:cNvCxnSpPr>
            <p:nvPr/>
          </p:nvCxnSpPr>
          <p:spPr>
            <a:xfrm>
              <a:off x="10004252" y="3192674"/>
              <a:ext cx="828169" cy="3895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FB062E0-7412-4C31-B37A-7028B851A97B}"/>
              </a:ext>
            </a:extLst>
          </p:cNvPr>
          <p:cNvSpPr/>
          <p:nvPr/>
        </p:nvSpPr>
        <p:spPr>
          <a:xfrm>
            <a:off x="7904920" y="6061611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3EB4EE-2684-4CE9-A181-6966A708F60A}"/>
              </a:ext>
            </a:extLst>
          </p:cNvPr>
          <p:cNvGrpSpPr/>
          <p:nvPr/>
        </p:nvGrpSpPr>
        <p:grpSpPr>
          <a:xfrm>
            <a:off x="518708" y="3643534"/>
            <a:ext cx="3755117" cy="670050"/>
            <a:chOff x="516835" y="3033933"/>
            <a:chExt cx="2398643" cy="6700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F211D8-0C02-4511-811D-03FD4D1CFB6A}"/>
                </a:ext>
              </a:extLst>
            </p:cNvPr>
            <p:cNvSpPr/>
            <p:nvPr/>
          </p:nvSpPr>
          <p:spPr>
            <a:xfrm>
              <a:off x="928722" y="3033933"/>
              <a:ext cx="9628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12D084-53FD-4336-8A05-EBE0C37B2371}"/>
                </a:ext>
              </a:extLst>
            </p:cNvPr>
            <p:cNvSpPr/>
            <p:nvPr/>
          </p:nvSpPr>
          <p:spPr>
            <a:xfrm flipV="1">
              <a:off x="516835" y="3603536"/>
              <a:ext cx="2398643" cy="1004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FCE1A-454F-4C87-8471-33CD80602C48}"/>
                </a:ext>
              </a:extLst>
            </p:cNvPr>
            <p:cNvSpPr/>
            <p:nvPr/>
          </p:nvSpPr>
          <p:spPr>
            <a:xfrm flipV="1">
              <a:off x="516835" y="3557153"/>
              <a:ext cx="2398643" cy="100447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73" name="Oval 8">
            <a:extLst>
              <a:ext uri="{FF2B5EF4-FFF2-40B4-BE49-F238E27FC236}">
                <a16:creationId xmlns:a16="http://schemas.microsoft.com/office/drawing/2014/main" id="{3F43E1CA-48A1-4103-8404-77DC1D04A4B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7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4B1243-6E21-4B50-B964-67111FEB3C66}"/>
              </a:ext>
            </a:extLst>
          </p:cNvPr>
          <p:cNvGrpSpPr/>
          <p:nvPr/>
        </p:nvGrpSpPr>
        <p:grpSpPr>
          <a:xfrm>
            <a:off x="4506356" y="2309661"/>
            <a:ext cx="3179288" cy="1984678"/>
            <a:chOff x="4070185" y="2603812"/>
            <a:chExt cx="3179288" cy="19846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F9BB1D-D79B-4603-846F-06AB56011836}"/>
                </a:ext>
              </a:extLst>
            </p:cNvPr>
            <p:cNvSpPr/>
            <p:nvPr/>
          </p:nvSpPr>
          <p:spPr>
            <a:xfrm>
              <a:off x="4549831" y="3268668"/>
              <a:ext cx="22204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 บทบาทสำคัญ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59731A-8906-442F-BB45-A9D3971EFE0A}"/>
                </a:ext>
              </a:extLst>
            </p:cNvPr>
            <p:cNvSpPr/>
            <p:nvPr/>
          </p:nvSpPr>
          <p:spPr>
            <a:xfrm>
              <a:off x="4070185" y="2621707"/>
              <a:ext cx="570919" cy="600077"/>
            </a:xfrm>
            <a:prstGeom prst="rect">
              <a:avLst/>
            </a:prstGeom>
            <a:solidFill>
              <a:srgbClr val="FA8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DF4D69-B912-4957-960D-B8FE3555C368}"/>
                </a:ext>
              </a:extLst>
            </p:cNvPr>
            <p:cNvSpPr/>
            <p:nvPr/>
          </p:nvSpPr>
          <p:spPr>
            <a:xfrm>
              <a:off x="6678554" y="2603812"/>
              <a:ext cx="570919" cy="60007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3E691E-D9CA-4ACF-B0CD-22E817B2A7F0}"/>
                </a:ext>
              </a:extLst>
            </p:cNvPr>
            <p:cNvSpPr/>
            <p:nvPr/>
          </p:nvSpPr>
          <p:spPr>
            <a:xfrm>
              <a:off x="6678554" y="3971146"/>
              <a:ext cx="570919" cy="6000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55068DB-F375-498B-B655-19A8801A120D}"/>
                </a:ext>
              </a:extLst>
            </p:cNvPr>
            <p:cNvSpPr/>
            <p:nvPr/>
          </p:nvSpPr>
          <p:spPr>
            <a:xfrm>
              <a:off x="4074966" y="3988413"/>
              <a:ext cx="570919" cy="600077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2F9CA3-18BB-41B4-B612-C0AD055211F4}"/>
                </a:ext>
              </a:extLst>
            </p:cNvPr>
            <p:cNvSpPr/>
            <p:nvPr/>
          </p:nvSpPr>
          <p:spPr>
            <a:xfrm>
              <a:off x="4462114" y="2989230"/>
              <a:ext cx="2501900" cy="1079500"/>
            </a:xfrm>
            <a:custGeom>
              <a:avLst/>
              <a:gdLst>
                <a:gd name="connsiteX0" fmla="*/ 0 w 2501900"/>
                <a:gd name="connsiteY0" fmla="*/ 0 h 1079500"/>
                <a:gd name="connsiteX1" fmla="*/ 2501900 w 2501900"/>
                <a:gd name="connsiteY1" fmla="*/ 0 h 1079500"/>
                <a:gd name="connsiteX2" fmla="*/ 2501900 w 2501900"/>
                <a:gd name="connsiteY2" fmla="*/ 1079500 h 1079500"/>
                <a:gd name="connsiteX3" fmla="*/ 0 w 2501900"/>
                <a:gd name="connsiteY3" fmla="*/ 1079500 h 1079500"/>
                <a:gd name="connsiteX4" fmla="*/ 0 w 250190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1079500" extrusionOk="0">
                  <a:moveTo>
                    <a:pt x="0" y="0"/>
                  </a:moveTo>
                  <a:cubicBezTo>
                    <a:pt x="559565" y="25501"/>
                    <a:pt x="2136987" y="-54035"/>
                    <a:pt x="2501900" y="0"/>
                  </a:cubicBezTo>
                  <a:cubicBezTo>
                    <a:pt x="2482947" y="349399"/>
                    <a:pt x="2419558" y="620453"/>
                    <a:pt x="2501900" y="1079500"/>
                  </a:cubicBezTo>
                  <a:cubicBezTo>
                    <a:pt x="2195073" y="945704"/>
                    <a:pt x="685335" y="1030613"/>
                    <a:pt x="0" y="1079500"/>
                  </a:cubicBezTo>
                  <a:cubicBezTo>
                    <a:pt x="-15244" y="645500"/>
                    <a:pt x="-71776" y="27800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421234270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A9A4D3-04F5-41A0-9F07-D4F5E8367C11}"/>
                </a:ext>
              </a:extLst>
            </p:cNvPr>
            <p:cNvSpPr/>
            <p:nvPr/>
          </p:nvSpPr>
          <p:spPr>
            <a:xfrm>
              <a:off x="4356100" y="3124200"/>
              <a:ext cx="2501900" cy="1079500"/>
            </a:xfrm>
            <a:custGeom>
              <a:avLst/>
              <a:gdLst>
                <a:gd name="connsiteX0" fmla="*/ 0 w 2501900"/>
                <a:gd name="connsiteY0" fmla="*/ 0 h 1079500"/>
                <a:gd name="connsiteX1" fmla="*/ 2501900 w 2501900"/>
                <a:gd name="connsiteY1" fmla="*/ 0 h 1079500"/>
                <a:gd name="connsiteX2" fmla="*/ 2501900 w 2501900"/>
                <a:gd name="connsiteY2" fmla="*/ 1079500 h 1079500"/>
                <a:gd name="connsiteX3" fmla="*/ 0 w 2501900"/>
                <a:gd name="connsiteY3" fmla="*/ 1079500 h 1079500"/>
                <a:gd name="connsiteX4" fmla="*/ 0 w 250190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900" h="1079500" extrusionOk="0">
                  <a:moveTo>
                    <a:pt x="0" y="0"/>
                  </a:moveTo>
                  <a:cubicBezTo>
                    <a:pt x="290506" y="10830"/>
                    <a:pt x="1712084" y="-161330"/>
                    <a:pt x="2501900" y="0"/>
                  </a:cubicBezTo>
                  <a:cubicBezTo>
                    <a:pt x="2442740" y="269910"/>
                    <a:pt x="2523559" y="735229"/>
                    <a:pt x="2501900" y="1079500"/>
                  </a:cubicBezTo>
                  <a:cubicBezTo>
                    <a:pt x="2010705" y="1077314"/>
                    <a:pt x="1103322" y="971772"/>
                    <a:pt x="0" y="1079500"/>
                  </a:cubicBezTo>
                  <a:cubicBezTo>
                    <a:pt x="-16097" y="862053"/>
                    <a:pt x="43933" y="297105"/>
                    <a:pt x="0" y="0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="" xmlns:ask="http://schemas.microsoft.com/office/drawing/2018/sketchyshapes" sd="304328389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DBCCA0-DB95-44D3-8A3E-B299CE23DC26}"/>
              </a:ext>
            </a:extLst>
          </p:cNvPr>
          <p:cNvGrpSpPr/>
          <p:nvPr/>
        </p:nvGrpSpPr>
        <p:grpSpPr>
          <a:xfrm>
            <a:off x="1717929" y="1410912"/>
            <a:ext cx="3909337" cy="1360414"/>
            <a:chOff x="1717929" y="1410912"/>
            <a:chExt cx="3909337" cy="13604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BD0200-7068-40E0-80C3-CE227EE6FCA9}"/>
                </a:ext>
              </a:extLst>
            </p:cNvPr>
            <p:cNvGrpSpPr/>
            <p:nvPr/>
          </p:nvGrpSpPr>
          <p:grpSpPr>
            <a:xfrm>
              <a:off x="1923341" y="2233461"/>
              <a:ext cx="2477002" cy="537865"/>
              <a:chOff x="1923341" y="2360461"/>
              <a:chExt cx="2477002" cy="53786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0D999D3-20B3-47DB-9A08-F5D4823C64D4}"/>
                  </a:ext>
                </a:extLst>
              </p:cNvPr>
              <p:cNvSpPr/>
              <p:nvPr/>
            </p:nvSpPr>
            <p:spPr>
              <a:xfrm>
                <a:off x="2194278" y="2360461"/>
                <a:ext cx="19351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ผู้ประเมินขอบเขต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2E9D068-9878-4B83-884B-A22B823FF7E2}"/>
                  </a:ext>
                </a:extLst>
              </p:cNvPr>
              <p:cNvSpPr/>
              <p:nvPr/>
            </p:nvSpPr>
            <p:spPr>
              <a:xfrm>
                <a:off x="1923341" y="2824606"/>
                <a:ext cx="2477002" cy="73720"/>
              </a:xfrm>
              <a:prstGeom prst="rect">
                <a:avLst/>
              </a:prstGeom>
              <a:solidFill>
                <a:srgbClr val="FA8B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F7C7DE-206B-48E1-8088-5175345CDD3F}"/>
                </a:ext>
              </a:extLst>
            </p:cNvPr>
            <p:cNvSpPr/>
            <p:nvPr/>
          </p:nvSpPr>
          <p:spPr>
            <a:xfrm>
              <a:off x="1717929" y="1410912"/>
              <a:ext cx="39093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ผู้คน (เช่น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Cole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 ที่มีความสัมพันธ์กับสมาชิกของกลุ่มย่อยที่แตกต่างกันภายในองค์กร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F6D48B-70F9-4FA5-9490-7B3DB33BC077}"/>
              </a:ext>
            </a:extLst>
          </p:cNvPr>
          <p:cNvGrpSpPr/>
          <p:nvPr/>
        </p:nvGrpSpPr>
        <p:grpSpPr>
          <a:xfrm>
            <a:off x="7114725" y="595903"/>
            <a:ext cx="4277175" cy="2175423"/>
            <a:chOff x="7114725" y="595903"/>
            <a:chExt cx="4277175" cy="21754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1985976-CB7A-4824-BC0C-44758CA62A32}"/>
                </a:ext>
              </a:extLst>
            </p:cNvPr>
            <p:cNvGrpSpPr/>
            <p:nvPr/>
          </p:nvGrpSpPr>
          <p:grpSpPr>
            <a:xfrm>
              <a:off x="7791658" y="2233461"/>
              <a:ext cx="2477002" cy="537865"/>
              <a:chOff x="1923341" y="2360461"/>
              <a:chExt cx="2477002" cy="537865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7CB0189-05DF-429A-B8A6-25202B189757}"/>
                  </a:ext>
                </a:extLst>
              </p:cNvPr>
              <p:cNvSpPr/>
              <p:nvPr/>
            </p:nvSpPr>
            <p:spPr>
              <a:xfrm>
                <a:off x="2478806" y="2360461"/>
                <a:ext cx="13660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การเชื่อมต่อ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0C33CCF-F116-433D-AAC5-97D3EAB96392}"/>
                  </a:ext>
                </a:extLst>
              </p:cNvPr>
              <p:cNvSpPr/>
              <p:nvPr/>
            </p:nvSpPr>
            <p:spPr>
              <a:xfrm>
                <a:off x="1923341" y="2824606"/>
                <a:ext cx="2477002" cy="7372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F6F1EC-F4EF-49C4-B0ED-E9D4497BBD3B}"/>
                </a:ext>
              </a:extLst>
            </p:cNvPr>
            <p:cNvSpPr/>
            <p:nvPr/>
          </p:nvSpPr>
          <p:spPr>
            <a:xfrm>
              <a:off x="7128496" y="1747536"/>
              <a:ext cx="3909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Cole</a:t>
              </a:r>
              <a:r>
                <a:rPr lang="th-TH" sz="2400" i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เป็นผู้เชื่อมต่อเช่นกัน</a:t>
              </a:r>
              <a:endPara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152397-37C9-4C00-B5DB-3C7A13685147}"/>
                </a:ext>
              </a:extLst>
            </p:cNvPr>
            <p:cNvSpPr/>
            <p:nvPr/>
          </p:nvSpPr>
          <p:spPr>
            <a:xfrm>
              <a:off x="7114725" y="595903"/>
              <a:ext cx="42771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ผู้ที่มีความสัมพันธ์หลากหลายในหน่วยงานของตนเองและสามารถใช้ความสัมพันธ์เหล่านั้นใน</a:t>
              </a:r>
              <a:b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การช่วยคุณนำทางภายใน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E4E18E-D09F-4260-8398-D0C40EAD42EB}"/>
              </a:ext>
            </a:extLst>
          </p:cNvPr>
          <p:cNvGrpSpPr/>
          <p:nvPr/>
        </p:nvGrpSpPr>
        <p:grpSpPr>
          <a:xfrm>
            <a:off x="526473" y="3756474"/>
            <a:ext cx="5971309" cy="1814475"/>
            <a:chOff x="526473" y="3756474"/>
            <a:chExt cx="5971309" cy="18144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85A44E8-53FC-4F93-9F4F-9ED14A13518A}"/>
                </a:ext>
              </a:extLst>
            </p:cNvPr>
            <p:cNvGrpSpPr/>
            <p:nvPr/>
          </p:nvGrpSpPr>
          <p:grpSpPr>
            <a:xfrm>
              <a:off x="1870335" y="3756474"/>
              <a:ext cx="2477002" cy="537865"/>
              <a:chOff x="1923341" y="2360461"/>
              <a:chExt cx="2477002" cy="53786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D98E6B2-C53C-48A0-B643-07AFE154A665}"/>
                  </a:ext>
                </a:extLst>
              </p:cNvPr>
              <p:cNvSpPr/>
              <p:nvPr/>
            </p:nvSpPr>
            <p:spPr>
              <a:xfrm>
                <a:off x="2161412" y="2360461"/>
                <a:ext cx="20008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</a:t>
                </a:r>
                <a:r>
                  <a:rPr lang="th-TH" sz="28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เล่นที่อยู่รอบนอก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3007652-6278-4F06-A446-00303F7367E1}"/>
                  </a:ext>
                </a:extLst>
              </p:cNvPr>
              <p:cNvSpPr/>
              <p:nvPr/>
            </p:nvSpPr>
            <p:spPr>
              <a:xfrm>
                <a:off x="1923341" y="2824606"/>
                <a:ext cx="2477002" cy="73720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070BBE-C612-4803-B40B-D04EAC8BEC42}"/>
                </a:ext>
              </a:extLst>
            </p:cNvPr>
            <p:cNvSpPr/>
            <p:nvPr/>
          </p:nvSpPr>
          <p:spPr>
            <a:xfrm>
              <a:off x="526473" y="4370620"/>
              <a:ext cx="59713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ผู้คน (เช่น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Jones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 ที่เชื่อมต่อกันน้อยและบางครั้งก็อยู่ตัวคนเดียว พวกเขาสามารถให้การตอบสนองอย่างรวดเร็วเกี่ยวกับด้านเทคนิคของความคิดคุณตามที่คุณต้องการ แต่พวกเขาจะไม่สนใจการเมืองขององค์กร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5B5F24-AC9C-4EF0-8EBE-42074B93B29E}"/>
              </a:ext>
            </a:extLst>
          </p:cNvPr>
          <p:cNvGrpSpPr/>
          <p:nvPr/>
        </p:nvGrpSpPr>
        <p:grpSpPr>
          <a:xfrm>
            <a:off x="6675212" y="3739207"/>
            <a:ext cx="5156200" cy="2129497"/>
            <a:chOff x="6675212" y="3739207"/>
            <a:chExt cx="5156200" cy="21294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B5796E-D2ED-48FD-BE5D-E77E86C6822A}"/>
                </a:ext>
              </a:extLst>
            </p:cNvPr>
            <p:cNvGrpSpPr/>
            <p:nvPr/>
          </p:nvGrpSpPr>
          <p:grpSpPr>
            <a:xfrm>
              <a:off x="7844665" y="3739207"/>
              <a:ext cx="2477002" cy="537865"/>
              <a:chOff x="1923341" y="2360461"/>
              <a:chExt cx="2477002" cy="53786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A9C4B26-4C2A-44BB-BBD6-107C2D51949E}"/>
                  </a:ext>
                </a:extLst>
              </p:cNvPr>
              <p:cNvSpPr/>
              <p:nvPr/>
            </p:nvSpPr>
            <p:spPr>
              <a:xfrm>
                <a:off x="2644715" y="2360461"/>
                <a:ext cx="10342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กลุ่มย่อย</a:t>
                </a:r>
                <a:endPara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AEAA9D-6B48-40D2-9D39-BA8D1EA4F85E}"/>
                  </a:ext>
                </a:extLst>
              </p:cNvPr>
              <p:cNvSpPr/>
              <p:nvPr/>
            </p:nvSpPr>
            <p:spPr>
              <a:xfrm>
                <a:off x="1923341" y="2824606"/>
                <a:ext cx="2477002" cy="7372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AEB3EDD-AD5D-4989-A2F9-788C8526183E}"/>
                </a:ext>
              </a:extLst>
            </p:cNvPr>
            <p:cNvSpPr/>
            <p:nvPr/>
          </p:nvSpPr>
          <p:spPr>
            <a:xfrm>
              <a:off x="6675212" y="4299044"/>
              <a:ext cx="51562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 (เช่นกลุ่มคลังโฆษณา) ที่สามารถเป็นตัวแทนในการออกเสียงที่สำคัญสำหรับคุณ หากความคิดของคุณส่งผลกระทบต่อพวกเขาในทางใดทางหนึ่ง พวกเขาจะมีแนวโน้มที่จะสนับสนุนหรือต่อต้านความคิดใหม่ ๆ</a:t>
              </a:r>
              <a:endParaRPr lang="en-US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2973E82-9F3D-4770-9AA0-36C414238477}"/>
              </a:ext>
            </a:extLst>
          </p:cNvPr>
          <p:cNvSpPr/>
          <p:nvPr/>
        </p:nvSpPr>
        <p:spPr>
          <a:xfrm>
            <a:off x="344556" y="6030948"/>
            <a:ext cx="416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52A6FF77-0BD2-4391-8C00-A6FB4D0BF3B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63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B2CCFB-A933-49B7-A489-2E326654CE34}"/>
              </a:ext>
            </a:extLst>
          </p:cNvPr>
          <p:cNvSpPr/>
          <p:nvPr/>
        </p:nvSpPr>
        <p:spPr>
          <a:xfrm>
            <a:off x="344556" y="6044803"/>
            <a:ext cx="4269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4AE1DD-26C4-4117-BFF8-F9D320BFD8AE}"/>
              </a:ext>
            </a:extLst>
          </p:cNvPr>
          <p:cNvGrpSpPr/>
          <p:nvPr/>
        </p:nvGrpSpPr>
        <p:grpSpPr>
          <a:xfrm>
            <a:off x="1968500" y="840099"/>
            <a:ext cx="9359900" cy="695751"/>
            <a:chOff x="2292626" y="594211"/>
            <a:chExt cx="8667474" cy="6957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C10D3B-F2F1-4BD6-B8B2-BC782C0AB2A1}"/>
                </a:ext>
              </a:extLst>
            </p:cNvPr>
            <p:cNvSpPr/>
            <p:nvPr/>
          </p:nvSpPr>
          <p:spPr>
            <a:xfrm>
              <a:off x="2292626" y="594211"/>
              <a:ext cx="866747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การตั้งค่าเป้าหมายการชักชวนแบบเฉพาะเจาะจงสำหรับการเผชิญหน้า</a:t>
              </a:r>
              <a:endParaRPr lang="en-US" sz="3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3913D2-53B7-489E-80F7-0064CDD24ACC}"/>
                </a:ext>
              </a:extLst>
            </p:cNvPr>
            <p:cNvSpPr/>
            <p:nvPr/>
          </p:nvSpPr>
          <p:spPr>
            <a:xfrm flipV="1">
              <a:off x="2537791" y="1174941"/>
              <a:ext cx="8176591" cy="11502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F88B74-7223-4092-9634-A936D308417F}"/>
                </a:ext>
              </a:extLst>
            </p:cNvPr>
            <p:cNvSpPr/>
            <p:nvPr/>
          </p:nvSpPr>
          <p:spPr>
            <a:xfrm flipV="1">
              <a:off x="2292626" y="1117430"/>
              <a:ext cx="8176591" cy="11502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94709967-15F8-4197-8846-809C3947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817" y="516934"/>
            <a:ext cx="2045573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62455-A494-4CD1-ACBA-75A8449DCC08}"/>
              </a:ext>
            </a:extLst>
          </p:cNvPr>
          <p:cNvGrpSpPr/>
          <p:nvPr/>
        </p:nvGrpSpPr>
        <p:grpSpPr>
          <a:xfrm>
            <a:off x="514349" y="3843252"/>
            <a:ext cx="3766103" cy="1515752"/>
            <a:chOff x="514349" y="3843252"/>
            <a:chExt cx="3766103" cy="15157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0376CE4-84A7-47C5-AC7E-655DF1DCE3BC}"/>
                </a:ext>
              </a:extLst>
            </p:cNvPr>
            <p:cNvSpPr/>
            <p:nvPr/>
          </p:nvSpPr>
          <p:spPr>
            <a:xfrm>
              <a:off x="514349" y="3843252"/>
              <a:ext cx="3766103" cy="1515752"/>
            </a:xfrm>
            <a:prstGeom prst="rect">
              <a:avLst/>
            </a:prstGeom>
            <a:solidFill>
              <a:srgbClr val="729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63D34A-F61A-463E-AB13-01B6C9E10B07}"/>
                </a:ext>
              </a:extLst>
            </p:cNvPr>
            <p:cNvSpPr/>
            <p:nvPr/>
          </p:nvSpPr>
          <p:spPr>
            <a:xfrm>
              <a:off x="879202" y="4170241"/>
              <a:ext cx="303640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การระดมสมอง </a:t>
              </a:r>
            </a:p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หรือเป้าหมายการขัดความคิด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AEB58-3B37-45BD-A902-295992F8FDF6}"/>
              </a:ext>
            </a:extLst>
          </p:cNvPr>
          <p:cNvGrpSpPr/>
          <p:nvPr/>
        </p:nvGrpSpPr>
        <p:grpSpPr>
          <a:xfrm>
            <a:off x="514350" y="2179948"/>
            <a:ext cx="2908300" cy="1515752"/>
            <a:chOff x="514350" y="2179948"/>
            <a:chExt cx="2908300" cy="15157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15C65A-325E-478C-9539-25581332EF21}"/>
                </a:ext>
              </a:extLst>
            </p:cNvPr>
            <p:cNvSpPr/>
            <p:nvPr/>
          </p:nvSpPr>
          <p:spPr>
            <a:xfrm>
              <a:off x="514350" y="2179948"/>
              <a:ext cx="2908300" cy="1515752"/>
            </a:xfrm>
            <a:prstGeom prst="rect">
              <a:avLst/>
            </a:prstGeom>
            <a:solidFill>
              <a:srgbClr val="F2B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2AA282-EA59-4E5A-8B2E-33603803014D}"/>
                </a:ext>
              </a:extLst>
            </p:cNvPr>
            <p:cNvSpPr/>
            <p:nvPr/>
          </p:nvSpPr>
          <p:spPr>
            <a:xfrm>
              <a:off x="813379" y="2750134"/>
              <a:ext cx="23102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เป้าหมายที่เอื้ออำนวย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DA84A2-ABF0-4BE2-B838-5C5A17545082}"/>
              </a:ext>
            </a:extLst>
          </p:cNvPr>
          <p:cNvGrpSpPr/>
          <p:nvPr/>
        </p:nvGrpSpPr>
        <p:grpSpPr>
          <a:xfrm>
            <a:off x="3581400" y="2179948"/>
            <a:ext cx="2667000" cy="1515752"/>
            <a:chOff x="3581400" y="2179948"/>
            <a:chExt cx="2667000" cy="15157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C9EC95-6545-4764-A1F7-30C4E835B9EF}"/>
                </a:ext>
              </a:extLst>
            </p:cNvPr>
            <p:cNvSpPr/>
            <p:nvPr/>
          </p:nvSpPr>
          <p:spPr>
            <a:xfrm>
              <a:off x="3581400" y="2179948"/>
              <a:ext cx="2667000" cy="15157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A5FF3D-C349-4A1C-81A8-2ED1DCEC0B78}"/>
                </a:ext>
              </a:extLst>
            </p:cNvPr>
            <p:cNvSpPr/>
            <p:nvPr/>
          </p:nvSpPr>
          <p:spPr>
            <a:xfrm>
              <a:off x="4009669" y="2750134"/>
              <a:ext cx="1851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เป้าหมายทัศนคติ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91FBC5-177A-461A-9E8A-72C06314F742}"/>
              </a:ext>
            </a:extLst>
          </p:cNvPr>
          <p:cNvGrpSpPr/>
          <p:nvPr/>
        </p:nvGrpSpPr>
        <p:grpSpPr>
          <a:xfrm>
            <a:off x="6407150" y="2179948"/>
            <a:ext cx="2908300" cy="1515752"/>
            <a:chOff x="6407150" y="2179948"/>
            <a:chExt cx="2908300" cy="15157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6E431C-7015-4313-82D9-560FE92DE719}"/>
                </a:ext>
              </a:extLst>
            </p:cNvPr>
            <p:cNvSpPr/>
            <p:nvPr/>
          </p:nvSpPr>
          <p:spPr>
            <a:xfrm>
              <a:off x="6407150" y="2179948"/>
              <a:ext cx="2908300" cy="1515752"/>
            </a:xfrm>
            <a:prstGeom prst="rect">
              <a:avLst/>
            </a:prstGeom>
            <a:solidFill>
              <a:srgbClr val="FF54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36CCDE1-E06E-4275-A32F-EBE74C43CD30}"/>
                </a:ext>
              </a:extLst>
            </p:cNvPr>
            <p:cNvSpPr/>
            <p:nvPr/>
          </p:nvSpPr>
          <p:spPr>
            <a:xfrm>
              <a:off x="6805762" y="2750134"/>
              <a:ext cx="20762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เป้าหมายการอนุมัติ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D08CDD-9761-428E-A79A-B16D5CB9B3A8}"/>
              </a:ext>
            </a:extLst>
          </p:cNvPr>
          <p:cNvGrpSpPr/>
          <p:nvPr/>
        </p:nvGrpSpPr>
        <p:grpSpPr>
          <a:xfrm>
            <a:off x="7574997" y="3843252"/>
            <a:ext cx="4102653" cy="1515752"/>
            <a:chOff x="7574997" y="3843252"/>
            <a:chExt cx="4102653" cy="151575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151A71-918A-4307-AE03-6686B3146800}"/>
                </a:ext>
              </a:extLst>
            </p:cNvPr>
            <p:cNvSpPr/>
            <p:nvPr/>
          </p:nvSpPr>
          <p:spPr>
            <a:xfrm>
              <a:off x="7574997" y="3843252"/>
              <a:ext cx="4102653" cy="1515752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D15BC85-9A05-4E8D-B245-12FF8C47C101}"/>
                </a:ext>
              </a:extLst>
            </p:cNvPr>
            <p:cNvSpPr/>
            <p:nvPr/>
          </p:nvSpPr>
          <p:spPr>
            <a:xfrm>
              <a:off x="8192411" y="4170241"/>
              <a:ext cx="292259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การดำเนินการ</a:t>
              </a:r>
            </a:p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และเป้าหมายการดำเนินการ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B503F2-1E06-4CEE-8ADB-AA4B6889E5E8}"/>
              </a:ext>
            </a:extLst>
          </p:cNvPr>
          <p:cNvGrpSpPr/>
          <p:nvPr/>
        </p:nvGrpSpPr>
        <p:grpSpPr>
          <a:xfrm>
            <a:off x="4473575" y="3843252"/>
            <a:ext cx="2908300" cy="1515752"/>
            <a:chOff x="4473575" y="3843252"/>
            <a:chExt cx="2908300" cy="15157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2E8351-8F4B-4B42-9002-FB9B9AC9B15A}"/>
                </a:ext>
              </a:extLst>
            </p:cNvPr>
            <p:cNvSpPr/>
            <p:nvPr/>
          </p:nvSpPr>
          <p:spPr>
            <a:xfrm>
              <a:off x="4473575" y="3843252"/>
              <a:ext cx="2908300" cy="151575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3653C6-ECB3-4CC0-BAE9-8A71E9EBE4C3}"/>
                </a:ext>
              </a:extLst>
            </p:cNvPr>
            <p:cNvSpPr/>
            <p:nvPr/>
          </p:nvSpPr>
          <p:spPr>
            <a:xfrm>
              <a:off x="4859168" y="4362601"/>
              <a:ext cx="21371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เป้าหมายการรับรอง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0DF3DE-3339-4BF9-8233-ECD6C7EFC60D}"/>
              </a:ext>
            </a:extLst>
          </p:cNvPr>
          <p:cNvGrpSpPr/>
          <p:nvPr/>
        </p:nvGrpSpPr>
        <p:grpSpPr>
          <a:xfrm>
            <a:off x="9420809" y="2179948"/>
            <a:ext cx="2310248" cy="1515752"/>
            <a:chOff x="9420809" y="2179948"/>
            <a:chExt cx="2310248" cy="15157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969D6B-307D-4117-804C-141BB726AD82}"/>
                </a:ext>
              </a:extLst>
            </p:cNvPr>
            <p:cNvSpPr/>
            <p:nvPr/>
          </p:nvSpPr>
          <p:spPr>
            <a:xfrm>
              <a:off x="9474200" y="2179948"/>
              <a:ext cx="2203452" cy="151575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A146E0-53CB-4A0C-8AA8-4A02853241D1}"/>
                </a:ext>
              </a:extLst>
            </p:cNvPr>
            <p:cNvSpPr/>
            <p:nvPr/>
          </p:nvSpPr>
          <p:spPr>
            <a:xfrm>
              <a:off x="9420809" y="2744019"/>
              <a:ext cx="2310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เป้าหมายการตัดสินใจ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0" name="Oval 8">
            <a:extLst>
              <a:ext uri="{FF2B5EF4-FFF2-40B4-BE49-F238E27FC236}">
                <a16:creationId xmlns:a16="http://schemas.microsoft.com/office/drawing/2014/main" id="{99086EB9-CB0E-45D6-9831-7C29EB3A11B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32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137A-EEC1-486B-9256-38412F31EF13}"/>
              </a:ext>
            </a:extLst>
          </p:cNvPr>
          <p:cNvSpPr txBox="1"/>
          <p:nvPr/>
        </p:nvSpPr>
        <p:spPr>
          <a:xfrm>
            <a:off x="876300" y="3429000"/>
            <a:ext cx="10641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ความคิดให้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เป็นแนวคิดที่สวยงาม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จัดทำระบบการตัดสินใจ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กำหนดกลยุทธ์โยนหินถามทางในการขาย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พร้อมทั้งกำหนดลำดับของบุคคล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 descr="Image result for artificial bg">
            <a:extLst>
              <a:ext uri="{FF2B5EF4-FFF2-40B4-BE49-F238E27FC236}">
                <a16:creationId xmlns:a16="http://schemas.microsoft.com/office/drawing/2014/main" id="{0D70B774-AF5A-4A4D-9798-A2DB3834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59313" y="316396"/>
            <a:ext cx="7172331" cy="50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9FF0DE-AC84-47A3-A8C1-F9D3284C61B2}"/>
              </a:ext>
            </a:extLst>
          </p:cNvPr>
          <p:cNvSpPr/>
          <p:nvPr/>
        </p:nvSpPr>
        <p:spPr>
          <a:xfrm>
            <a:off x="876300" y="1968500"/>
            <a:ext cx="7493000" cy="7239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20F2D-BCA9-445C-BFCE-18CC80A830A5}"/>
              </a:ext>
            </a:extLst>
          </p:cNvPr>
          <p:cNvSpPr txBox="1"/>
          <p:nvPr/>
        </p:nvSpPr>
        <p:spPr>
          <a:xfrm>
            <a:off x="1003300" y="2038062"/>
            <a:ext cx="832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บทสรุปของขั้นตอนที่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1: </a:t>
            </a:r>
            <a:r>
              <a:rPr lang="th-TH" sz="32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  <a:r>
              <a:rPr lang="th-TH" sz="32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B015E-2EA8-422A-BA7A-2C1EEB37C42F}"/>
              </a:ext>
            </a:extLst>
          </p:cNvPr>
          <p:cNvSpPr/>
          <p:nvPr/>
        </p:nvSpPr>
        <p:spPr>
          <a:xfrm>
            <a:off x="344556" y="6017093"/>
            <a:ext cx="4314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CA889CB9-5D96-44A7-902B-EFB0DDCCD25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50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8411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41429A-3192-4DEC-B9AD-B50D78F03642}"/>
              </a:ext>
            </a:extLst>
          </p:cNvPr>
          <p:cNvSpPr/>
          <p:nvPr/>
        </p:nvSpPr>
        <p:spPr>
          <a:xfrm>
            <a:off x="5181600" y="1113183"/>
            <a:ext cx="6427304" cy="4717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C4F48D-AC15-4F8A-8BD4-366877CE2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888436"/>
            <a:ext cx="5417488" cy="3385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57477A-DD4C-4745-84B9-491F6B2D94CA}"/>
              </a:ext>
            </a:extLst>
          </p:cNvPr>
          <p:cNvSpPr/>
          <p:nvPr/>
        </p:nvSpPr>
        <p:spPr>
          <a:xfrm>
            <a:off x="5828305" y="4386467"/>
            <a:ext cx="5303521" cy="9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F496F-2C2F-4513-8560-44D14A8A451B}"/>
              </a:ext>
            </a:extLst>
          </p:cNvPr>
          <p:cNvSpPr txBox="1"/>
          <p:nvPr/>
        </p:nvSpPr>
        <p:spPr>
          <a:xfrm>
            <a:off x="9024730" y="4614995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Simon Sinek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EB8B8-42B7-41F4-A26F-7BD6C493EA44}"/>
              </a:ext>
            </a:extLst>
          </p:cNvPr>
          <p:cNvSpPr txBox="1"/>
          <p:nvPr/>
        </p:nvSpPr>
        <p:spPr>
          <a:xfrm>
            <a:off x="5894566" y="2082585"/>
            <a:ext cx="5303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ความเป็นผู้นำคือวิธีการแห่งความคิด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แห่งการแสดงออก </a:t>
            </a:r>
          </a:p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และที่สำคัญที่สุดคือวิธีการสื่อสาร</a:t>
            </a:r>
            <a:endParaRPr lang="en-US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88BD8-B794-4841-B869-9D7E73959013}"/>
              </a:ext>
            </a:extLst>
          </p:cNvPr>
          <p:cNvSpPr/>
          <p:nvPr/>
        </p:nvSpPr>
        <p:spPr>
          <a:xfrm>
            <a:off x="768626" y="1630017"/>
            <a:ext cx="5125940" cy="38033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4053E8-241D-456F-B6D3-F70EDBE7B98F}"/>
              </a:ext>
            </a:extLst>
          </p:cNvPr>
          <p:cNvSpPr/>
          <p:nvPr/>
        </p:nvSpPr>
        <p:spPr>
          <a:xfrm>
            <a:off x="523461" y="1789043"/>
            <a:ext cx="5125940" cy="38033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C842B040-CCC8-4ECA-A546-5DFE29A50FC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16959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FFAD0-4FEE-4A01-A949-20AA0FA3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032000"/>
            <a:ext cx="5672273" cy="3482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FD07E7-AFD4-4816-BC48-BBF326B38751}"/>
              </a:ext>
            </a:extLst>
          </p:cNvPr>
          <p:cNvSpPr/>
          <p:nvPr/>
        </p:nvSpPr>
        <p:spPr>
          <a:xfrm>
            <a:off x="6184900" y="2032000"/>
            <a:ext cx="5346700" cy="3479800"/>
          </a:xfrm>
          <a:prstGeom prst="rect">
            <a:avLst/>
          </a:prstGeom>
          <a:solidFill>
            <a:srgbClr val="4F7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756A3-ED18-4B12-8A7F-61336699378A}"/>
              </a:ext>
            </a:extLst>
          </p:cNvPr>
          <p:cNvSpPr/>
          <p:nvPr/>
        </p:nvSpPr>
        <p:spPr>
          <a:xfrm>
            <a:off x="6184900" y="4953000"/>
            <a:ext cx="5346700" cy="558800"/>
          </a:xfrm>
          <a:prstGeom prst="rect">
            <a:avLst/>
          </a:prstGeom>
          <a:solidFill>
            <a:srgbClr val="C0C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0F5A3-418F-49AA-81A7-3AE98770936D}"/>
              </a:ext>
            </a:extLst>
          </p:cNvPr>
          <p:cNvSpPr/>
          <p:nvPr/>
        </p:nvSpPr>
        <p:spPr>
          <a:xfrm>
            <a:off x="749300" y="1905000"/>
            <a:ext cx="10579100" cy="332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AF5E7-41DE-4EB8-BC81-0B02BE172AA1}"/>
              </a:ext>
            </a:extLst>
          </p:cNvPr>
          <p:cNvSpPr/>
          <p:nvPr/>
        </p:nvSpPr>
        <p:spPr>
          <a:xfrm>
            <a:off x="901700" y="2057400"/>
            <a:ext cx="10579100" cy="3327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38902-A24B-4EA1-B9F5-EF16C4F3DD69}"/>
              </a:ext>
            </a:extLst>
          </p:cNvPr>
          <p:cNvSpPr/>
          <p:nvPr/>
        </p:nvSpPr>
        <p:spPr>
          <a:xfrm>
            <a:off x="10655300" y="3429000"/>
            <a:ext cx="1536700" cy="6715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0C177-4F33-40AC-8AB7-EBBD7FA43A39}"/>
              </a:ext>
            </a:extLst>
          </p:cNvPr>
          <p:cNvSpPr/>
          <p:nvPr/>
        </p:nvSpPr>
        <p:spPr>
          <a:xfrm>
            <a:off x="0" y="3436144"/>
            <a:ext cx="1536700" cy="6715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28CE1-17CB-4F34-B740-998C754A9B74}"/>
              </a:ext>
            </a:extLst>
          </p:cNvPr>
          <p:cNvSpPr txBox="1"/>
          <p:nvPr/>
        </p:nvSpPr>
        <p:spPr>
          <a:xfrm>
            <a:off x="3341007" y="2400613"/>
            <a:ext cx="8101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มีเพียง 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สิ่งเท่านั้นที่จะเกิดขึ้นตามธรรมชาติภายในองค์กร คือ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 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ในความสับสน และประสิทธิภาพ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ทุกสิ่งทุกอย่างต้องการความเป็นผู้นำ</a:t>
            </a: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175A6-7BB3-4357-B876-5DEAC216DDD6}"/>
              </a:ext>
            </a:extLst>
          </p:cNvPr>
          <p:cNvSpPr/>
          <p:nvPr/>
        </p:nvSpPr>
        <p:spPr>
          <a:xfrm>
            <a:off x="3341088" y="3898446"/>
            <a:ext cx="727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Peter Ferdinand Drucker </a:t>
            </a:r>
          </a:p>
          <a:p>
            <a:pPr algn="r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ที่ปรึกษาด้านการจัดการชาวอเมริกันที่เกิดในออสเตรีย นักการศึกษาและนักเขียน</a:t>
            </a:r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endParaRPr lang="th-TH" sz="20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1909 - 2005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499DC6-C554-41E4-8939-9B09D83337C3}"/>
              </a:ext>
            </a:extLst>
          </p:cNvPr>
          <p:cNvSpPr/>
          <p:nvPr/>
        </p:nvSpPr>
        <p:spPr>
          <a:xfrm>
            <a:off x="2245460" y="1140887"/>
            <a:ext cx="80820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400" b="1" dirty="0">
                <a:solidFill>
                  <a:srgbClr val="394F5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ความเป็นผู้นำที่ยิ่งใหญ่เริ่มต้นจากการเป็นผู้นำด้วยตนเอง</a:t>
            </a:r>
            <a:endParaRPr lang="en-US" sz="3400" b="1" dirty="0">
              <a:solidFill>
                <a:srgbClr val="394F5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08435184-DE31-4A68-9D13-95B937FA20F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05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E4A4E3-1522-4228-949F-E3B4C5FE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81" y="509163"/>
            <a:ext cx="9144357" cy="51933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2897F0-A79F-4C5F-8990-1C044E6C3E12}"/>
              </a:ext>
            </a:extLst>
          </p:cNvPr>
          <p:cNvSpPr/>
          <p:nvPr/>
        </p:nvSpPr>
        <p:spPr>
          <a:xfrm>
            <a:off x="2716789" y="5702506"/>
            <a:ext cx="8553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https://www.ted.com/talks/simon_sinek_why_good_leaders_make_you_feel_safe/discussion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95755F85-E9B6-452F-9EC7-A9E61EEF863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60147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EA53D3-3BE2-44CF-A4D2-47C5A45E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17" y="509163"/>
            <a:ext cx="9188221" cy="51933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2897F0-A79F-4C5F-8990-1C044E6C3E12}"/>
              </a:ext>
            </a:extLst>
          </p:cNvPr>
          <p:cNvSpPr/>
          <p:nvPr/>
        </p:nvSpPr>
        <p:spPr>
          <a:xfrm>
            <a:off x="2716789" y="5702506"/>
            <a:ext cx="8553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https://www.ted.com/talks/simon_sinek_how_great_leaders_inspire_action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C2EDB49B-8037-4F6D-A210-80195D7AB75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9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2FADD-BFC5-48C7-BFC4-2FD2E83344AB}"/>
              </a:ext>
            </a:extLst>
          </p:cNvPr>
          <p:cNvSpPr/>
          <p:nvPr/>
        </p:nvSpPr>
        <p:spPr>
          <a:xfrm>
            <a:off x="4830970" y="1113183"/>
            <a:ext cx="6777934" cy="47177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16956-B59A-4368-A237-6117917DBCF5}"/>
              </a:ext>
            </a:extLst>
          </p:cNvPr>
          <p:cNvSpPr/>
          <p:nvPr/>
        </p:nvSpPr>
        <p:spPr>
          <a:xfrm>
            <a:off x="5681427" y="2420103"/>
            <a:ext cx="5303521" cy="92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DFC08-5758-4EDA-8ADC-C9C7E3943A1C}"/>
              </a:ext>
            </a:extLst>
          </p:cNvPr>
          <p:cNvSpPr txBox="1"/>
          <p:nvPr/>
        </p:nvSpPr>
        <p:spPr>
          <a:xfrm>
            <a:off x="5502192" y="1678863"/>
            <a:ext cx="62539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ปลูกฝังความเป็นผู้นำ</a:t>
            </a:r>
            <a:endParaRPr lang="en-US" sz="3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FDE4-1AA9-40C3-9B9A-96386BE1F272}"/>
              </a:ext>
            </a:extLst>
          </p:cNvPr>
          <p:cNvSpPr txBox="1"/>
          <p:nvPr/>
        </p:nvSpPr>
        <p:spPr>
          <a:xfrm>
            <a:off x="6097930" y="2775016"/>
            <a:ext cx="51885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 – 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</a:t>
            </a:r>
            <a:r>
              <a:rPr lang="th-TH" sz="2800" b="1" dirty="0" smtClean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– 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เผชิญหน้ากับอุปสรรคทั้ง 5 ประการ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– 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2800" b="1" dirty="0" smtClean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</a:t>
            </a:r>
          </a:p>
          <a:p>
            <a:pPr>
              <a:lnSpc>
                <a:spcPct val="150000"/>
              </a:lnSpc>
            </a:pPr>
            <a:r>
              <a:rPr lang="th-TH" sz="2800" b="1" dirty="0" smtClean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  <a:r>
              <a:rPr lang="th-TH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– </a:t>
            </a:r>
            <a:r>
              <a:rPr lang="th-TH" sz="2800" b="1" dirty="0" smtClean="0">
                <a:solidFill>
                  <a:schemeClr val="bg1">
                    <a:lumMod val="8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รักษาความมุ่งมั่น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83D85-4BAD-4398-8AFB-385C321F84C2}"/>
              </a:ext>
            </a:extLst>
          </p:cNvPr>
          <p:cNvSpPr/>
          <p:nvPr/>
        </p:nvSpPr>
        <p:spPr>
          <a:xfrm>
            <a:off x="344556" y="6005645"/>
            <a:ext cx="4324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6AD613-DDFE-45A9-9504-5F118159A8E3}"/>
              </a:ext>
            </a:extLst>
          </p:cNvPr>
          <p:cNvSpPr/>
          <p:nvPr/>
        </p:nvSpPr>
        <p:spPr>
          <a:xfrm>
            <a:off x="768626" y="1630017"/>
            <a:ext cx="5125940" cy="380337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D1CF1-8B8B-4FC1-9516-4D3F179C65C6}"/>
              </a:ext>
            </a:extLst>
          </p:cNvPr>
          <p:cNvSpPr/>
          <p:nvPr/>
        </p:nvSpPr>
        <p:spPr>
          <a:xfrm>
            <a:off x="523461" y="1789043"/>
            <a:ext cx="5125940" cy="380337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2" name="Picture 4" descr="Related image">
            <a:extLst>
              <a:ext uri="{FF2B5EF4-FFF2-40B4-BE49-F238E27FC236}">
                <a16:creationId xmlns:a16="http://schemas.microsoft.com/office/drawing/2014/main" id="{D77594B1-B225-42F8-A916-E5B305FC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505"/>
            <a:ext cx="5351227" cy="35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8">
            <a:extLst>
              <a:ext uri="{FF2B5EF4-FFF2-40B4-BE49-F238E27FC236}">
                <a16:creationId xmlns:a16="http://schemas.microsoft.com/office/drawing/2014/main" id="{6D7E81BA-5239-4A53-8C28-60574E9B2EC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35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4A369D7-2865-41F4-8543-AC7519FCB535}"/>
              </a:ext>
            </a:extLst>
          </p:cNvPr>
          <p:cNvSpPr/>
          <p:nvPr/>
        </p:nvSpPr>
        <p:spPr>
          <a:xfrm>
            <a:off x="4333462" y="798301"/>
            <a:ext cx="7248938" cy="49640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C4E47-F4A6-4AF1-9AB7-9CC06FF96885}"/>
              </a:ext>
            </a:extLst>
          </p:cNvPr>
          <p:cNvSpPr/>
          <p:nvPr/>
        </p:nvSpPr>
        <p:spPr>
          <a:xfrm>
            <a:off x="351183" y="5831502"/>
            <a:ext cx="4545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Hopkin, M. R. (2014, August 9). Six Channels of Influence: How to Navigate Them Effectively. Retrieved October 30, 2019, from Six Channels of Influence: How to Navigate Them Effectively.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403D1-C80E-4076-86BF-002FED1A9925}"/>
              </a:ext>
            </a:extLst>
          </p:cNvPr>
          <p:cNvSpPr/>
          <p:nvPr/>
        </p:nvSpPr>
        <p:spPr>
          <a:xfrm>
            <a:off x="7904920" y="6006191"/>
            <a:ext cx="3935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546822-BF21-4A71-AF3E-1691476A5299}"/>
              </a:ext>
            </a:extLst>
          </p:cNvPr>
          <p:cNvSpPr/>
          <p:nvPr/>
        </p:nvSpPr>
        <p:spPr>
          <a:xfrm>
            <a:off x="4465984" y="874643"/>
            <a:ext cx="7248938" cy="496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B0BEA-031F-46E6-929F-FCF2F13A258D}"/>
              </a:ext>
            </a:extLst>
          </p:cNvPr>
          <p:cNvSpPr/>
          <p:nvPr/>
        </p:nvSpPr>
        <p:spPr>
          <a:xfrm>
            <a:off x="5208108" y="520676"/>
            <a:ext cx="60960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base"/>
            <a:r>
              <a:rPr lang="en-US" sz="32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6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ช่องทางของอิทธิพล</a:t>
            </a:r>
            <a:r>
              <a:rPr lang="en-US" sz="36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endParaRPr lang="en-US" sz="3200" b="1" dirty="0">
              <a:solidFill>
                <a:srgbClr val="009BC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base"/>
            <a:r>
              <a:rPr lang="en-US" sz="24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solidFill>
                  <a:srgbClr val="009BC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วิธีการนำทางอย่างมีประสิทธิภาพ</a:t>
            </a:r>
            <a:endParaRPr lang="en-US" sz="2400" b="1" dirty="0">
              <a:solidFill>
                <a:srgbClr val="009BC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8605A-48A6-4670-A811-C3B5DC9D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5" y="2978984"/>
            <a:ext cx="4970990" cy="250206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C91BE3-DB91-4A80-8EC6-9DF7458DCF2C}"/>
              </a:ext>
            </a:extLst>
          </p:cNvPr>
          <p:cNvGrpSpPr/>
          <p:nvPr/>
        </p:nvGrpSpPr>
        <p:grpSpPr>
          <a:xfrm>
            <a:off x="4613186" y="230260"/>
            <a:ext cx="859968" cy="1200329"/>
            <a:chOff x="4970990" y="230260"/>
            <a:chExt cx="859968" cy="12003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2AD8D0-F6A8-4627-80E9-16B857A18A88}"/>
                </a:ext>
              </a:extLst>
            </p:cNvPr>
            <p:cNvSpPr/>
            <p:nvPr/>
          </p:nvSpPr>
          <p:spPr>
            <a:xfrm>
              <a:off x="4970990" y="397565"/>
              <a:ext cx="859968" cy="9316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B63D2E-C962-4309-8F36-5223E6A33CA2}"/>
                </a:ext>
              </a:extLst>
            </p:cNvPr>
            <p:cNvSpPr/>
            <p:nvPr/>
          </p:nvSpPr>
          <p:spPr>
            <a:xfrm>
              <a:off x="5085448" y="230260"/>
              <a:ext cx="51969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dirty="0">
                  <a:solidFill>
                    <a:schemeClr val="accent1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2B2998-A444-4579-8829-430F1647A9E2}"/>
              </a:ext>
            </a:extLst>
          </p:cNvPr>
          <p:cNvGrpSpPr/>
          <p:nvPr/>
        </p:nvGrpSpPr>
        <p:grpSpPr>
          <a:xfrm>
            <a:off x="4773512" y="1702230"/>
            <a:ext cx="4311447" cy="562687"/>
            <a:chOff x="6044207" y="1917340"/>
            <a:chExt cx="4311447" cy="562687"/>
          </a:xfrm>
        </p:grpSpPr>
        <p:pic>
          <p:nvPicPr>
            <p:cNvPr id="1028" name="Picture 4" descr="Image result for dot png">
              <a:extLst>
                <a:ext uri="{FF2B5EF4-FFF2-40B4-BE49-F238E27FC236}">
                  <a16:creationId xmlns:a16="http://schemas.microsoft.com/office/drawing/2014/main" id="{FCABBDD5-70FE-419C-ADD4-887150950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94C782-BBC8-4DF6-B0C4-95E3DF3AAF9B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ผู้มีอำนาจ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9F66F5-53D7-45B2-99E9-EE76292E8BBE}"/>
              </a:ext>
            </a:extLst>
          </p:cNvPr>
          <p:cNvGrpSpPr/>
          <p:nvPr/>
        </p:nvGrpSpPr>
        <p:grpSpPr>
          <a:xfrm>
            <a:off x="5461906" y="2341259"/>
            <a:ext cx="4311447" cy="562687"/>
            <a:chOff x="6044207" y="1917340"/>
            <a:chExt cx="4311447" cy="562687"/>
          </a:xfrm>
        </p:grpSpPr>
        <p:pic>
          <p:nvPicPr>
            <p:cNvPr id="22" name="Picture 4" descr="Image result for dot png">
              <a:extLst>
                <a:ext uri="{FF2B5EF4-FFF2-40B4-BE49-F238E27FC236}">
                  <a16:creationId xmlns:a16="http://schemas.microsoft.com/office/drawing/2014/main" id="{968B213C-4D5D-4048-A80A-1C10F6A84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B9A00A-F9A2-4A77-9807-AFB50AC0CA89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ความมีเหตุผล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BD0DE1-0BB2-460F-9672-F8E1876C4252}"/>
              </a:ext>
            </a:extLst>
          </p:cNvPr>
          <p:cNvGrpSpPr/>
          <p:nvPr/>
        </p:nvGrpSpPr>
        <p:grpSpPr>
          <a:xfrm>
            <a:off x="6145845" y="3082956"/>
            <a:ext cx="4311447" cy="562687"/>
            <a:chOff x="6044207" y="1917340"/>
            <a:chExt cx="4311447" cy="562687"/>
          </a:xfrm>
        </p:grpSpPr>
        <p:pic>
          <p:nvPicPr>
            <p:cNvPr id="25" name="Picture 4" descr="Image result for dot png">
              <a:extLst>
                <a:ext uri="{FF2B5EF4-FFF2-40B4-BE49-F238E27FC236}">
                  <a16:creationId xmlns:a16="http://schemas.microsoft.com/office/drawing/2014/main" id="{CED59D54-1432-4850-B8EF-3C5D012A3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B4BC01-A8C4-4FCA-9E10-6595F81D9030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วิสัยทัศน์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5CEEB7-C822-4986-85D2-EA469593D1DD}"/>
              </a:ext>
            </a:extLst>
          </p:cNvPr>
          <p:cNvGrpSpPr/>
          <p:nvPr/>
        </p:nvGrpSpPr>
        <p:grpSpPr>
          <a:xfrm>
            <a:off x="7241285" y="4545930"/>
            <a:ext cx="4311447" cy="562687"/>
            <a:chOff x="6044207" y="1917340"/>
            <a:chExt cx="4311447" cy="562687"/>
          </a:xfrm>
        </p:grpSpPr>
        <p:pic>
          <p:nvPicPr>
            <p:cNvPr id="28" name="Picture 4" descr="Image result for dot png">
              <a:extLst>
                <a:ext uri="{FF2B5EF4-FFF2-40B4-BE49-F238E27FC236}">
                  <a16:creationId xmlns:a16="http://schemas.microsoft.com/office/drawing/2014/main" id="{1CCD1EA9-F181-4593-9C94-683117D0B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0FCD8A-D277-4172-8AE1-2960E71FEE6E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ความสนใจ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55C286-0FF9-4162-8C04-F0CE54278015}"/>
              </a:ext>
            </a:extLst>
          </p:cNvPr>
          <p:cNvGrpSpPr/>
          <p:nvPr/>
        </p:nvGrpSpPr>
        <p:grpSpPr>
          <a:xfrm>
            <a:off x="7945161" y="5199706"/>
            <a:ext cx="2815605" cy="562687"/>
            <a:chOff x="6044207" y="1917340"/>
            <a:chExt cx="2815605" cy="562687"/>
          </a:xfrm>
        </p:grpSpPr>
        <p:pic>
          <p:nvPicPr>
            <p:cNvPr id="31" name="Picture 4" descr="Image result for dot png">
              <a:extLst>
                <a:ext uri="{FF2B5EF4-FFF2-40B4-BE49-F238E27FC236}">
                  <a16:creationId xmlns:a16="http://schemas.microsoft.com/office/drawing/2014/main" id="{7E54CA3F-477B-4063-BEEF-7345D3068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2F4B77-1220-43C0-ACAF-EF41CA8FBC3D}"/>
                </a:ext>
              </a:extLst>
            </p:cNvPr>
            <p:cNvSpPr txBox="1"/>
            <p:nvPr/>
          </p:nvSpPr>
          <p:spPr>
            <a:xfrm>
              <a:off x="6699272" y="1956807"/>
              <a:ext cx="2160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การเมือง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A1A078-B0D0-42D6-B3DB-E2986C15FA02}"/>
              </a:ext>
            </a:extLst>
          </p:cNvPr>
          <p:cNvGrpSpPr/>
          <p:nvPr/>
        </p:nvGrpSpPr>
        <p:grpSpPr>
          <a:xfrm>
            <a:off x="6665992" y="3858269"/>
            <a:ext cx="4311447" cy="562687"/>
            <a:chOff x="6044207" y="1917340"/>
            <a:chExt cx="4311447" cy="562687"/>
          </a:xfrm>
        </p:grpSpPr>
        <p:pic>
          <p:nvPicPr>
            <p:cNvPr id="34" name="Picture 4" descr="Image result for dot png">
              <a:extLst>
                <a:ext uri="{FF2B5EF4-FFF2-40B4-BE49-F238E27FC236}">
                  <a16:creationId xmlns:a16="http://schemas.microsoft.com/office/drawing/2014/main" id="{118F3CC8-8AB2-498D-9969-3ABE2820B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207" y="1917340"/>
              <a:ext cx="520147" cy="56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F45AE6-DE51-4B16-A9F6-08515E1BBDEB}"/>
                </a:ext>
              </a:extLst>
            </p:cNvPr>
            <p:cNvSpPr txBox="1"/>
            <p:nvPr/>
          </p:nvSpPr>
          <p:spPr>
            <a:xfrm>
              <a:off x="6699271" y="1956807"/>
              <a:ext cx="3656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ความสัมพันธ์</a:t>
              </a:r>
              <a:endParaRPr lang="en-US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6" name="Oval 8">
            <a:extLst>
              <a:ext uri="{FF2B5EF4-FFF2-40B4-BE49-F238E27FC236}">
                <a16:creationId xmlns:a16="http://schemas.microsoft.com/office/drawing/2014/main" id="{072E51C5-2CF7-449C-8803-CF7E4129E99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03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389EBB-11A3-4A8E-AEB3-98452E85D94E}"/>
              </a:ext>
            </a:extLst>
          </p:cNvPr>
          <p:cNvSpPr/>
          <p:nvPr/>
        </p:nvSpPr>
        <p:spPr>
          <a:xfrm>
            <a:off x="330701" y="6030948"/>
            <a:ext cx="4255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Shell, G. R., &amp; Moussa, M. (2007). 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The art of woo: using strategic persuasion to sell your ideas</a:t>
            </a:r>
            <a:r>
              <a:rPr lang="en-US" sz="1400" dirty="0">
                <a:solidFill>
                  <a:srgbClr val="222222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Penguin.</a:t>
            </a:r>
            <a:endParaRPr lang="en-US" sz="14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DDE4C-1A96-4DCA-B557-1D9D0E66643D}"/>
              </a:ext>
            </a:extLst>
          </p:cNvPr>
          <p:cNvSpPr txBox="1"/>
          <p:nvPr/>
        </p:nvSpPr>
        <p:spPr>
          <a:xfrm>
            <a:off x="4485656" y="637346"/>
            <a:ext cx="4576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สไตล์การโน้มน้าวใจ</a:t>
            </a:r>
            <a:endParaRPr lang="en-US" sz="3400" b="1" dirty="0">
              <a:solidFill>
                <a:schemeClr val="tx1">
                  <a:lumMod val="50000"/>
                  <a:lumOff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FB23F7-4636-4A58-8FE8-85E0F60ECA76}"/>
              </a:ext>
            </a:extLst>
          </p:cNvPr>
          <p:cNvCxnSpPr>
            <a:cxnSpLocks/>
          </p:cNvCxnSpPr>
          <p:nvPr/>
        </p:nvCxnSpPr>
        <p:spPr>
          <a:xfrm>
            <a:off x="2438400" y="1512113"/>
            <a:ext cx="0" cy="41462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C8CD4A-98DA-4CC3-A842-80A91D84ED92}"/>
              </a:ext>
            </a:extLst>
          </p:cNvPr>
          <p:cNvCxnSpPr>
            <a:cxnSpLocks/>
          </p:cNvCxnSpPr>
          <p:nvPr/>
        </p:nvCxnSpPr>
        <p:spPr>
          <a:xfrm flipH="1">
            <a:off x="2438401" y="5658411"/>
            <a:ext cx="8338102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580EE55-BD57-4FA2-A1A7-CB42CBD20354}"/>
              </a:ext>
            </a:extLst>
          </p:cNvPr>
          <p:cNvSpPr txBox="1"/>
          <p:nvPr/>
        </p:nvSpPr>
        <p:spPr>
          <a:xfrm>
            <a:off x="1060174" y="1550886"/>
            <a:ext cx="184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032D4-8FB3-4EF9-BBD5-060C05F30B96}"/>
              </a:ext>
            </a:extLst>
          </p:cNvPr>
          <p:cNvSpPr txBox="1"/>
          <p:nvPr/>
        </p:nvSpPr>
        <p:spPr>
          <a:xfrm>
            <a:off x="1060173" y="5143523"/>
            <a:ext cx="184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ต่ำ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F229DC-FAE5-472F-BDFF-FEF2BCECE917}"/>
              </a:ext>
            </a:extLst>
          </p:cNvPr>
          <p:cNvSpPr txBox="1"/>
          <p:nvPr/>
        </p:nvSpPr>
        <p:spPr>
          <a:xfrm>
            <a:off x="7465937" y="5723787"/>
            <a:ext cx="330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เน้นสิ่งอื่นมากกว่า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539F20-D235-4A7B-8B10-6F0F65786A34}"/>
              </a:ext>
            </a:extLst>
          </p:cNvPr>
          <p:cNvSpPr txBox="1"/>
          <p:nvPr/>
        </p:nvSpPr>
        <p:spPr>
          <a:xfrm>
            <a:off x="2764319" y="5737688"/>
            <a:ext cx="268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เน้นตนเองมากขึ้น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AD74F-FE18-4AA4-AEAD-CC136266E5AD}"/>
              </a:ext>
            </a:extLst>
          </p:cNvPr>
          <p:cNvGrpSpPr/>
          <p:nvPr/>
        </p:nvGrpSpPr>
        <p:grpSpPr>
          <a:xfrm>
            <a:off x="2615708" y="3506110"/>
            <a:ext cx="3518600" cy="1924467"/>
            <a:chOff x="2550896" y="1504533"/>
            <a:chExt cx="3518600" cy="192446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115520-6DEF-4D83-856E-E4459C1C8A93}"/>
                </a:ext>
              </a:extLst>
            </p:cNvPr>
            <p:cNvSpPr/>
            <p:nvPr/>
          </p:nvSpPr>
          <p:spPr>
            <a:xfrm>
              <a:off x="2769705" y="1586947"/>
              <a:ext cx="3299791" cy="1842053"/>
            </a:xfrm>
            <a:prstGeom prst="rect">
              <a:avLst/>
            </a:prstGeom>
            <a:solidFill>
              <a:srgbClr val="ED55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02A190-3335-4705-8FA7-D9B5F624DB5D}"/>
                </a:ext>
              </a:extLst>
            </p:cNvPr>
            <p:cNvSpPr txBox="1"/>
            <p:nvPr/>
          </p:nvSpPr>
          <p:spPr>
            <a:xfrm>
              <a:off x="2550896" y="1504533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ผู้บังคับบัญชา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5DBA28-3F41-42CB-8FE4-7F5D2315B1C7}"/>
              </a:ext>
            </a:extLst>
          </p:cNvPr>
          <p:cNvGrpSpPr/>
          <p:nvPr/>
        </p:nvGrpSpPr>
        <p:grpSpPr>
          <a:xfrm>
            <a:off x="7344199" y="3542865"/>
            <a:ext cx="3593674" cy="1883954"/>
            <a:chOff x="7476712" y="1545046"/>
            <a:chExt cx="3593674" cy="18839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96E4EC-1655-4639-B760-10AEFC2C5D28}"/>
                </a:ext>
              </a:extLst>
            </p:cNvPr>
            <p:cNvSpPr/>
            <p:nvPr/>
          </p:nvSpPr>
          <p:spPr>
            <a:xfrm>
              <a:off x="7476712" y="1586947"/>
              <a:ext cx="3299791" cy="1842053"/>
            </a:xfrm>
            <a:prstGeom prst="rect">
              <a:avLst/>
            </a:prstGeom>
            <a:solidFill>
              <a:srgbClr val="AC9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538808-DE52-46EA-B0F9-4E9C33C390B5}"/>
                </a:ext>
              </a:extLst>
            </p:cNvPr>
            <p:cNvSpPr txBox="1"/>
            <p:nvPr/>
          </p:nvSpPr>
          <p:spPr>
            <a:xfrm>
              <a:off x="7770596" y="1545046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นักหมากรุก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3C496F-AC11-4408-B595-3A6B184F058A}"/>
              </a:ext>
            </a:extLst>
          </p:cNvPr>
          <p:cNvGrpSpPr/>
          <p:nvPr/>
        </p:nvGrpSpPr>
        <p:grpSpPr>
          <a:xfrm>
            <a:off x="2822712" y="1576087"/>
            <a:ext cx="3306210" cy="1842053"/>
            <a:chOff x="2763286" y="3617578"/>
            <a:chExt cx="3306210" cy="18420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BF8778-3A6C-4874-A8A1-840F890BC149}"/>
                </a:ext>
              </a:extLst>
            </p:cNvPr>
            <p:cNvSpPr/>
            <p:nvPr/>
          </p:nvSpPr>
          <p:spPr>
            <a:xfrm>
              <a:off x="2769705" y="3617578"/>
              <a:ext cx="3299791" cy="1842053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7578CC-C5E5-4B19-AB01-D9648FAD3241}"/>
                </a:ext>
              </a:extLst>
            </p:cNvPr>
            <p:cNvSpPr txBox="1"/>
            <p:nvPr/>
          </p:nvSpPr>
          <p:spPr>
            <a:xfrm>
              <a:off x="2763286" y="3621802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ผู้ขับเคลื่อน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39607-B1EB-42D1-8377-F87C47DCA0C5}"/>
              </a:ext>
            </a:extLst>
          </p:cNvPr>
          <p:cNvGrpSpPr/>
          <p:nvPr/>
        </p:nvGrpSpPr>
        <p:grpSpPr>
          <a:xfrm>
            <a:off x="7315166" y="1580396"/>
            <a:ext cx="3326338" cy="1842053"/>
            <a:chOff x="7450165" y="3617578"/>
            <a:chExt cx="3326338" cy="18420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D232DC-37F5-4F6A-BC8C-AFA2E5E0BFD9}"/>
                </a:ext>
              </a:extLst>
            </p:cNvPr>
            <p:cNvSpPr/>
            <p:nvPr/>
          </p:nvSpPr>
          <p:spPr>
            <a:xfrm>
              <a:off x="7476712" y="3617578"/>
              <a:ext cx="3299791" cy="1842053"/>
            </a:xfrm>
            <a:prstGeom prst="rect">
              <a:avLst/>
            </a:prstGeom>
            <a:solidFill>
              <a:srgbClr val="4FC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8B4EED-C8AB-4E1C-A9A8-65986EF83FC7}"/>
                </a:ext>
              </a:extLst>
            </p:cNvPr>
            <p:cNvSpPr txBox="1"/>
            <p:nvPr/>
          </p:nvSpPr>
          <p:spPr>
            <a:xfrm>
              <a:off x="7450165" y="3700044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ผู้ส่งเสริม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13C5A-17CE-4757-B268-6E8168BF33BC}"/>
              </a:ext>
            </a:extLst>
          </p:cNvPr>
          <p:cNvGrpSpPr/>
          <p:nvPr/>
        </p:nvGrpSpPr>
        <p:grpSpPr>
          <a:xfrm>
            <a:off x="4446105" y="2592743"/>
            <a:ext cx="3976895" cy="1842053"/>
            <a:chOff x="4446105" y="2592743"/>
            <a:chExt cx="3976895" cy="18420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EA69FC-845F-4650-848E-51CFDFBCCFA5}"/>
                </a:ext>
              </a:extLst>
            </p:cNvPr>
            <p:cNvSpPr/>
            <p:nvPr/>
          </p:nvSpPr>
          <p:spPr>
            <a:xfrm>
              <a:off x="5123209" y="2592743"/>
              <a:ext cx="3299791" cy="1842053"/>
            </a:xfrm>
            <a:prstGeom prst="rect">
              <a:avLst/>
            </a:prstGeom>
            <a:solidFill>
              <a:srgbClr val="A0D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F72520-1B26-45FF-BCCD-D68AC5237CC6}"/>
                </a:ext>
              </a:extLst>
            </p:cNvPr>
            <p:cNvSpPr txBox="1"/>
            <p:nvPr/>
          </p:nvSpPr>
          <p:spPr>
            <a:xfrm>
              <a:off x="4446105" y="2740942"/>
              <a:ext cx="32997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ผู้สนับสนุน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BF093D0-E1BE-4FED-A9AB-98C8118BF542}"/>
              </a:ext>
            </a:extLst>
          </p:cNvPr>
          <p:cNvSpPr txBox="1"/>
          <p:nvPr/>
        </p:nvSpPr>
        <p:spPr>
          <a:xfrm>
            <a:off x="1060172" y="3280612"/>
            <a:ext cx="184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926F1D8D-F63E-4A7B-BC9C-AC77BFFE2B3A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72AB3F-EEFC-4A0D-B078-DFE1A2772494}"/>
              </a:ext>
            </a:extLst>
          </p:cNvPr>
          <p:cNvSpPr txBox="1"/>
          <p:nvPr/>
        </p:nvSpPr>
        <p:spPr>
          <a:xfrm>
            <a:off x="4214534" y="2031245"/>
            <a:ext cx="195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Andy Grove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43DA230-F0D2-4DD4-882A-A82C7590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03" y="2308364"/>
            <a:ext cx="1524120" cy="101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1D814E-5104-4559-8952-E0C4EA383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93"/>
          <a:stretch/>
        </p:blipFill>
        <p:spPr>
          <a:xfrm>
            <a:off x="6912245" y="2862830"/>
            <a:ext cx="1230438" cy="1385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CBFCD3D-DA13-4DB3-97F4-46521146F816}"/>
              </a:ext>
            </a:extLst>
          </p:cNvPr>
          <p:cNvSpPr txBox="1"/>
          <p:nvPr/>
        </p:nvSpPr>
        <p:spPr>
          <a:xfrm>
            <a:off x="5176895" y="3353933"/>
            <a:ext cx="169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 Walton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CAB811-B908-42DE-B060-D145BC9B673B}"/>
              </a:ext>
            </a:extLst>
          </p:cNvPr>
          <p:cNvSpPr/>
          <p:nvPr/>
        </p:nvSpPr>
        <p:spPr>
          <a:xfrm>
            <a:off x="7334617" y="2051376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Bill McDermott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FD565B0-ECFC-4BF8-8997-DB2F2F41D2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1" r="5681" b="35152"/>
          <a:stretch/>
        </p:blipFill>
        <p:spPr>
          <a:xfrm>
            <a:off x="9526509" y="2063108"/>
            <a:ext cx="1008092" cy="114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8244E4-4826-4706-BE66-D9FD3C438E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987"/>
          <a:stretch/>
        </p:blipFill>
        <p:spPr>
          <a:xfrm>
            <a:off x="3029400" y="4047829"/>
            <a:ext cx="1171166" cy="126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F693A6D-F737-41C1-9057-E40EB2C28488}"/>
              </a:ext>
            </a:extLst>
          </p:cNvPr>
          <p:cNvSpPr txBox="1"/>
          <p:nvPr/>
        </p:nvSpPr>
        <p:spPr>
          <a:xfrm>
            <a:off x="4222203" y="4461096"/>
            <a:ext cx="169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J.P. Morgan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362B69-F436-43A7-9560-F71E17E22B65}"/>
              </a:ext>
            </a:extLst>
          </p:cNvPr>
          <p:cNvSpPr/>
          <p:nvPr/>
        </p:nvSpPr>
        <p:spPr>
          <a:xfrm>
            <a:off x="7488375" y="4418913"/>
            <a:ext cx="14766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John D. 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Rockefeller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E39FC8-8F12-40AD-86A2-1829D196F8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59" b="31380"/>
          <a:stretch/>
        </p:blipFill>
        <p:spPr>
          <a:xfrm>
            <a:off x="9013208" y="4064898"/>
            <a:ext cx="1480784" cy="128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5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716B67C7-5DEC-472E-85C7-A40335B8EFE8}"/>
              </a:ext>
            </a:extLst>
          </p:cNvPr>
          <p:cNvSpPr/>
          <p:nvPr/>
        </p:nvSpPr>
        <p:spPr>
          <a:xfrm>
            <a:off x="2133600" y="4807383"/>
            <a:ext cx="7730144" cy="493486"/>
          </a:xfrm>
          <a:prstGeom prst="leftRightArrow">
            <a:avLst>
              <a:gd name="adj1" fmla="val 34000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9D262-415A-4528-8671-7FD1FE49EB4A}"/>
              </a:ext>
            </a:extLst>
          </p:cNvPr>
          <p:cNvSpPr txBox="1"/>
          <p:nvPr/>
        </p:nvSpPr>
        <p:spPr>
          <a:xfrm>
            <a:off x="2584172" y="5300869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มุ่งเน้นตนเอง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1E6D1-4E89-4049-8E62-3419E219974B}"/>
              </a:ext>
            </a:extLst>
          </p:cNvPr>
          <p:cNvSpPr txBox="1"/>
          <p:nvPr/>
        </p:nvSpPr>
        <p:spPr>
          <a:xfrm>
            <a:off x="6787787" y="5300869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มุ่งเน้นผู้อื่น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Image result for people icon png">
            <a:extLst>
              <a:ext uri="{FF2B5EF4-FFF2-40B4-BE49-F238E27FC236}">
                <a16:creationId xmlns:a16="http://schemas.microsoft.com/office/drawing/2014/main" id="{B9C63192-D2A1-4610-BA9E-AB8B67FD0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5" y="4365013"/>
            <a:ext cx="1378226" cy="13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1330166-73D6-40DC-9066-2362EF90DDCA}"/>
              </a:ext>
            </a:extLst>
          </p:cNvPr>
          <p:cNvGrpSpPr/>
          <p:nvPr/>
        </p:nvGrpSpPr>
        <p:grpSpPr>
          <a:xfrm>
            <a:off x="9863744" y="4111606"/>
            <a:ext cx="1900450" cy="1858722"/>
            <a:chOff x="9953204" y="3959224"/>
            <a:chExt cx="1900450" cy="1858722"/>
          </a:xfrm>
        </p:grpSpPr>
        <p:pic>
          <p:nvPicPr>
            <p:cNvPr id="3078" name="Picture 6" descr="Image result for people icon png">
              <a:extLst>
                <a:ext uri="{FF2B5EF4-FFF2-40B4-BE49-F238E27FC236}">
                  <a16:creationId xmlns:a16="http://schemas.microsoft.com/office/drawing/2014/main" id="{9EF79958-4A0E-4738-B16F-4FF8A3DDD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626" y="3959224"/>
              <a:ext cx="1000541" cy="1000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Image result for people icon png">
              <a:extLst>
                <a:ext uri="{FF2B5EF4-FFF2-40B4-BE49-F238E27FC236}">
                  <a16:creationId xmlns:a16="http://schemas.microsoft.com/office/drawing/2014/main" id="{E02AE2F6-DBAB-403B-922C-9CB6494E5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3114" y="4337945"/>
              <a:ext cx="1000540" cy="1000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people icon png">
              <a:extLst>
                <a:ext uri="{FF2B5EF4-FFF2-40B4-BE49-F238E27FC236}">
                  <a16:creationId xmlns:a16="http://schemas.microsoft.com/office/drawing/2014/main" id="{AC009A9E-7AE0-431A-88B4-60E38E6B6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204" y="4446917"/>
              <a:ext cx="1000543" cy="1000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age result for people icon png">
              <a:extLst>
                <a:ext uri="{FF2B5EF4-FFF2-40B4-BE49-F238E27FC236}">
                  <a16:creationId xmlns:a16="http://schemas.microsoft.com/office/drawing/2014/main" id="{A068E4D9-F4A6-4991-93E7-3F6073255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5" y="4817403"/>
              <a:ext cx="1000543" cy="1000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49AF3A-1982-4925-B4B0-2E4ED47A7B12}"/>
              </a:ext>
            </a:extLst>
          </p:cNvPr>
          <p:cNvSpPr txBox="1"/>
          <p:nvPr/>
        </p:nvSpPr>
        <p:spPr>
          <a:xfrm>
            <a:off x="2616693" y="1033911"/>
            <a:ext cx="2650435" cy="1384995"/>
          </a:xfrm>
          <a:custGeom>
            <a:avLst/>
            <a:gdLst>
              <a:gd name="connsiteX0" fmla="*/ 0 w 2650435"/>
              <a:gd name="connsiteY0" fmla="*/ 0 h 1384995"/>
              <a:gd name="connsiteX1" fmla="*/ 2650435 w 2650435"/>
              <a:gd name="connsiteY1" fmla="*/ 0 h 1384995"/>
              <a:gd name="connsiteX2" fmla="*/ 2650435 w 2650435"/>
              <a:gd name="connsiteY2" fmla="*/ 1384995 h 1384995"/>
              <a:gd name="connsiteX3" fmla="*/ 0 w 2650435"/>
              <a:gd name="connsiteY3" fmla="*/ 1384995 h 1384995"/>
              <a:gd name="connsiteX4" fmla="*/ 0 w 265043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35" h="1384995" fill="none" extrusionOk="0">
                <a:moveTo>
                  <a:pt x="0" y="0"/>
                </a:moveTo>
                <a:cubicBezTo>
                  <a:pt x="450032" y="-118275"/>
                  <a:pt x="1765220" y="64889"/>
                  <a:pt x="2650435" y="0"/>
                </a:cubicBezTo>
                <a:cubicBezTo>
                  <a:pt x="2696134" y="596243"/>
                  <a:pt x="2528547" y="1017633"/>
                  <a:pt x="2650435" y="1384995"/>
                </a:cubicBezTo>
                <a:cubicBezTo>
                  <a:pt x="2139131" y="1487072"/>
                  <a:pt x="568192" y="1231048"/>
                  <a:pt x="0" y="1384995"/>
                </a:cubicBezTo>
                <a:cubicBezTo>
                  <a:pt x="-82202" y="998126"/>
                  <a:pt x="25439" y="405896"/>
                  <a:pt x="0" y="0"/>
                </a:cubicBezTo>
                <a:close/>
              </a:path>
              <a:path w="2650435" h="1384995" stroke="0" extrusionOk="0">
                <a:moveTo>
                  <a:pt x="0" y="0"/>
                </a:moveTo>
                <a:cubicBezTo>
                  <a:pt x="312007" y="55331"/>
                  <a:pt x="1748526" y="-93974"/>
                  <a:pt x="2650435" y="0"/>
                </a:cubicBezTo>
                <a:cubicBezTo>
                  <a:pt x="2660100" y="212537"/>
                  <a:pt x="2756055" y="918423"/>
                  <a:pt x="2650435" y="1384995"/>
                </a:cubicBezTo>
                <a:cubicBezTo>
                  <a:pt x="1798324" y="1409214"/>
                  <a:pt x="268744" y="1474197"/>
                  <a:pt x="0" y="1384995"/>
                </a:cubicBezTo>
                <a:cubicBezTo>
                  <a:pt x="-28086" y="974511"/>
                  <a:pt x="-56233" y="66091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6600"/>
            </a:solidFill>
            <a:extLst>
              <a:ext uri="{C807C97D-BFC1-408E-A445-0C87EB9F89A2}">
                <ask:lineSketchStyleProps xmlns="" xmlns:ask="http://schemas.microsoft.com/office/drawing/2018/sketchyshapes" sd="108074322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แท้จริง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จริงใจ</a:t>
            </a: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มีความเป็นธรรมชาติ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E39AF-F9CE-4D52-8974-BD993947FC2F}"/>
              </a:ext>
            </a:extLst>
          </p:cNvPr>
          <p:cNvSpPr txBox="1"/>
          <p:nvPr/>
        </p:nvSpPr>
        <p:spPr>
          <a:xfrm>
            <a:off x="2443029" y="2912392"/>
            <a:ext cx="2997762" cy="1384995"/>
          </a:xfrm>
          <a:custGeom>
            <a:avLst/>
            <a:gdLst>
              <a:gd name="connsiteX0" fmla="*/ 0 w 2650435"/>
              <a:gd name="connsiteY0" fmla="*/ 0 h 1384995"/>
              <a:gd name="connsiteX1" fmla="*/ 2650435 w 2650435"/>
              <a:gd name="connsiteY1" fmla="*/ 0 h 1384995"/>
              <a:gd name="connsiteX2" fmla="*/ 2650435 w 2650435"/>
              <a:gd name="connsiteY2" fmla="*/ 1384995 h 1384995"/>
              <a:gd name="connsiteX3" fmla="*/ 0 w 2650435"/>
              <a:gd name="connsiteY3" fmla="*/ 1384995 h 1384995"/>
              <a:gd name="connsiteX4" fmla="*/ 0 w 265043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35" h="1384995" fill="none" extrusionOk="0">
                <a:moveTo>
                  <a:pt x="0" y="0"/>
                </a:moveTo>
                <a:cubicBezTo>
                  <a:pt x="1096174" y="-23436"/>
                  <a:pt x="2023475" y="31754"/>
                  <a:pt x="2650435" y="0"/>
                </a:cubicBezTo>
                <a:cubicBezTo>
                  <a:pt x="2621878" y="577630"/>
                  <a:pt x="2694466" y="1103938"/>
                  <a:pt x="2650435" y="1384995"/>
                </a:cubicBezTo>
                <a:cubicBezTo>
                  <a:pt x="1771891" y="1296381"/>
                  <a:pt x="463880" y="1370072"/>
                  <a:pt x="0" y="1384995"/>
                </a:cubicBezTo>
                <a:cubicBezTo>
                  <a:pt x="-7158" y="1178106"/>
                  <a:pt x="53001" y="501900"/>
                  <a:pt x="0" y="0"/>
                </a:cubicBezTo>
                <a:close/>
              </a:path>
              <a:path w="2650435" h="1384995" stroke="0" extrusionOk="0">
                <a:moveTo>
                  <a:pt x="0" y="0"/>
                </a:moveTo>
                <a:cubicBezTo>
                  <a:pt x="809388" y="67446"/>
                  <a:pt x="2229430" y="-74450"/>
                  <a:pt x="2650435" y="0"/>
                </a:cubicBezTo>
                <a:cubicBezTo>
                  <a:pt x="2535170" y="537240"/>
                  <a:pt x="2563235" y="1197051"/>
                  <a:pt x="2650435" y="1384995"/>
                </a:cubicBezTo>
                <a:cubicBezTo>
                  <a:pt x="1622416" y="1289610"/>
                  <a:pt x="627845" y="1424703"/>
                  <a:pt x="0" y="1384995"/>
                </a:cubicBezTo>
                <a:cubicBezTo>
                  <a:pt x="99424" y="759318"/>
                  <a:pt x="92974" y="198062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2717582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ความมั่นใจในตัวเองสูงเกินไป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มุ่งแต่ตัวเอง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ระยะทาง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2CA65C-B0B2-407D-93F2-C8B790C9B220}"/>
              </a:ext>
            </a:extLst>
          </p:cNvPr>
          <p:cNvSpPr txBox="1"/>
          <p:nvPr/>
        </p:nvSpPr>
        <p:spPr>
          <a:xfrm>
            <a:off x="6708273" y="1033911"/>
            <a:ext cx="2650435" cy="1384995"/>
          </a:xfrm>
          <a:custGeom>
            <a:avLst/>
            <a:gdLst>
              <a:gd name="connsiteX0" fmla="*/ 0 w 2650435"/>
              <a:gd name="connsiteY0" fmla="*/ 0 h 1384995"/>
              <a:gd name="connsiteX1" fmla="*/ 2650435 w 2650435"/>
              <a:gd name="connsiteY1" fmla="*/ 0 h 1384995"/>
              <a:gd name="connsiteX2" fmla="*/ 2650435 w 2650435"/>
              <a:gd name="connsiteY2" fmla="*/ 1384995 h 1384995"/>
              <a:gd name="connsiteX3" fmla="*/ 0 w 2650435"/>
              <a:gd name="connsiteY3" fmla="*/ 1384995 h 1384995"/>
              <a:gd name="connsiteX4" fmla="*/ 0 w 265043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35" h="1384995" fill="none" extrusionOk="0">
                <a:moveTo>
                  <a:pt x="0" y="0"/>
                </a:moveTo>
                <a:cubicBezTo>
                  <a:pt x="563203" y="169899"/>
                  <a:pt x="1554244" y="104535"/>
                  <a:pt x="2650435" y="0"/>
                </a:cubicBezTo>
                <a:cubicBezTo>
                  <a:pt x="2769931" y="343130"/>
                  <a:pt x="2556879" y="1087770"/>
                  <a:pt x="2650435" y="1384995"/>
                </a:cubicBezTo>
                <a:cubicBezTo>
                  <a:pt x="1795241" y="1265663"/>
                  <a:pt x="1290545" y="1259849"/>
                  <a:pt x="0" y="1384995"/>
                </a:cubicBezTo>
                <a:cubicBezTo>
                  <a:pt x="-120435" y="1126300"/>
                  <a:pt x="27584" y="166794"/>
                  <a:pt x="0" y="0"/>
                </a:cubicBezTo>
                <a:close/>
              </a:path>
              <a:path w="2650435" h="1384995" stroke="0" extrusionOk="0">
                <a:moveTo>
                  <a:pt x="0" y="0"/>
                </a:moveTo>
                <a:cubicBezTo>
                  <a:pt x="1015470" y="-28246"/>
                  <a:pt x="1367179" y="122285"/>
                  <a:pt x="2650435" y="0"/>
                </a:cubicBezTo>
                <a:cubicBezTo>
                  <a:pt x="2634098" y="512755"/>
                  <a:pt x="2766589" y="1200901"/>
                  <a:pt x="2650435" y="1384995"/>
                </a:cubicBezTo>
                <a:cubicBezTo>
                  <a:pt x="1423601" y="1465673"/>
                  <a:pt x="662096" y="1249324"/>
                  <a:pt x="0" y="1384995"/>
                </a:cubicBezTo>
                <a:cubicBezTo>
                  <a:pt x="-50337" y="1072724"/>
                  <a:pt x="-101024" y="31255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="" xmlns:ask="http://schemas.microsoft.com/office/drawing/2018/sketchyshapes" sd="18475368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ปลอม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ไม่จริงใจ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โกง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0E3A67-1971-4AB7-86F2-216C37331980}"/>
              </a:ext>
            </a:extLst>
          </p:cNvPr>
          <p:cNvSpPr txBox="1"/>
          <p:nvPr/>
        </p:nvSpPr>
        <p:spPr>
          <a:xfrm>
            <a:off x="6708273" y="2912564"/>
            <a:ext cx="2650435" cy="1384995"/>
          </a:xfrm>
          <a:custGeom>
            <a:avLst/>
            <a:gdLst>
              <a:gd name="connsiteX0" fmla="*/ 0 w 2650435"/>
              <a:gd name="connsiteY0" fmla="*/ 0 h 1384995"/>
              <a:gd name="connsiteX1" fmla="*/ 2650435 w 2650435"/>
              <a:gd name="connsiteY1" fmla="*/ 0 h 1384995"/>
              <a:gd name="connsiteX2" fmla="*/ 2650435 w 2650435"/>
              <a:gd name="connsiteY2" fmla="*/ 1384995 h 1384995"/>
              <a:gd name="connsiteX3" fmla="*/ 0 w 2650435"/>
              <a:gd name="connsiteY3" fmla="*/ 1384995 h 1384995"/>
              <a:gd name="connsiteX4" fmla="*/ 0 w 2650435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35" h="1384995" fill="none" extrusionOk="0">
                <a:moveTo>
                  <a:pt x="0" y="0"/>
                </a:moveTo>
                <a:cubicBezTo>
                  <a:pt x="391178" y="111167"/>
                  <a:pt x="1458264" y="-133156"/>
                  <a:pt x="2650435" y="0"/>
                </a:cubicBezTo>
                <a:cubicBezTo>
                  <a:pt x="2760522" y="146224"/>
                  <a:pt x="2603567" y="815004"/>
                  <a:pt x="2650435" y="1384995"/>
                </a:cubicBezTo>
                <a:cubicBezTo>
                  <a:pt x="1417238" y="1354610"/>
                  <a:pt x="598746" y="1446491"/>
                  <a:pt x="0" y="1384995"/>
                </a:cubicBezTo>
                <a:cubicBezTo>
                  <a:pt x="87670" y="1218085"/>
                  <a:pt x="-28504" y="512726"/>
                  <a:pt x="0" y="0"/>
                </a:cubicBezTo>
                <a:close/>
              </a:path>
              <a:path w="2650435" h="1384995" stroke="0" extrusionOk="0">
                <a:moveTo>
                  <a:pt x="0" y="0"/>
                </a:moveTo>
                <a:cubicBezTo>
                  <a:pt x="1229504" y="36545"/>
                  <a:pt x="1920120" y="134665"/>
                  <a:pt x="2650435" y="0"/>
                </a:cubicBezTo>
                <a:cubicBezTo>
                  <a:pt x="2559280" y="687999"/>
                  <a:pt x="2740823" y="917507"/>
                  <a:pt x="2650435" y="1384995"/>
                </a:cubicBezTo>
                <a:cubicBezTo>
                  <a:pt x="1880915" y="1472368"/>
                  <a:pt x="622638" y="1223388"/>
                  <a:pt x="0" y="1384995"/>
                </a:cubicBezTo>
                <a:cubicBezTo>
                  <a:pt x="-32807" y="1235716"/>
                  <a:pt x="47762" y="20801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6600"/>
            </a:solidFill>
            <a:extLst>
              <a:ext uri="{C807C97D-BFC1-408E-A445-0C87EB9F89A2}">
                <ask:lineSketchStyleProps xmlns="" xmlns:ask="http://schemas.microsoft.com/office/drawing/2018/sketchyshapes" sd="142856336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สุภาพ ถ่อมตน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ให้ผู้อื่นเป็นศูนย์กลาง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เอาใจใส่</a:t>
            </a:r>
            <a:endParaRPr lang="en-US" sz="28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0C42A44B-4B5E-43AD-A83D-C3E87342B18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90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13634</TotalTime>
  <Words>1269</Words>
  <Application>Microsoft Office PowerPoint</Application>
  <PresentationFormat>Widescreen</PresentationFormat>
  <Paragraphs>218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TH SarabunPSK</vt:lpstr>
      <vt:lpstr>Times New Roman</vt:lpstr>
      <vt:lpstr>Office Theme</vt:lpstr>
      <vt:lpstr>การพัฒนาทักษะการสื่อสารของผู้นำ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Admin</cp:lastModifiedBy>
  <cp:revision>612</cp:revision>
  <cp:lastPrinted>2019-10-03T07:34:28Z</cp:lastPrinted>
  <dcterms:created xsi:type="dcterms:W3CDTF">2019-09-18T15:21:02Z</dcterms:created>
  <dcterms:modified xsi:type="dcterms:W3CDTF">2020-11-10T12:50:48Z</dcterms:modified>
</cp:coreProperties>
</file>