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6" r:id="rId2"/>
    <p:sldId id="824" r:id="rId3"/>
    <p:sldId id="825" r:id="rId4"/>
    <p:sldId id="827" r:id="rId5"/>
    <p:sldId id="823" r:id="rId6"/>
    <p:sldId id="828" r:id="rId7"/>
    <p:sldId id="845" r:id="rId8"/>
    <p:sldId id="846" r:id="rId9"/>
    <p:sldId id="847" r:id="rId10"/>
    <p:sldId id="806" r:id="rId11"/>
    <p:sldId id="808" r:id="rId12"/>
    <p:sldId id="848" r:id="rId13"/>
    <p:sldId id="849" r:id="rId14"/>
    <p:sldId id="850" r:id="rId15"/>
    <p:sldId id="851" r:id="rId16"/>
    <p:sldId id="852" r:id="rId17"/>
    <p:sldId id="853" r:id="rId18"/>
    <p:sldId id="854" r:id="rId19"/>
    <p:sldId id="855" r:id="rId20"/>
    <p:sldId id="856" r:id="rId21"/>
    <p:sldId id="803" r:id="rId22"/>
    <p:sldId id="858" r:id="rId23"/>
    <p:sldId id="804" r:id="rId24"/>
    <p:sldId id="857" r:id="rId25"/>
    <p:sldId id="8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6E9"/>
    <a:srgbClr val="101010"/>
    <a:srgbClr val="FED9D2"/>
    <a:srgbClr val="DF6C06"/>
    <a:srgbClr val="FF8851"/>
    <a:srgbClr val="00AFF0"/>
    <a:srgbClr val="A4DB6A"/>
    <a:srgbClr val="FF8B55"/>
    <a:srgbClr val="92D050"/>
    <a:srgbClr val="FFD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2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baofficial.com/mba-courses/human-resource-management/management-of-conflict/what-are-the-different-stages-in-a-conflict/" TargetMode="External"/><Relationship Id="rId2" Type="http://schemas.openxmlformats.org/officeDocument/2006/relationships/hyperlink" Target="https://blog.udemy.com/stages-of-conflic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8101" y="3187673"/>
            <a:ext cx="8950284" cy="1003169"/>
          </a:xfrm>
        </p:spPr>
        <p:txBody>
          <a:bodyPr/>
          <a:lstStyle/>
          <a:p>
            <a:pPr marL="457200" fontAlgn="base"/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กลยุทธ์การจัดการความขัดแย้ง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42109" y="2452436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การพัฒนาทักษะการสื่อสารร่วมกัน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AC484DFB-1532-40CC-8D9E-F57BF0B1D7E8}"/>
              </a:ext>
            </a:extLst>
          </p:cNvPr>
          <p:cNvSpPr txBox="1"/>
          <p:nvPr/>
        </p:nvSpPr>
        <p:spPr>
          <a:xfrm>
            <a:off x="2791055" y="4309096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B574F-EEA2-404D-91D3-F6CBC4C2AD46}"/>
              </a:ext>
            </a:extLst>
          </p:cNvPr>
          <p:cNvSpPr/>
          <p:nvPr/>
        </p:nvSpPr>
        <p:spPr>
          <a:xfrm>
            <a:off x="7858538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5CC64-9496-441C-9DCF-60010C7198B5}"/>
              </a:ext>
            </a:extLst>
          </p:cNvPr>
          <p:cNvSpPr/>
          <p:nvPr/>
        </p:nvSpPr>
        <p:spPr>
          <a:xfrm>
            <a:off x="773959" y="2615709"/>
            <a:ext cx="2292626" cy="1077218"/>
          </a:xfrm>
          <a:prstGeom prst="rect">
            <a:avLst/>
          </a:prstGeom>
          <a:solidFill>
            <a:srgbClr val="FEDFB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ตัวเลือกของการแก้ไขข้อขัดแย้ง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A1B98-E5AA-44E7-899F-F9BE4CC1BC65}"/>
              </a:ext>
            </a:extLst>
          </p:cNvPr>
          <p:cNvSpPr/>
          <p:nvPr/>
        </p:nvSpPr>
        <p:spPr>
          <a:xfrm>
            <a:off x="7858538" y="6103131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18E04D-61A5-4F00-BD7C-D48C8501BDF1}"/>
              </a:ext>
            </a:extLst>
          </p:cNvPr>
          <p:cNvGrpSpPr/>
          <p:nvPr/>
        </p:nvGrpSpPr>
        <p:grpSpPr>
          <a:xfrm>
            <a:off x="3090350" y="686830"/>
            <a:ext cx="8624570" cy="4838943"/>
            <a:chOff x="3130106" y="352021"/>
            <a:chExt cx="8624570" cy="48389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1D56C71-CE5A-4F12-B14A-71D0636FE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09" b="7246"/>
            <a:stretch/>
          </p:blipFill>
          <p:spPr>
            <a:xfrm>
              <a:off x="3684104" y="352021"/>
              <a:ext cx="8070572" cy="459572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8DB67D-8D7A-49FA-8F1E-F8BF493545A6}"/>
                </a:ext>
              </a:extLst>
            </p:cNvPr>
            <p:cNvSpPr txBox="1"/>
            <p:nvPr/>
          </p:nvSpPr>
          <p:spPr>
            <a:xfrm>
              <a:off x="6542536" y="4729299"/>
              <a:ext cx="2632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Cooperativeness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4BB603-6B8B-4F5E-8288-60BB87C53661}"/>
                </a:ext>
              </a:extLst>
            </p:cNvPr>
            <p:cNvSpPr txBox="1"/>
            <p:nvPr/>
          </p:nvSpPr>
          <p:spPr>
            <a:xfrm>
              <a:off x="3130106" y="1024487"/>
              <a:ext cx="553998" cy="25405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Assertiveness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4C41D-FC7E-48AD-9AB2-624622AC8F15}"/>
              </a:ext>
            </a:extLst>
          </p:cNvPr>
          <p:cNvSpPr/>
          <p:nvPr/>
        </p:nvSpPr>
        <p:spPr>
          <a:xfrm>
            <a:off x="2955235" y="477078"/>
            <a:ext cx="8759685" cy="5141844"/>
          </a:xfrm>
          <a:prstGeom prst="rect">
            <a:avLst/>
          </a:prstGeom>
          <a:noFill/>
          <a:ln w="28575">
            <a:solidFill>
              <a:srgbClr val="FE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B33E09-0403-44CA-B230-B3CAB4126E7D}"/>
              </a:ext>
            </a:extLst>
          </p:cNvPr>
          <p:cNvSpPr/>
          <p:nvPr/>
        </p:nvSpPr>
        <p:spPr>
          <a:xfrm>
            <a:off x="0" y="2615709"/>
            <a:ext cx="477080" cy="1569660"/>
          </a:xfrm>
          <a:prstGeom prst="rect">
            <a:avLst/>
          </a:prstGeom>
          <a:solidFill>
            <a:srgbClr val="FE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FB85F-11D3-4FDB-8237-7FFE919FBAE8}"/>
              </a:ext>
            </a:extLst>
          </p:cNvPr>
          <p:cNvSpPr/>
          <p:nvPr/>
        </p:nvSpPr>
        <p:spPr>
          <a:xfrm>
            <a:off x="575176" y="2608336"/>
            <a:ext cx="100541" cy="1569660"/>
          </a:xfrm>
          <a:prstGeom prst="rect">
            <a:avLst/>
          </a:prstGeom>
          <a:solidFill>
            <a:srgbClr val="FE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F3D0DB51-C57D-44AD-BF11-422A6C9B333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82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28190" y="1297017"/>
            <a:ext cx="8832574" cy="119271"/>
          </a:xfrm>
          <a:prstGeom prst="rect">
            <a:avLst/>
          </a:prstGeom>
          <a:solidFill>
            <a:srgbClr val="CBDD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63A54-64A8-491E-A9AF-6DD4C56B65B9}"/>
              </a:ext>
            </a:extLst>
          </p:cNvPr>
          <p:cNvSpPr/>
          <p:nvPr/>
        </p:nvSpPr>
        <p:spPr>
          <a:xfrm>
            <a:off x="1585920" y="2296196"/>
            <a:ext cx="9277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กลยุทธ์นี้เกี่ยวข้องกับ "การพยายามไม่นึกถึงสถานการณ์ที่ไม่น่าพึงพอใจ" (หลีกเลี่ยงปัญหา) หรือถอนตัวออกจากความขัดแย้ง</a:t>
            </a:r>
          </a:p>
          <a:p>
            <a:pPr algn="just"/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วิธีการนี้อาจดีที่สุด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เมื่อคุณต้องการซื้อเวลา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ที่คุณจะจัดการกับปัญหาหรือเมื่อความเสียหายในการแก้ไขข้อขัดแย้งมีมากกว่าผลประโยชน์ที่จะได้รับ</a:t>
            </a:r>
          </a:p>
          <a:p>
            <a:pPr algn="just"/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มันเป็นสิ่งสำคัญที่จะต้องทราบว่า กลยุทธ์นี้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มันเป็นเพียงการแก้ไขปัญหาชั่วคราว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การแก้ไขปัญหาอย่างแท้จริงควรใช้แนวทางอื่น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32122" y="687600"/>
            <a:ext cx="95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การหลีกเลี่ยง (ไม่กล้าแสดงออกและไม่ให้ความร่วมมือ)</a:t>
            </a:r>
            <a:endParaRPr lang="en-US" sz="3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31C853-41C2-4DCF-9CFC-CB09C1AB6B82}"/>
              </a:ext>
            </a:extLst>
          </p:cNvPr>
          <p:cNvGrpSpPr/>
          <p:nvPr/>
        </p:nvGrpSpPr>
        <p:grpSpPr>
          <a:xfrm>
            <a:off x="9763123" y="747714"/>
            <a:ext cx="1457325" cy="815003"/>
            <a:chOff x="9763123" y="747714"/>
            <a:chExt cx="1457325" cy="8150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4482E3-8086-42DF-9A1A-34B6693A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758" t="59191" r="62311" b="26995"/>
            <a:stretch/>
          </p:blipFill>
          <p:spPr>
            <a:xfrm>
              <a:off x="9828186" y="803707"/>
              <a:ext cx="1320818" cy="708029"/>
            </a:xfrm>
            <a:prstGeom prst="ellipse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C2DE95-C441-4E2C-BC80-DF8F52241ED4}"/>
                </a:ext>
              </a:extLst>
            </p:cNvPr>
            <p:cNvSpPr/>
            <p:nvPr/>
          </p:nvSpPr>
          <p:spPr>
            <a:xfrm>
              <a:off x="9763123" y="747714"/>
              <a:ext cx="1457325" cy="815003"/>
            </a:xfrm>
            <a:prstGeom prst="ellipse">
              <a:avLst/>
            </a:prstGeom>
            <a:noFill/>
            <a:ln>
              <a:solidFill>
                <a:srgbClr val="B1C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8">
            <a:extLst>
              <a:ext uri="{FF2B5EF4-FFF2-40B4-BE49-F238E27FC236}">
                <a16:creationId xmlns:a16="http://schemas.microsoft.com/office/drawing/2014/main" id="{386D6C35-B8EA-414D-BD47-4EC1EC93993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241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28190" y="1297017"/>
            <a:ext cx="8832574" cy="119271"/>
          </a:xfrm>
          <a:prstGeom prst="rect">
            <a:avLst/>
          </a:prstGeom>
          <a:solidFill>
            <a:srgbClr val="CBDD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32122" y="706665"/>
            <a:ext cx="95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การหลีกเลี่ยง (ไม่กล้าแสดงออกและไม่ให้ความร่วมมือ)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1F5064-8947-4C9F-B0FD-5D2CD9BDBCD7}"/>
              </a:ext>
            </a:extLst>
          </p:cNvPr>
          <p:cNvSpPr/>
          <p:nvPr/>
        </p:nvSpPr>
        <p:spPr>
          <a:xfrm>
            <a:off x="1276635" y="2315154"/>
            <a:ext cx="8754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เมื่อมีปัญหาที่ไม่สำคัญหรือเมื่อมีปัญหาอื่น ๆ</a:t>
            </a:r>
            <a:r>
              <a:rPr lang="en-US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ปัญหาที่สำคัญกว่าปัญหาอื่นๆคือ ปัญหาที่มีการกดดัน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เมื่อคุณรู้ว่าไม่มีโอกาสที่จะพอใจกับความกังวลของคุณ–ตัวอย่างเช่น เมื่อคุณท้อแท้หรือคุณรู้สึกผิดหวังกับบางสิ่งที่ยากต่อการเปลี่ยนแปลง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เมื่อความเสียหายที่เป็นไปได้ของการเผชิญหน้ากับความขัดแย้งมีมากกว่าประโยชน์ของการแก้ปัญหา</a:t>
            </a:r>
            <a:endParaRPr lang="en-US" sz="2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ให้ผู้คนใจเย็นลง–เพื่อลดความตึงเครียดให้อยู่ในระดับที่เหมาะสมและเพื่อให้ได้ภาพความสงบกลับคืนมา</a:t>
            </a:r>
            <a:endParaRPr lang="en-US" sz="2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เมื่อรวบรวมข้อมูลเพิ่มเติมจะมีค่ามากกว่าข้อดีของการตัดสินใจแบบทันที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เมื่อคนอื่นสามารถแก้ไขปัญหาได้อย่างมีประสิทธิภาพมากขึ้น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เมื่อปัญหาเหมือนเรื่องราวเดิม ๆ หรืออาการอื่น ๆ</a:t>
            </a:r>
            <a:r>
              <a:rPr lang="en-US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นอกเหนือจากปัญหาพื้นฐาน</a:t>
            </a:r>
            <a:endParaRPr lang="en-US" sz="2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77DA3B-AAEA-4D06-826E-75AE09234ADD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C7651-176E-42C8-886D-6F07014A9DB7}"/>
              </a:ext>
            </a:extLst>
          </p:cNvPr>
          <p:cNvGrpSpPr/>
          <p:nvPr/>
        </p:nvGrpSpPr>
        <p:grpSpPr>
          <a:xfrm>
            <a:off x="9763123" y="747714"/>
            <a:ext cx="1457325" cy="815003"/>
            <a:chOff x="9763123" y="747714"/>
            <a:chExt cx="1457325" cy="8150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51F47B-8CF0-44F9-8688-C84A543E8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758" t="59191" r="62311" b="26995"/>
            <a:stretch/>
          </p:blipFill>
          <p:spPr>
            <a:xfrm>
              <a:off x="9828186" y="803707"/>
              <a:ext cx="1320818" cy="708029"/>
            </a:xfrm>
            <a:prstGeom prst="ellipse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8C9C34-1860-43BA-901C-B8CBD3C889C8}"/>
                </a:ext>
              </a:extLst>
            </p:cNvPr>
            <p:cNvSpPr/>
            <p:nvPr/>
          </p:nvSpPr>
          <p:spPr>
            <a:xfrm>
              <a:off x="9763123" y="747714"/>
              <a:ext cx="1457325" cy="815003"/>
            </a:xfrm>
            <a:prstGeom prst="ellipse">
              <a:avLst/>
            </a:prstGeom>
            <a:noFill/>
            <a:ln>
              <a:solidFill>
                <a:srgbClr val="B1C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8">
            <a:extLst>
              <a:ext uri="{FF2B5EF4-FFF2-40B4-BE49-F238E27FC236}">
                <a16:creationId xmlns:a16="http://schemas.microsoft.com/office/drawing/2014/main" id="{E0FEAB24-4C59-49DD-ADEF-4D50567414E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411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28190" y="1297017"/>
            <a:ext cx="8620540" cy="99245"/>
          </a:xfrm>
          <a:prstGeom prst="rect">
            <a:avLst/>
          </a:prstGeom>
          <a:solidFill>
            <a:srgbClr val="79D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28975" y="749931"/>
            <a:ext cx="95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ความร่วมมือ (กล้าแสดงออกและให้ความร่วมมือ)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7E0F21-262F-4C86-9A29-D65300808A03}"/>
              </a:ext>
            </a:extLst>
          </p:cNvPr>
          <p:cNvGrpSpPr/>
          <p:nvPr/>
        </p:nvGrpSpPr>
        <p:grpSpPr>
          <a:xfrm>
            <a:off x="9464139" y="437321"/>
            <a:ext cx="1389391" cy="1373497"/>
            <a:chOff x="9464139" y="437321"/>
            <a:chExt cx="1389391" cy="13734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4482E3-8086-42DF-9A1A-34B6693A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221" t="12845" r="12624" b="58317"/>
            <a:stretch/>
          </p:blipFill>
          <p:spPr>
            <a:xfrm>
              <a:off x="9583408" y="527160"/>
              <a:ext cx="1152939" cy="1198991"/>
            </a:xfrm>
            <a:prstGeom prst="ellipse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A2F19D9-3BCA-4D20-B91F-135890C5AAEA}"/>
                </a:ext>
              </a:extLst>
            </p:cNvPr>
            <p:cNvSpPr/>
            <p:nvPr/>
          </p:nvSpPr>
          <p:spPr>
            <a:xfrm>
              <a:off x="9464139" y="437321"/>
              <a:ext cx="1389391" cy="137349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53F0949-5C69-456E-AA8A-C0F5E4C234F5}"/>
              </a:ext>
            </a:extLst>
          </p:cNvPr>
          <p:cNvSpPr/>
          <p:nvPr/>
        </p:nvSpPr>
        <p:spPr>
          <a:xfrm>
            <a:off x="1434745" y="2288273"/>
            <a:ext cx="948992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2 ฝ่ายหรือมากกว่านั้น ทำงานร่วมกันเพื่อหาทางออกที่เป็นประโยชน์ร่วมกัน</a:t>
            </a:r>
          </a:p>
          <a:p>
            <a:pPr algn="thaiDist">
              <a:lnSpc>
                <a:spcPct val="150000"/>
              </a:lnSpc>
            </a:pPr>
            <a:endParaRPr lang="en-US" sz="12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นี่เป็นวิธีการที่เหมาะสมสำหรับการ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แก้ไขปัญหาที่ซับซ้อนซึ่งเกิดจากความเข้าใจผิดและไม่เหมาะสม สำหรับการแก้ไขความขัดแย้ง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ที่เกิดจากค่านิยมของฝ่ายตรงข้าม</a:t>
            </a:r>
          </a:p>
          <a:p>
            <a:pPr algn="thaiDist"/>
            <a:endParaRPr lang="en-US" sz="1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อาจเป็นวิธีที่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ใช้เวลามาก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แต่เมื่อมีประสิทธิภาพจะได้รับผลประโยชน์ที่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ยืนยาวตามปัญหาหลัก</a:t>
            </a:r>
            <a:endParaRPr lang="en-US" sz="28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3AC9C07E-29E7-42C9-9606-864D11B7344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152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28190" y="1297017"/>
            <a:ext cx="8620540" cy="99245"/>
          </a:xfrm>
          <a:prstGeom prst="rect">
            <a:avLst/>
          </a:prstGeom>
          <a:solidFill>
            <a:srgbClr val="79D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32122" y="749931"/>
            <a:ext cx="95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ความร่วมมือ (กล้าแสดงออกและให้ความร่วมมือ)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7E0F21-262F-4C86-9A29-D65300808A03}"/>
              </a:ext>
            </a:extLst>
          </p:cNvPr>
          <p:cNvGrpSpPr/>
          <p:nvPr/>
        </p:nvGrpSpPr>
        <p:grpSpPr>
          <a:xfrm>
            <a:off x="9464139" y="437321"/>
            <a:ext cx="1389391" cy="1373497"/>
            <a:chOff x="9464139" y="437321"/>
            <a:chExt cx="1389391" cy="13734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4482E3-8086-42DF-9A1A-34B6693A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221" t="12845" r="12624" b="58317"/>
            <a:stretch/>
          </p:blipFill>
          <p:spPr>
            <a:xfrm>
              <a:off x="9583408" y="527160"/>
              <a:ext cx="1152939" cy="1198991"/>
            </a:xfrm>
            <a:prstGeom prst="ellipse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A2F19D9-3BCA-4D20-B91F-135890C5AAEA}"/>
                </a:ext>
              </a:extLst>
            </p:cNvPr>
            <p:cNvSpPr/>
            <p:nvPr/>
          </p:nvSpPr>
          <p:spPr>
            <a:xfrm>
              <a:off x="9464139" y="437321"/>
              <a:ext cx="1389391" cy="137349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C1D202F-7B59-47A6-91EA-F8E42C09F43E}"/>
              </a:ext>
            </a:extLst>
          </p:cNvPr>
          <p:cNvSpPr/>
          <p:nvPr/>
        </p:nvSpPr>
        <p:spPr>
          <a:xfrm>
            <a:off x="1046922" y="2692560"/>
            <a:ext cx="102146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จำเป็นต้องหาหลายวิธีเพื่อแก้ปัญหาและปัญหาของทั้งสองฝ่ายนั้นสำคัญเกินกว่าที่จะประนีประนอมกันได้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ป้าหมายของคุณคือการเรียนรู้และคุณต้องการทดสอบใช้ข้อสมมติของคุณและทำความเข้าใจมุมมองของผู้อื่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เมื่อคุณต้องการรวมข้อมูลเชิงลึกจากผู้ที่มีมุมมองที่แตกต่างกันเกี่ยวกับปัญหา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เมื่อคุณได้รับมอบหมายให้รวมปัญหาของผู้อื่นเข้ามาเพื่อตัดสินใจร่วมกัน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เมื่อคุณจำเป็นต้องทำงานผ่านความรู้สึกที่ยากลำบากเมื่อถูกแทรกแซงความสัมพันธ์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84925D-A6C6-4077-97D5-25B5488A958C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10A3432F-054B-44AF-AE9E-9234BE585CE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803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23685" y="428608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การประนีประนอม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(กึ่งกลางเกี่ยวกับการกล้าแสดงออกและความร่วมมือ)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977419"/>
            <a:ext cx="8620540" cy="99245"/>
          </a:xfrm>
          <a:prstGeom prst="rect">
            <a:avLst/>
          </a:prstGeom>
          <a:solidFill>
            <a:srgbClr val="FFBF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20" t="15399" r="38273" b="60778"/>
          <a:stretch/>
        </p:blipFill>
        <p:spPr>
          <a:xfrm>
            <a:off x="10218255" y="512203"/>
            <a:ext cx="1389392" cy="99047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10152941" y="437224"/>
            <a:ext cx="1529542" cy="1132419"/>
          </a:xfrm>
          <a:prstGeom prst="ellipse">
            <a:avLst/>
          </a:prstGeom>
          <a:noFill/>
          <a:ln>
            <a:solidFill>
              <a:srgbClr val="FF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3F0949-5C69-456E-AA8A-C0F5E4C234F5}"/>
              </a:ext>
            </a:extLst>
          </p:cNvPr>
          <p:cNvSpPr/>
          <p:nvPr/>
        </p:nvSpPr>
        <p:spPr>
          <a:xfrm>
            <a:off x="1343265" y="2598005"/>
            <a:ext cx="9437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ในการแก้ไขความขัดแย้งนี้เกี่ยวข้องกับการหาความเป็นกลางที่เหมาะสม</a:t>
            </a:r>
            <a:r>
              <a:rPr lang="en-US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ให้และนำไปพูด</a:t>
            </a:r>
          </a:p>
          <a:p>
            <a:pPr algn="thaiDist"/>
            <a:endParaRPr lang="en-US" sz="16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โดยทั่วไปวิธีการนี้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ใช้เมื่อผู้คนมีเป้าหมายตรงกันข้ามหรือมีอำนาจเท่ากัน</a:t>
            </a:r>
          </a:p>
          <a:p>
            <a:pPr algn="thaiDist"/>
            <a:endParaRPr lang="en-US" sz="16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เมื่อมีการใช้การประนีประนอมมากเกินไปจะส่งผลให้เกิดความไม่เด็ดขาด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ความล้มเหลวของเวลาและสามารถยับยั้งการแก้ปัญหาเชิงสร้างสรรค์ได้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D38094B5-47E3-4520-961D-7DEC20187CE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034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24246" y="426876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การประนีประนอม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(กึ่งกลางเกี่ยวกับการกล้าแสดงออกและความร่วมมือ)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977419"/>
            <a:ext cx="8620540" cy="99245"/>
          </a:xfrm>
          <a:prstGeom prst="rect">
            <a:avLst/>
          </a:prstGeom>
          <a:solidFill>
            <a:srgbClr val="FFBF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0" t="15399" r="38273" b="60778"/>
          <a:stretch/>
        </p:blipFill>
        <p:spPr>
          <a:xfrm>
            <a:off x="10218255" y="512203"/>
            <a:ext cx="1389392" cy="99047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10152941" y="437224"/>
            <a:ext cx="1529542" cy="1132419"/>
          </a:xfrm>
          <a:prstGeom prst="ellipse">
            <a:avLst/>
          </a:prstGeom>
          <a:noFill/>
          <a:ln>
            <a:solidFill>
              <a:srgbClr val="FF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3DDF99-AE69-4FC9-A8E8-48022509937E}"/>
              </a:ext>
            </a:extLst>
          </p:cNvPr>
          <p:cNvSpPr/>
          <p:nvPr/>
        </p:nvSpPr>
        <p:spPr>
          <a:xfrm>
            <a:off x="1046921" y="2535291"/>
            <a:ext cx="91060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เมื่อเป้าหมายมีความสำคัญพอสมควร ก็คุ้มค่าที่จะหยุดความขัดแย้งด้วยการใช้วิธีการแสดงออกที่เหมาะสมมากขึ้น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2 ฝ่ายตรงข้ามที่มีอำนาจเท่ากันมีความมุ่งมั่นที่จะบรรลุเป้าหมายร่วมกัน–เช่นเดียวกับ การเจรจาต่อรองการจัดการแรงงาน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เมื่อคุณต้องการที่จะได้รับความสงบชั่วคราวของปัญหาที่ซับซ้อน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เมื่อคุณต้องการวิธีแก้ปัญหาที่เหมาะสมภายใต้ความกดดันด้านเวลา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แผนสำรองเมื่อการทำงานร่วมกันหรือการเอาชนะกันล้มเหลว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7DCCCC-F7AF-4566-B32A-2F42AB3998BD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6E392039-E8D6-422B-A9C4-ECC2798407A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398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64544" y="514696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การแข่งขัน / การครอบครอง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(กล้าแสดงออกและไม่ให้ความร่วมมือ)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1017175"/>
            <a:ext cx="8620540" cy="99245"/>
          </a:xfrm>
          <a:prstGeom prst="rect">
            <a:avLst/>
          </a:prstGeom>
          <a:solidFill>
            <a:srgbClr val="FFBF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9" t="13887" r="61864" b="71950"/>
          <a:stretch/>
        </p:blipFill>
        <p:spPr>
          <a:xfrm>
            <a:off x="9441775" y="596348"/>
            <a:ext cx="1680458" cy="78500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9375514" y="520025"/>
            <a:ext cx="1809321" cy="929778"/>
          </a:xfrm>
          <a:prstGeom prst="ellipse">
            <a:avLst/>
          </a:prstGeom>
          <a:noFill/>
          <a:ln>
            <a:solidFill>
              <a:srgbClr val="FF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94C817-DAAB-46D7-9CD1-B25A35926FA0}"/>
              </a:ext>
            </a:extLst>
          </p:cNvPr>
          <p:cNvSpPr/>
          <p:nvPr/>
        </p:nvSpPr>
        <p:spPr>
          <a:xfrm>
            <a:off x="1296018" y="2489614"/>
            <a:ext cx="100425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กลยุทธ์นี้ต้องใช้ความคิด 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"ฉันชนะ คุณแพ้“</a:t>
            </a:r>
          </a:p>
          <a:p>
            <a:pPr algn="thaiDist"/>
            <a:endParaRPr lang="en-US" sz="16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มันเกี่ยวข้องกับ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การบังคับให้บุคคลอื่นปฏิบัติตามความต้องการ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หรือความปรารถนาของคุณ</a:t>
            </a:r>
          </a:p>
          <a:p>
            <a:pPr algn="thaiDist"/>
            <a:endParaRPr lang="en-US" sz="1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กลยุทธ์ในการจัดการความขัดแย้งนี้อาจ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เหมาะสมเมื่อ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วิธีการแก้ปัญหา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ที่ไม่เป็นที่นิยม มีเวลาจำกัดในการแก้ปัญหาหรือปัญหาเล็ก ๆ </a:t>
            </a:r>
          </a:p>
          <a:p>
            <a:pPr algn="thaiDist"/>
            <a:endParaRPr lang="th-TH" sz="16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เป็นสิ่งสำคัญที่จะต้องทราบว่า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เมื่อใช้บ่อยเกินไป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การแก้ไขความขัดแย้งแบบนี้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อาจนำไปสู่ความไม่พอใจ ความขุ่นเคืองใจ</a:t>
            </a:r>
            <a:endParaRPr lang="en-US" sz="28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B36829BD-B742-4689-81FF-0B64F78068E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847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64544" y="469715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การแข่งขัน / การครอบครอง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(กล้าแสดงออกและไม่ให้ความร่วมมือ)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1017175"/>
            <a:ext cx="8620540" cy="99245"/>
          </a:xfrm>
          <a:prstGeom prst="rect">
            <a:avLst/>
          </a:prstGeom>
          <a:solidFill>
            <a:srgbClr val="FFBF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9" t="13887" r="61864" b="71950"/>
          <a:stretch/>
        </p:blipFill>
        <p:spPr>
          <a:xfrm>
            <a:off x="9441775" y="596348"/>
            <a:ext cx="1680458" cy="78500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9375514" y="520025"/>
            <a:ext cx="1809321" cy="929778"/>
          </a:xfrm>
          <a:prstGeom prst="ellipse">
            <a:avLst/>
          </a:prstGeom>
          <a:noFill/>
          <a:ln>
            <a:solidFill>
              <a:srgbClr val="FF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65C6FA-93A4-48B6-A021-272ADDEE5861}"/>
              </a:ext>
            </a:extLst>
          </p:cNvPr>
          <p:cNvSpPr/>
          <p:nvPr/>
        </p:nvSpPr>
        <p:spPr>
          <a:xfrm>
            <a:off x="1046922" y="2725491"/>
            <a:ext cx="9474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เมื่อจำเป็นต้องแก้ไขปัญหาอย่างรวดเร็ว การตัดสินใจที่เด็ดขาดมีความสำคัญ เช่นในกรณีฉุกเฉิน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ในประเด็นสำคัญ เมื่อการดำเนินการที่ไม่เป็นที่นิยมต้องมีการนำไปปฏิบัติ – </a:t>
            </a:r>
          </a:p>
          <a:p>
            <a:pPr algn="ju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ตัวอย่างเช่น ตัดราคา, การบังคับใช้กฎที่ไม่เป็นที่นิยม, ระเบียบวินัย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ในประเด็นที่สำคัญต่อสวัสดิการของบริษัท เมื่อคุณรู้ว่าคุณทำถูกต้อง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เมื่อคุณต้องการปกป้องตนเองจากคนที่เอาเปรียบที่มีพฤติกรรมต่อต้านการแข่งขัน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273AE-97BE-4C04-9696-387934EF451C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A7F5D195-53D0-4142-9D1F-962263F02AF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232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59436" y="496720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การปรองดอง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(ไม่กล้าแสดงออกและให้ความร่วมมือ)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990671"/>
            <a:ext cx="8620540" cy="9924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99" t="51372" r="4910" b="26332"/>
          <a:stretch/>
        </p:blipFill>
        <p:spPr>
          <a:xfrm>
            <a:off x="9375514" y="568491"/>
            <a:ext cx="1736502" cy="92977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9276522" y="479174"/>
            <a:ext cx="1908313" cy="1104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1BC4F3-09AD-41BD-B09C-D53C62E4D0E1}"/>
              </a:ext>
            </a:extLst>
          </p:cNvPr>
          <p:cNvSpPr/>
          <p:nvPr/>
        </p:nvSpPr>
        <p:spPr>
          <a:xfrm>
            <a:off x="1466021" y="2903204"/>
            <a:ext cx="10098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นี่คือเมื่อ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บุคคลหนึ่งละเลยความต้องการ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และความปรารถนาของตนเองและมอบ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ให้กับบุคคลอื่น</a:t>
            </a:r>
          </a:p>
          <a:p>
            <a:pPr algn="just"/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วิธีนี้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ส่งเสริมความร่วมมือ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และอาจเป็นวิธีการที่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แก้ไขปัญหาเล็กน้อย</a:t>
            </a:r>
            <a:endParaRPr lang="en-US" sz="28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D781B5C6-C5D2-4D37-BFBE-D0B5362D611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502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4CCAD63-854A-444E-A26D-4CD0BB4AD02D}"/>
              </a:ext>
            </a:extLst>
          </p:cNvPr>
          <p:cNvSpPr/>
          <p:nvPr/>
        </p:nvSpPr>
        <p:spPr>
          <a:xfrm>
            <a:off x="4572000" y="3750280"/>
            <a:ext cx="7373414" cy="216916"/>
          </a:xfrm>
          <a:prstGeom prst="rect">
            <a:avLst/>
          </a:prstGeom>
          <a:solidFill>
            <a:srgbClr val="FF8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20B1F7-AE4B-462F-B2D0-15205B9AA29B}"/>
              </a:ext>
            </a:extLst>
          </p:cNvPr>
          <p:cNvSpPr/>
          <p:nvPr/>
        </p:nvSpPr>
        <p:spPr>
          <a:xfrm>
            <a:off x="531948" y="2031058"/>
            <a:ext cx="4576218" cy="3332428"/>
          </a:xfrm>
          <a:prstGeom prst="rect">
            <a:avLst/>
          </a:prstGeom>
          <a:noFill/>
          <a:ln w="28575">
            <a:solidFill>
              <a:srgbClr val="FF8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7720F-6F66-47E3-9BCA-E1B202D1CE50}"/>
              </a:ext>
            </a:extLst>
          </p:cNvPr>
          <p:cNvSpPr/>
          <p:nvPr/>
        </p:nvSpPr>
        <p:spPr>
          <a:xfrm>
            <a:off x="1934818" y="757231"/>
            <a:ext cx="9572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ความขัดแย้งเป็นองค์ประกอบที่หลีกเลี่ยงไม่ได้ของกิจกรรมมนุษย์”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1F517-674E-4D7A-A074-CA8C8C84CF48}"/>
              </a:ext>
            </a:extLst>
          </p:cNvPr>
          <p:cNvSpPr/>
          <p:nvPr/>
        </p:nvSpPr>
        <p:spPr>
          <a:xfrm>
            <a:off x="321923" y="5986046"/>
            <a:ext cx="4124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Brahnam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S. D.,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Margavio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T. M.,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Hignite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A., Barrier, T. B., &amp; Chin, J. M. (2005). A gender-based categorization for conflict resolution.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management development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24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(3), 197-208.</a:t>
            </a:r>
            <a:endParaRPr lang="en-US" sz="1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726181-85DE-4916-AF79-E3F08A1E8D98}"/>
              </a:ext>
            </a:extLst>
          </p:cNvPr>
          <p:cNvGrpSpPr/>
          <p:nvPr/>
        </p:nvGrpSpPr>
        <p:grpSpPr>
          <a:xfrm>
            <a:off x="4945771" y="4086702"/>
            <a:ext cx="6668585" cy="1474991"/>
            <a:chOff x="4477207" y="3954755"/>
            <a:chExt cx="6668585" cy="14749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C7A6EF-BAB0-4FC8-B426-6DCA07D06F6E}"/>
                </a:ext>
              </a:extLst>
            </p:cNvPr>
            <p:cNvSpPr/>
            <p:nvPr/>
          </p:nvSpPr>
          <p:spPr>
            <a:xfrm>
              <a:off x="4477207" y="3954755"/>
              <a:ext cx="6668585" cy="1474991"/>
            </a:xfrm>
            <a:prstGeom prst="rect">
              <a:avLst/>
            </a:prstGeom>
            <a:noFill/>
            <a:ln w="28575">
              <a:solidFill>
                <a:srgbClr val="F8D4D3"/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11DBB7-3BCD-4927-B7E5-693F8E0AFDB8}"/>
                </a:ext>
              </a:extLst>
            </p:cNvPr>
            <p:cNvSpPr/>
            <p:nvPr/>
          </p:nvSpPr>
          <p:spPr>
            <a:xfrm>
              <a:off x="4740648" y="4044751"/>
              <a:ext cx="614170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ความขัดแย้งเกิดขึ้นเมื่อคนคนหนึ่งเข้าใจว่าความต้องการหรือความประสงค์ของคน ๆ หนึ่งถูกขัดขวางหรือมีแนวโน้มที่จะถูกขัดขวาง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50C4C90-1C14-44A0-B832-BD45FBE570B1}"/>
              </a:ext>
            </a:extLst>
          </p:cNvPr>
          <p:cNvSpPr/>
          <p:nvPr/>
        </p:nvSpPr>
        <p:spPr>
          <a:xfrm>
            <a:off x="7991117" y="5832158"/>
            <a:ext cx="351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Nischal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S. (2014). Application of Thomas Kilmann conflict resolution mechanism for conflict management in HR of manufacturing sector.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IIS University-Journal of Commerce and Management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(1), 62-70.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668819-34AC-4AF7-9567-8656A725F442}"/>
              </a:ext>
            </a:extLst>
          </p:cNvPr>
          <p:cNvGrpSpPr/>
          <p:nvPr/>
        </p:nvGrpSpPr>
        <p:grpSpPr>
          <a:xfrm>
            <a:off x="2997018" y="1342057"/>
            <a:ext cx="7447722" cy="128392"/>
            <a:chOff x="2997018" y="1342057"/>
            <a:chExt cx="7447722" cy="1283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E044E7-29A0-4DAF-9290-4984A4F0B7DC}"/>
                </a:ext>
              </a:extLst>
            </p:cNvPr>
            <p:cNvSpPr/>
            <p:nvPr/>
          </p:nvSpPr>
          <p:spPr>
            <a:xfrm>
              <a:off x="2997018" y="1342057"/>
              <a:ext cx="7447722" cy="60671"/>
            </a:xfrm>
            <a:prstGeom prst="rect">
              <a:avLst/>
            </a:prstGeom>
            <a:solidFill>
              <a:srgbClr val="FF8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85C21B-9050-437F-892E-F5B56E99C16C}"/>
                </a:ext>
              </a:extLst>
            </p:cNvPr>
            <p:cNvSpPr/>
            <p:nvPr/>
          </p:nvSpPr>
          <p:spPr>
            <a:xfrm>
              <a:off x="2997018" y="1409778"/>
              <a:ext cx="7447722" cy="60671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D03934-81C3-4375-972E-165ECFEEC381}"/>
              </a:ext>
            </a:extLst>
          </p:cNvPr>
          <p:cNvGrpSpPr/>
          <p:nvPr/>
        </p:nvGrpSpPr>
        <p:grpSpPr>
          <a:xfrm>
            <a:off x="4945772" y="1887155"/>
            <a:ext cx="6758548" cy="1768058"/>
            <a:chOff x="4446106" y="1987826"/>
            <a:chExt cx="6758548" cy="17680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3681DB-349C-42A3-BCBE-358CE6008BB5}"/>
                </a:ext>
              </a:extLst>
            </p:cNvPr>
            <p:cNvSpPr/>
            <p:nvPr/>
          </p:nvSpPr>
          <p:spPr>
            <a:xfrm>
              <a:off x="4681017" y="2370889"/>
              <a:ext cx="652363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สถานการณ์ความขัดแย้งเป็นสถานการณ์ที่มีตั้งแต่ 2 สถานการณ์ขึ้นไป เป็นมุมมองและความคิดเห็นที่ขัดแย้งในธรรมชาติที่ยังตกลงกันไม่ได้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D824E7-2FAD-4951-821A-752894E5A98D}"/>
                </a:ext>
              </a:extLst>
            </p:cNvPr>
            <p:cNvSpPr/>
            <p:nvPr/>
          </p:nvSpPr>
          <p:spPr>
            <a:xfrm>
              <a:off x="4446106" y="1987826"/>
              <a:ext cx="6668586" cy="1715120"/>
            </a:xfrm>
            <a:prstGeom prst="rect">
              <a:avLst/>
            </a:prstGeom>
            <a:noFill/>
            <a:ln w="28575">
              <a:solidFill>
                <a:srgbClr val="F8D4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3F77AD-775F-47FB-BB36-A09D7EEB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6" y="2242101"/>
            <a:ext cx="4325414" cy="2878788"/>
          </a:xfrm>
          <a:prstGeom prst="rect">
            <a:avLst/>
          </a:prstGeom>
        </p:spPr>
      </p:pic>
      <p:sp>
        <p:nvSpPr>
          <p:cNvPr id="18" name="Oval 8">
            <a:extLst>
              <a:ext uri="{FF2B5EF4-FFF2-40B4-BE49-F238E27FC236}">
                <a16:creationId xmlns:a16="http://schemas.microsoft.com/office/drawing/2014/main" id="{45072880-1140-462B-84DE-AEE33153817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65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59436" y="460184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การปรองดอง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(ไม่กล้าแสดงออกและให้ความร่วมมือ)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990671"/>
            <a:ext cx="8620540" cy="9924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99" t="51372" r="4910" b="26332"/>
          <a:stretch/>
        </p:blipFill>
        <p:spPr>
          <a:xfrm>
            <a:off x="9375514" y="568491"/>
            <a:ext cx="1736502" cy="92977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9276522" y="479174"/>
            <a:ext cx="1908313" cy="1104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1F0C29-8F66-4EDC-9B79-52CB15F156E3}"/>
              </a:ext>
            </a:extLst>
          </p:cNvPr>
          <p:cNvSpPr/>
          <p:nvPr/>
        </p:nvSpPr>
        <p:spPr>
          <a:xfrm>
            <a:off x="1046921" y="2303805"/>
            <a:ext cx="10137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เมื่อคุณตระหนักว่าคุณคิดผิด – เพื่อให้ได้ทางออกที่ดีกว่าในการพิจารณา, เรียนรู้จากผู้อื่น และเพื่อแสดงว่าคุณมีเหตุผล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เมื่อปัญหามีความสำคัญต่อคนอื่นมากกว่าคุณ – เพื่อสนองความต้องการของผู้อื่นและเป็นความปรารถนาที่ดีในการช่วยรักษาความสัมพันธ์แบบมีส่วนร่วม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เมื่อคุณต้องการสร้างความไว้วางใจทางสังคมสำหรับปัญหาในภายหลังที่มีความสำคัญต่อคุณ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เมื่อคุณชนะและแพ้การแข่งขันที่มากขึ้น จะสร้างความเสียหายให้กับคุณเท่านั้น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เมื่อรักษาความสามัคคีและหลีกเลี่ยงความวุ่นวายซึ่งเป็นสิ่งสำคัญ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เมื่อคุณต้องการช่วยให้พนักงานของคุณพัฒนาตนเอง โดยให้พวกเขาเรียนรู้จากความผิดพลาดของพวกเขา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728478-FF09-46C4-A764-F78F4300B395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E917A803-103C-443F-9614-4B6BCB57701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6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810FF-FCA4-4AC3-9923-349960C32A18}"/>
              </a:ext>
            </a:extLst>
          </p:cNvPr>
          <p:cNvSpPr/>
          <p:nvPr/>
        </p:nvSpPr>
        <p:spPr>
          <a:xfrm>
            <a:off x="344556" y="61346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Kerpen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D. (2016).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Art of People: 11 Simple People Skills 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that Will Get You Everything You Want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. Crown Business.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3280224" y="677709"/>
            <a:ext cx="7838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หากคุณพร้อมให้ความช่วยเหลือ คุณจะ</a:t>
            </a:r>
            <a:r>
              <a:rPr lang="th-TH" sz="3600" b="1" u="sng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ชนะ</a:t>
            </a:r>
            <a:endParaRPr lang="en-US" sz="3600" b="1" u="sng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6DAEE0-9D33-4B9F-BDA5-A680228A2DA4}"/>
              </a:ext>
            </a:extLst>
          </p:cNvPr>
          <p:cNvGrpSpPr/>
          <p:nvPr/>
        </p:nvGrpSpPr>
        <p:grpSpPr>
          <a:xfrm>
            <a:off x="2902215" y="1316000"/>
            <a:ext cx="8216360" cy="133117"/>
            <a:chOff x="1987820" y="1471284"/>
            <a:chExt cx="8216360" cy="1331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B4302E-3D29-4542-8C58-34B575D36170}"/>
                </a:ext>
              </a:extLst>
            </p:cNvPr>
            <p:cNvSpPr/>
            <p:nvPr/>
          </p:nvSpPr>
          <p:spPr>
            <a:xfrm>
              <a:off x="1987820" y="1471284"/>
              <a:ext cx="1643272" cy="125839"/>
            </a:xfrm>
            <a:prstGeom prst="rect">
              <a:avLst/>
            </a:prstGeom>
            <a:solidFill>
              <a:srgbClr val="A4D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78BE38-1AF7-4304-9786-40FC26FF9EC7}"/>
                </a:ext>
              </a:extLst>
            </p:cNvPr>
            <p:cNvSpPr/>
            <p:nvPr/>
          </p:nvSpPr>
          <p:spPr>
            <a:xfrm>
              <a:off x="3631092" y="1471494"/>
              <a:ext cx="1643272" cy="125077"/>
            </a:xfrm>
            <a:prstGeom prst="rect">
              <a:avLst/>
            </a:prstGeom>
            <a:solidFill>
              <a:srgbClr val="00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6D8EB8-E3DF-4689-906B-A18E8C3F9D1C}"/>
                </a:ext>
              </a:extLst>
            </p:cNvPr>
            <p:cNvSpPr/>
            <p:nvPr/>
          </p:nvSpPr>
          <p:spPr>
            <a:xfrm>
              <a:off x="5274364" y="1471494"/>
              <a:ext cx="1643272" cy="125077"/>
            </a:xfrm>
            <a:prstGeom prst="rect">
              <a:avLst/>
            </a:prstGeom>
            <a:solidFill>
              <a:srgbClr val="FF88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9BDF0B-E6FA-4038-B7A0-1E733AE6ACA4}"/>
                </a:ext>
              </a:extLst>
            </p:cNvPr>
            <p:cNvSpPr/>
            <p:nvPr/>
          </p:nvSpPr>
          <p:spPr>
            <a:xfrm>
              <a:off x="6917636" y="1471494"/>
              <a:ext cx="1643272" cy="125077"/>
            </a:xfrm>
            <a:prstGeom prst="rect">
              <a:avLst/>
            </a:prstGeom>
            <a:solidFill>
              <a:srgbClr val="D9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F0D6EB-508D-4809-AFAD-E28D3D53D27D}"/>
                </a:ext>
              </a:extLst>
            </p:cNvPr>
            <p:cNvSpPr/>
            <p:nvPr/>
          </p:nvSpPr>
          <p:spPr>
            <a:xfrm>
              <a:off x="8560908" y="1479324"/>
              <a:ext cx="1643272" cy="1250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EF8B0BC-EB87-491A-B34B-0B444057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7"/>
          <a:stretch/>
        </p:blipFill>
        <p:spPr>
          <a:xfrm>
            <a:off x="504213" y="1659049"/>
            <a:ext cx="6096000" cy="4302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9825F5-6FC0-479C-91DA-2E801B5E5354}"/>
              </a:ext>
            </a:extLst>
          </p:cNvPr>
          <p:cNvSpPr/>
          <p:nvPr/>
        </p:nvSpPr>
        <p:spPr>
          <a:xfrm>
            <a:off x="3700506" y="1659049"/>
            <a:ext cx="7838351" cy="4302579"/>
          </a:xfrm>
          <a:prstGeom prst="rect">
            <a:avLst/>
          </a:prstGeom>
          <a:gradFill>
            <a:gsLst>
              <a:gs pos="0">
                <a:srgbClr val="FED9D2"/>
              </a:gs>
              <a:gs pos="100000">
                <a:srgbClr val="DF6C0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63A54-64A8-491E-A9AF-6DD4C56B65B9}"/>
              </a:ext>
            </a:extLst>
          </p:cNvPr>
          <p:cNvSpPr/>
          <p:nvPr/>
        </p:nvSpPr>
        <p:spPr>
          <a:xfrm>
            <a:off x="3990793" y="1806644"/>
            <a:ext cx="7257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ทัศนคติของคุณ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ต่อการแก้ไขความขัดแย้งไม่ว่าจะเป็นความขัดแย้งระหว่างคุณกับคนอื่นหรือความขัดแย้งระหว่างอีก 2 คนก็สร้างความแตกต่างได้ทั้งหมด</a:t>
            </a:r>
            <a:endParaRPr lang="en-US" sz="2800" dirty="0">
              <a:solidFill>
                <a:srgbClr val="222222"/>
              </a:solidFill>
              <a:latin typeface="+mj-lt"/>
            </a:endParaRPr>
          </a:p>
          <a:p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การเข้าไปช่วยเหลือผู้คนจะทำให้ทั้งสองฝ่ายสบายใจที่สุดเท่าที่จะทำได้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นอกจากนี้ยังกำหนดเส้นทางสู่ผลลัพธ์ที่ทุกคนสามารถดำเนินชีวิตด้วย: ในสิ่งที่ขัดแย้งกัน สิ่งที่เราต้องการคือ</a:t>
            </a:r>
          </a:p>
          <a:p>
            <a:r>
              <a:rPr lang="th-TH" sz="2800" b="1" dirty="0">
                <a:solidFill>
                  <a:srgbClr val="222222"/>
                </a:solidFill>
                <a:latin typeface="+mj-lt"/>
              </a:rPr>
              <a:t>	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 สิ่งที่จะได้ยิน</a:t>
            </a:r>
          </a:p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… ได้รับการช่วยเหลือ</a:t>
            </a:r>
          </a:p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... ได้แก้ไขปัญหาแล้ว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7B5FF862-DDD4-45AC-A7EE-A31AEAC991F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573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1578744" y="1651671"/>
            <a:ext cx="498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spc="3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โน้มน้าวให้ใจเย็น</a:t>
            </a:r>
            <a:endParaRPr lang="en-US" sz="3600" b="1" spc="3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041BB-F9C2-45AC-B861-E5ED8C844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27"/>
          <a:stretch/>
        </p:blipFill>
        <p:spPr>
          <a:xfrm>
            <a:off x="344556" y="3044724"/>
            <a:ext cx="3048000" cy="28474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C65E63-271A-4C97-BABD-E207551FF01D}"/>
              </a:ext>
            </a:extLst>
          </p:cNvPr>
          <p:cNvSpPr/>
          <p:nvPr/>
        </p:nvSpPr>
        <p:spPr>
          <a:xfrm>
            <a:off x="344556" y="61346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Kerpen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D. (2016).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Art of People: 11 Simple People Skills 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that Will Get You Everything You Want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. Crown Business.</a:t>
            </a:r>
            <a:endParaRPr 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63A54-64A8-491E-A9AF-6DD4C56B65B9}"/>
              </a:ext>
            </a:extLst>
          </p:cNvPr>
          <p:cNvSpPr/>
          <p:nvPr/>
        </p:nvSpPr>
        <p:spPr>
          <a:xfrm>
            <a:off x="3984250" y="3374351"/>
            <a:ext cx="74933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เป็นไปไม่ได้ที่จะแก้ไขข้อขัดแย้งกับใครบางคนในช่วงเวลาที่โกรธหรือในช่วงที่อารมณ์แปรปรวน ดังนั้นจึงไม่ควรทำ</a:t>
            </a:r>
          </a:p>
          <a:p>
            <a:endParaRPr lang="en-US" sz="2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ในสถานการณ์เช่นนี้ไม่ว่าคุณจะต้องการแก้ไขข้อขัดแย้งทันทีเพียงใด</a:t>
            </a:r>
          </a:p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ควรรอให้ใจสงบก่อนจะดีกว่าเสมอ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1D890-DE84-4052-9AB4-78D319DEBCC3}"/>
              </a:ext>
            </a:extLst>
          </p:cNvPr>
          <p:cNvSpPr/>
          <p:nvPr/>
        </p:nvSpPr>
        <p:spPr>
          <a:xfrm>
            <a:off x="3548585" y="3044724"/>
            <a:ext cx="8059846" cy="284744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431E1-0BE5-45F5-A5D0-01917D65A07E}"/>
              </a:ext>
            </a:extLst>
          </p:cNvPr>
          <p:cNvSpPr/>
          <p:nvPr/>
        </p:nvSpPr>
        <p:spPr>
          <a:xfrm>
            <a:off x="3700985" y="3197124"/>
            <a:ext cx="8059846" cy="28474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B79A8B-D02A-48B6-B176-E081E4DF66E7}"/>
              </a:ext>
            </a:extLst>
          </p:cNvPr>
          <p:cNvSpPr/>
          <p:nvPr/>
        </p:nvSpPr>
        <p:spPr>
          <a:xfrm>
            <a:off x="1473042" y="2333520"/>
            <a:ext cx="8059846" cy="79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1ADA9-8A2A-411A-BB6F-9D0FBC0B7DD9}"/>
              </a:ext>
            </a:extLst>
          </p:cNvPr>
          <p:cNvSpPr/>
          <p:nvPr/>
        </p:nvSpPr>
        <p:spPr>
          <a:xfrm>
            <a:off x="1625442" y="2485920"/>
            <a:ext cx="8059846" cy="794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E86C3-E734-4B9C-AB90-15A25B4D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27" y="547284"/>
            <a:ext cx="4290717" cy="2412546"/>
          </a:xfrm>
          <a:prstGeom prst="rect">
            <a:avLst/>
          </a:prstGeom>
        </p:spPr>
      </p:pic>
      <p:sp>
        <p:nvSpPr>
          <p:cNvPr id="14" name="Oval 8">
            <a:extLst>
              <a:ext uri="{FF2B5EF4-FFF2-40B4-BE49-F238E27FC236}">
                <a16:creationId xmlns:a16="http://schemas.microsoft.com/office/drawing/2014/main" id="{89BC1E56-4668-42ED-B0B6-0252FA5C38E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18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85047-7819-4420-837E-0DE2E50A5F59}"/>
              </a:ext>
            </a:extLst>
          </p:cNvPr>
          <p:cNvSpPr/>
          <p:nvPr/>
        </p:nvSpPr>
        <p:spPr>
          <a:xfrm>
            <a:off x="344556" y="61346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Kerpen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D. (2016).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Art of People: 11 Simple People Skills 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that Will Get You Everything You Want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. Crown Business.</a:t>
            </a:r>
            <a:endParaRPr lang="en-US" sz="1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0441B4-2FEF-4252-B428-50143F94DA25}"/>
              </a:ext>
            </a:extLst>
          </p:cNvPr>
          <p:cNvGrpSpPr/>
          <p:nvPr/>
        </p:nvGrpSpPr>
        <p:grpSpPr>
          <a:xfrm>
            <a:off x="3446985" y="544874"/>
            <a:ext cx="8458989" cy="923330"/>
            <a:chOff x="3446985" y="544874"/>
            <a:chExt cx="8458989" cy="9233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4D6C8D-D425-4F79-8FAF-FBDD96B6213A}"/>
                </a:ext>
              </a:extLst>
            </p:cNvPr>
            <p:cNvSpPr/>
            <p:nvPr/>
          </p:nvSpPr>
          <p:spPr>
            <a:xfrm>
              <a:off x="3958615" y="544874"/>
              <a:ext cx="569338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r>
                <a:rPr lang="en-US" sz="32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ขั้นตอนในการแก้ไขข้อขัดแย้ง</a:t>
              </a:r>
              <a:endParaRPr lang="en-US" sz="3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38B308-EBE1-4951-A44B-FA1599EED55D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515EB0-AA50-4A45-AB24-69DA36B31D50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C2D96C-8700-4BB3-9982-271FB81A8059}"/>
              </a:ext>
            </a:extLst>
          </p:cNvPr>
          <p:cNvGrpSpPr/>
          <p:nvPr/>
        </p:nvGrpSpPr>
        <p:grpSpPr>
          <a:xfrm>
            <a:off x="532768" y="1920501"/>
            <a:ext cx="11126463" cy="3762191"/>
            <a:chOff x="532768" y="1746333"/>
            <a:chExt cx="11126463" cy="37621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A63A54-64A8-491E-A9AF-6DD4C56B65B9}"/>
                </a:ext>
              </a:extLst>
            </p:cNvPr>
            <p:cNvSpPr/>
            <p:nvPr/>
          </p:nvSpPr>
          <p:spPr>
            <a:xfrm>
              <a:off x="1178301" y="1919268"/>
              <a:ext cx="9876796" cy="3416320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นัดหมายเพื่อหารือเกี่ยวกับความขัดแย้ง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พูดคุยในสถานที่ที่เงียบ สงบ ปลอดภัยและผู้ที่กระทำผิดต้องไม่ขัดข้องที่จะสวมเสื้อเพื่อกันความปลอดภัย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คนที่มีความกังวลอธิบายปัญหาทั้งหมดและอธิบายความรู้สึกของเขา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อีกคนหนึ่งสะท้อนและตรวจสอบสิ่งที่ผู้ให้ความร่วมมือรายนี้พูด ไม่พยายามที่จะแก้ปัญหาหรือแก้ตัวหรือทำอะไรนอกจากฟังและตรวจสอบความถูกต้อง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บุคคลที่กระทำผิดกล่าวคำ “ขอโทษ" อย่างจริงใจ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เมื่อทั้งสองฝ่ายเห็นพ้องกันว่าบุคคลที่ถูกโจมตีรู้สึกว่าได้รับรู้และเข้าใจผิด บุคคลนั้นแบ่งปันวิธีแก้ปัญหาเชิงบวกที่เป็นไปได้ 3 ประการ ฝ่ายที่ทำผิดต้เองยอมรับอย่างน้อยหนึ่งแนวทางในการแก้ไข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ยกย่องการแก้ปัญหาที่ประสบความสำเร็จ</a:t>
              </a:r>
              <a:endParaRPr lang="en-US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24E324-D23B-490D-A327-0772B94CC270}"/>
                </a:ext>
              </a:extLst>
            </p:cNvPr>
            <p:cNvSpPr/>
            <p:nvPr/>
          </p:nvSpPr>
          <p:spPr>
            <a:xfrm>
              <a:off x="532768" y="1873173"/>
              <a:ext cx="10993310" cy="358415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EC08A8-3290-46BD-ABD7-9F3E74E68A10}"/>
                </a:ext>
              </a:extLst>
            </p:cNvPr>
            <p:cNvSpPr/>
            <p:nvPr/>
          </p:nvSpPr>
          <p:spPr>
            <a:xfrm>
              <a:off x="665921" y="1746333"/>
              <a:ext cx="10993310" cy="376219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8">
            <a:extLst>
              <a:ext uri="{FF2B5EF4-FFF2-40B4-BE49-F238E27FC236}">
                <a16:creationId xmlns:a16="http://schemas.microsoft.com/office/drawing/2014/main" id="{1840C900-E3CF-4BF9-9A1A-998173FA7AE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43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857F-5FEF-49EF-9DDA-E9C21F4D39A3}"/>
              </a:ext>
            </a:extLst>
          </p:cNvPr>
          <p:cNvSpPr/>
          <p:nvPr/>
        </p:nvSpPr>
        <p:spPr>
          <a:xfrm>
            <a:off x="0" y="3059642"/>
            <a:ext cx="12192000" cy="18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C4659-FBE0-4E02-8808-1C463C2BAADA}"/>
              </a:ext>
            </a:extLst>
          </p:cNvPr>
          <p:cNvSpPr/>
          <p:nvPr/>
        </p:nvSpPr>
        <p:spPr>
          <a:xfrm>
            <a:off x="0" y="3868853"/>
            <a:ext cx="12205252" cy="159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4EE28-7AB6-4CF2-952D-3F6F90024385}"/>
              </a:ext>
            </a:extLst>
          </p:cNvPr>
          <p:cNvSpPr/>
          <p:nvPr/>
        </p:nvSpPr>
        <p:spPr>
          <a:xfrm>
            <a:off x="874643" y="1938710"/>
            <a:ext cx="10482470" cy="3816429"/>
          </a:xfrm>
          <a:prstGeom prst="rect">
            <a:avLst/>
          </a:prstGeom>
          <a:solidFill>
            <a:schemeClr val="bg1"/>
          </a:solidFill>
          <a:ln w="28575">
            <a:solidFill>
              <a:srgbClr val="FF8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107B4-D088-4DA3-A3A8-69A567D75435}"/>
              </a:ext>
            </a:extLst>
          </p:cNvPr>
          <p:cNvSpPr/>
          <p:nvPr/>
        </p:nvSpPr>
        <p:spPr>
          <a:xfrm>
            <a:off x="11012556" y="3242350"/>
            <a:ext cx="1298713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65C48-6D5E-49BF-8C22-7549612BBA7B}"/>
              </a:ext>
            </a:extLst>
          </p:cNvPr>
          <p:cNvSpPr/>
          <p:nvPr/>
        </p:nvSpPr>
        <p:spPr>
          <a:xfrm>
            <a:off x="-119270" y="3242350"/>
            <a:ext cx="1245706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5AAB1E-6692-4F63-8378-BE411774D47F}"/>
              </a:ext>
            </a:extLst>
          </p:cNvPr>
          <p:cNvGrpSpPr/>
          <p:nvPr/>
        </p:nvGrpSpPr>
        <p:grpSpPr>
          <a:xfrm>
            <a:off x="4078501" y="742704"/>
            <a:ext cx="4555093" cy="661497"/>
            <a:chOff x="4434151" y="685350"/>
            <a:chExt cx="4555093" cy="6614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C507B3D-0236-4502-9A74-D765C892FAE9}"/>
                </a:ext>
              </a:extLst>
            </p:cNvPr>
            <p:cNvSpPr/>
            <p:nvPr/>
          </p:nvSpPr>
          <p:spPr>
            <a:xfrm>
              <a:off x="4536261" y="685350"/>
              <a:ext cx="43508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วิธีป้องกันความขัดแย้งในอนาคต: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E8FB8E-AC7C-41E2-81DC-72089957AA2F}"/>
                </a:ext>
              </a:extLst>
            </p:cNvPr>
            <p:cNvGrpSpPr/>
            <p:nvPr/>
          </p:nvGrpSpPr>
          <p:grpSpPr>
            <a:xfrm>
              <a:off x="4434151" y="1260637"/>
              <a:ext cx="4555093" cy="86210"/>
              <a:chOff x="2997018" y="1342057"/>
              <a:chExt cx="7447722" cy="12839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0A9AB2-C53A-4267-84C4-990ACCBBAB4D}"/>
                  </a:ext>
                </a:extLst>
              </p:cNvPr>
              <p:cNvSpPr/>
              <p:nvPr/>
            </p:nvSpPr>
            <p:spPr>
              <a:xfrm>
                <a:off x="2997018" y="1342057"/>
                <a:ext cx="7447722" cy="60671"/>
              </a:xfrm>
              <a:prstGeom prst="rect">
                <a:avLst/>
              </a:prstGeom>
              <a:solidFill>
                <a:srgbClr val="FF81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321F11-62CE-4640-9D64-A143AE622284}"/>
                  </a:ext>
                </a:extLst>
              </p:cNvPr>
              <p:cNvSpPr/>
              <p:nvPr/>
            </p:nvSpPr>
            <p:spPr>
              <a:xfrm>
                <a:off x="2997018" y="1409778"/>
                <a:ext cx="7447722" cy="60671"/>
              </a:xfrm>
              <a:prstGeom prst="rect">
                <a:avLst/>
              </a:prstGeom>
              <a:solidFill>
                <a:srgbClr val="F8D4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E12AD4-44E0-4880-9D1F-77C8FB75D742}"/>
              </a:ext>
            </a:extLst>
          </p:cNvPr>
          <p:cNvSpPr/>
          <p:nvPr/>
        </p:nvSpPr>
        <p:spPr>
          <a:xfrm>
            <a:off x="1245706" y="2178820"/>
            <a:ext cx="47637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กำหนดขั้นตอนอย่างเป็นทางการ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อธิบายแผนการให้ชัดเจน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ฟัง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ให้รางวัลอย่างเป็นธรรม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ทำงานอย่างปลอดภัย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ให้ความสำคัญกับพนักงาน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ส่งเสริมความคิดริเริ่ม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สร้างสมดุลระหว่างความต้องการส่วนตัวและธุรกิจ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866E5E-7B74-43A2-80D5-5839FD038015}"/>
              </a:ext>
            </a:extLst>
          </p:cNvPr>
          <p:cNvSpPr/>
          <p:nvPr/>
        </p:nvSpPr>
        <p:spPr>
          <a:xfrm>
            <a:off x="5304878" y="2178820"/>
            <a:ext cx="570767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พัฒนาทักษะใหม่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สร้างความไว้วางใจระหว่างตัวแทนพนักงานและผู้บริหาร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การสื่อสารที่เหมาะสม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จัดการฝึกอบรมเกี่ยวกับการจัดการความขัดแย้งเป็นครั้งคราว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ควรมีการติดตามการทำงานร่วมกันและกิจกรรมของกลุ่มเพื่อติดตามระดับความขัดแย้ง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5E4A11-3560-447D-A56B-2DE98F686BC7}"/>
              </a:ext>
            </a:extLst>
          </p:cNvPr>
          <p:cNvSpPr/>
          <p:nvPr/>
        </p:nvSpPr>
        <p:spPr>
          <a:xfrm>
            <a:off x="340650" y="6122795"/>
            <a:ext cx="4244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Thakore, D. (2013). Conflict and conflict management.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IOSR Journal of Business and Management (IOSR-JBM)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8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(6), 07-16.</a:t>
            </a:r>
            <a:endParaRPr lang="en-US" sz="1000" dirty="0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06FAADDC-851E-4C45-9A96-5B21EC4C834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738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5BBA71-D237-4341-A69C-6251FD38D392}"/>
              </a:ext>
            </a:extLst>
          </p:cNvPr>
          <p:cNvSpPr/>
          <p:nvPr/>
        </p:nvSpPr>
        <p:spPr>
          <a:xfrm>
            <a:off x="0" y="3059642"/>
            <a:ext cx="12192000" cy="18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F9C3D9-5AF7-4402-B2BE-35BB2887C9DB}"/>
              </a:ext>
            </a:extLst>
          </p:cNvPr>
          <p:cNvSpPr/>
          <p:nvPr/>
        </p:nvSpPr>
        <p:spPr>
          <a:xfrm>
            <a:off x="0" y="3868853"/>
            <a:ext cx="12205252" cy="159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835ED-DBFC-462F-9E10-8F510FE7595E}"/>
              </a:ext>
            </a:extLst>
          </p:cNvPr>
          <p:cNvSpPr/>
          <p:nvPr/>
        </p:nvSpPr>
        <p:spPr>
          <a:xfrm>
            <a:off x="4768029" y="6550223"/>
            <a:ext cx="742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(Based on pieces of literature during 1977 – 2012)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EA9982F-D1C9-4D51-BAFF-A429F5344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917527"/>
              </p:ext>
            </p:extLst>
          </p:nvPr>
        </p:nvGraphicFramePr>
        <p:xfrm>
          <a:off x="1794291" y="453516"/>
          <a:ext cx="989937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944538508"/>
                    </a:ext>
                  </a:extLst>
                </a:gridCol>
                <a:gridCol w="6520069">
                  <a:extLst>
                    <a:ext uri="{9D8B030D-6E8A-4147-A177-3AD203B41FA5}">
                      <a16:colId xmlns:a16="http://schemas.microsoft.com/office/drawing/2014/main" val="804440209"/>
                    </a:ext>
                  </a:extLst>
                </a:gridCol>
                <a:gridCol w="2610678">
                  <a:extLst>
                    <a:ext uri="{9D8B030D-6E8A-4147-A177-3AD203B41FA5}">
                      <a16:colId xmlns:a16="http://schemas.microsoft.com/office/drawing/2014/main" val="206333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anchor="ctr">
                    <a:solidFill>
                      <a:srgbClr val="D94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เหตุผลสูงสุดของความขัดแย้งในโครงการ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D94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จำนวนการปรากฏในวรรณคดี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D94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4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ทรัพยากรที่ใช้ร่วมกัน / ทั่วไป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5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ความแตกต่างในเป้าหมายโครงการ / วัตถุประสงค์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4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ความแตกต่างทางวัฒนธรรม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2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ความแตกต่างในความพอใจ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9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ปัญหาบุคลิกภาพ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7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ความแตกต่างในความเห็นทางเทคนิค / แนวทาง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5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ตารางเวลา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9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4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ขั้นตอนการบริหาร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การรับรู้ที่แตกต่างกัน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093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31A566F-7AF5-43D0-B96B-E1BAC6CF3F04}"/>
              </a:ext>
            </a:extLst>
          </p:cNvPr>
          <p:cNvSpPr/>
          <p:nvPr/>
        </p:nvSpPr>
        <p:spPr>
          <a:xfrm>
            <a:off x="304800" y="6002049"/>
            <a:ext cx="396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Sudhakar, G. (2015). A review of conflict management techniques in projects.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Brazilian Journal of Operations &amp; Production Management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12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(2), 214-232.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906DB-2B54-4072-B97A-259C297EB9E8}"/>
              </a:ext>
            </a:extLst>
          </p:cNvPr>
          <p:cNvSpPr/>
          <p:nvPr/>
        </p:nvSpPr>
        <p:spPr>
          <a:xfrm>
            <a:off x="11383616" y="3242350"/>
            <a:ext cx="927654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0C977-9E81-43EF-A896-9012E2570E53}"/>
              </a:ext>
            </a:extLst>
          </p:cNvPr>
          <p:cNvSpPr/>
          <p:nvPr/>
        </p:nvSpPr>
        <p:spPr>
          <a:xfrm>
            <a:off x="-119270" y="3242350"/>
            <a:ext cx="2093844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1A587F48-38DA-4F9A-B7E8-2FCC4ACC138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858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857F-5FEF-49EF-9DDA-E9C21F4D39A3}"/>
              </a:ext>
            </a:extLst>
          </p:cNvPr>
          <p:cNvSpPr/>
          <p:nvPr/>
        </p:nvSpPr>
        <p:spPr>
          <a:xfrm>
            <a:off x="0" y="3059642"/>
            <a:ext cx="12192000" cy="18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C4659-FBE0-4E02-8808-1C463C2BAADA}"/>
              </a:ext>
            </a:extLst>
          </p:cNvPr>
          <p:cNvSpPr/>
          <p:nvPr/>
        </p:nvSpPr>
        <p:spPr>
          <a:xfrm>
            <a:off x="0" y="3868853"/>
            <a:ext cx="12205252" cy="159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835ED-DBFC-462F-9E10-8F510FE7595E}"/>
              </a:ext>
            </a:extLst>
          </p:cNvPr>
          <p:cNvSpPr/>
          <p:nvPr/>
        </p:nvSpPr>
        <p:spPr>
          <a:xfrm>
            <a:off x="4768029" y="6550223"/>
            <a:ext cx="742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(Based on pieces of literature during 1977 – 2012)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1A566F-7AF5-43D0-B96B-E1BAC6CF3F04}"/>
              </a:ext>
            </a:extLst>
          </p:cNvPr>
          <p:cNvSpPr/>
          <p:nvPr/>
        </p:nvSpPr>
        <p:spPr>
          <a:xfrm>
            <a:off x="304800" y="6002049"/>
            <a:ext cx="396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Sudhakar, G. (2015). A review of conflict management techniques in projects.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Brazilian Journal of Operations &amp; Production Management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12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(2), 214-232.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4EE28-7AB6-4CF2-952D-3F6F90024385}"/>
              </a:ext>
            </a:extLst>
          </p:cNvPr>
          <p:cNvSpPr/>
          <p:nvPr/>
        </p:nvSpPr>
        <p:spPr>
          <a:xfrm>
            <a:off x="1158535" y="1664208"/>
            <a:ext cx="9713975" cy="4190291"/>
          </a:xfrm>
          <a:prstGeom prst="rect">
            <a:avLst/>
          </a:prstGeom>
          <a:solidFill>
            <a:schemeClr val="bg1"/>
          </a:solidFill>
          <a:ln w="28575">
            <a:solidFill>
              <a:srgbClr val="FF8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3315E-D00D-4BDB-8112-789B775876EA}"/>
              </a:ext>
            </a:extLst>
          </p:cNvPr>
          <p:cNvSpPr/>
          <p:nvPr/>
        </p:nvSpPr>
        <p:spPr>
          <a:xfrm>
            <a:off x="1424078" y="1699515"/>
            <a:ext cx="4315605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ความต้องการส่วนบุคคล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ความแตกต่างของภาษา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บทบาทความคลุมเครือ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ลำดับความสำคัญของโครงการ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ข้อกำหนดที่ไม่ชัดเจน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เสียงรบกวนในช่องทางการสื่อสาร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ความแตกต่างทางประชากร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รูปแบบความเป็นผู้นำ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กระบวนการการสื่อสาร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ความแตกต่างของการศึกษาและประสบการณ์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4C711-62D7-48F3-BA54-BF5141B250A8}"/>
              </a:ext>
            </a:extLst>
          </p:cNvPr>
          <p:cNvSpPr/>
          <p:nvPr/>
        </p:nvSpPr>
        <p:spPr>
          <a:xfrm>
            <a:off x="6640490" y="1699515"/>
            <a:ext cx="3480440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เหตุการณ์ความไม่สงบทางการเมือง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สถานการณ์ทางเศรษฐกิจ / การเงิน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งานที่พึ่งพาซึ่งกันและกัน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ประเด็นทางสังคม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ขาดความไว้วางใจ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ความสนใจส่วนบุคคล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ความคาดหวังส่วนบุคคล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ความแตกต่างในเกณฑ์การประเมิน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และระบบรางวัล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ภาวะบุคลิกภาพ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107B4-D088-4DA3-A3A8-69A567D75435}"/>
              </a:ext>
            </a:extLst>
          </p:cNvPr>
          <p:cNvSpPr/>
          <p:nvPr/>
        </p:nvSpPr>
        <p:spPr>
          <a:xfrm>
            <a:off x="10668000" y="3242350"/>
            <a:ext cx="1643270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65C48-6D5E-49BF-8C22-7549612BBA7B}"/>
              </a:ext>
            </a:extLst>
          </p:cNvPr>
          <p:cNvSpPr/>
          <p:nvPr/>
        </p:nvSpPr>
        <p:spPr>
          <a:xfrm>
            <a:off x="-119271" y="3242350"/>
            <a:ext cx="1537253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BB10A0-B533-46FB-8AE5-D83C5A7E31BC}"/>
              </a:ext>
            </a:extLst>
          </p:cNvPr>
          <p:cNvGrpSpPr/>
          <p:nvPr/>
        </p:nvGrpSpPr>
        <p:grpSpPr>
          <a:xfrm>
            <a:off x="3228281" y="726787"/>
            <a:ext cx="5748690" cy="707348"/>
            <a:chOff x="3837353" y="662658"/>
            <a:chExt cx="5748690" cy="7073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C507B3D-0236-4502-9A74-D765C892FAE9}"/>
                </a:ext>
              </a:extLst>
            </p:cNvPr>
            <p:cNvSpPr/>
            <p:nvPr/>
          </p:nvSpPr>
          <p:spPr>
            <a:xfrm>
              <a:off x="3837353" y="662658"/>
              <a:ext cx="5748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เหตุผลอื่น ๆ สำหรับความขัดแย้งในโครงการ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E8FB8E-AC7C-41E2-81DC-72089957AA2F}"/>
                </a:ext>
              </a:extLst>
            </p:cNvPr>
            <p:cNvGrpSpPr/>
            <p:nvPr/>
          </p:nvGrpSpPr>
          <p:grpSpPr>
            <a:xfrm>
              <a:off x="3998889" y="1254324"/>
              <a:ext cx="5351047" cy="115682"/>
              <a:chOff x="2997018" y="1342057"/>
              <a:chExt cx="7447722" cy="12839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0A9AB2-C53A-4267-84C4-990ACCBBAB4D}"/>
                  </a:ext>
                </a:extLst>
              </p:cNvPr>
              <p:cNvSpPr/>
              <p:nvPr/>
            </p:nvSpPr>
            <p:spPr>
              <a:xfrm>
                <a:off x="2997018" y="1342057"/>
                <a:ext cx="7447722" cy="60671"/>
              </a:xfrm>
              <a:prstGeom prst="rect">
                <a:avLst/>
              </a:prstGeom>
              <a:solidFill>
                <a:srgbClr val="FF81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321F11-62CE-4640-9D64-A143AE622284}"/>
                  </a:ext>
                </a:extLst>
              </p:cNvPr>
              <p:cNvSpPr/>
              <p:nvPr/>
            </p:nvSpPr>
            <p:spPr>
              <a:xfrm>
                <a:off x="2997018" y="1409778"/>
                <a:ext cx="7447722" cy="60671"/>
              </a:xfrm>
              <a:prstGeom prst="rect">
                <a:avLst/>
              </a:prstGeom>
              <a:solidFill>
                <a:srgbClr val="F8D4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Oval 8">
            <a:extLst>
              <a:ext uri="{FF2B5EF4-FFF2-40B4-BE49-F238E27FC236}">
                <a16:creationId xmlns:a16="http://schemas.microsoft.com/office/drawing/2014/main" id="{1B636773-DED2-40A7-8C3B-B1236661409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88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41DA8B-FD98-44AA-86E7-7AAF26C38733}"/>
              </a:ext>
            </a:extLst>
          </p:cNvPr>
          <p:cNvSpPr/>
          <p:nvPr/>
        </p:nvSpPr>
        <p:spPr>
          <a:xfrm>
            <a:off x="7991117" y="6596390"/>
            <a:ext cx="26741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https://blog.udemy.com/stages-of-conflict/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B1F10-783D-49C9-A61C-91493D4D64B3}"/>
              </a:ext>
            </a:extLst>
          </p:cNvPr>
          <p:cNvSpPr/>
          <p:nvPr/>
        </p:nvSpPr>
        <p:spPr>
          <a:xfrm>
            <a:off x="1405289" y="5869562"/>
            <a:ext cx="10237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https://www.mbaofficial.com/mba-courses/human-resource-management/management-of-conflict/what-are-the-different-stages-in-a-conflict/</a:t>
            </a:r>
            <a:endParaRPr lang="en-US" sz="1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70FE03-D861-4E14-9A6E-57241D249213}"/>
              </a:ext>
            </a:extLst>
          </p:cNvPr>
          <p:cNvGrpSpPr/>
          <p:nvPr/>
        </p:nvGrpSpPr>
        <p:grpSpPr>
          <a:xfrm>
            <a:off x="549407" y="4669977"/>
            <a:ext cx="7852472" cy="865127"/>
            <a:chOff x="549407" y="4858663"/>
            <a:chExt cx="7852472" cy="8651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489CF9-8FFF-4464-AC16-AF57E7FD819B}"/>
                </a:ext>
              </a:extLst>
            </p:cNvPr>
            <p:cNvSpPr/>
            <p:nvPr/>
          </p:nvSpPr>
          <p:spPr>
            <a:xfrm>
              <a:off x="549407" y="4858663"/>
              <a:ext cx="7852472" cy="865127"/>
            </a:xfrm>
            <a:custGeom>
              <a:avLst/>
              <a:gdLst>
                <a:gd name="connsiteX0" fmla="*/ 0 w 7852472"/>
                <a:gd name="connsiteY0" fmla="*/ 0 h 865127"/>
                <a:gd name="connsiteX1" fmla="*/ 7852472 w 7852472"/>
                <a:gd name="connsiteY1" fmla="*/ 0 h 865127"/>
                <a:gd name="connsiteX2" fmla="*/ 7852472 w 7852472"/>
                <a:gd name="connsiteY2" fmla="*/ 865127 h 865127"/>
                <a:gd name="connsiteX3" fmla="*/ 0 w 7852472"/>
                <a:gd name="connsiteY3" fmla="*/ 865127 h 865127"/>
                <a:gd name="connsiteX4" fmla="*/ 0 w 7852472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2472" h="865127" fill="none" extrusionOk="0">
                  <a:moveTo>
                    <a:pt x="0" y="0"/>
                  </a:moveTo>
                  <a:cubicBezTo>
                    <a:pt x="3595700" y="109984"/>
                    <a:pt x="5090606" y="20260"/>
                    <a:pt x="7852472" y="0"/>
                  </a:cubicBezTo>
                  <a:cubicBezTo>
                    <a:pt x="7871702" y="247856"/>
                    <a:pt x="7876078" y="709802"/>
                    <a:pt x="7852472" y="865127"/>
                  </a:cubicBezTo>
                  <a:cubicBezTo>
                    <a:pt x="5914847" y="1028278"/>
                    <a:pt x="3411220" y="800902"/>
                    <a:pt x="0" y="865127"/>
                  </a:cubicBezTo>
                  <a:cubicBezTo>
                    <a:pt x="-42520" y="604554"/>
                    <a:pt x="75823" y="424460"/>
                    <a:pt x="0" y="0"/>
                  </a:cubicBezTo>
                  <a:close/>
                </a:path>
                <a:path w="7852472" h="865127" stroke="0" extrusionOk="0">
                  <a:moveTo>
                    <a:pt x="0" y="0"/>
                  </a:moveTo>
                  <a:cubicBezTo>
                    <a:pt x="1186662" y="-19282"/>
                    <a:pt x="4723717" y="151518"/>
                    <a:pt x="7852472" y="0"/>
                  </a:cubicBezTo>
                  <a:cubicBezTo>
                    <a:pt x="7904548" y="117661"/>
                    <a:pt x="7917542" y="510224"/>
                    <a:pt x="7852472" y="865127"/>
                  </a:cubicBezTo>
                  <a:cubicBezTo>
                    <a:pt x="5774207" y="974091"/>
                    <a:pt x="2889039" y="717934"/>
                    <a:pt x="0" y="865127"/>
                  </a:cubicBezTo>
                  <a:cubicBezTo>
                    <a:pt x="-34450" y="628187"/>
                    <a:pt x="10314" y="140835"/>
                    <a:pt x="0" y="0"/>
                  </a:cubicBezTo>
                  <a:close/>
                </a:path>
              </a:pathLst>
            </a:custGeom>
            <a:solidFill>
              <a:srgbClr val="EAA0AD"/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181918392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290DE8-7ACB-4EB6-9E2A-45F3452121C9}"/>
                </a:ext>
              </a:extLst>
            </p:cNvPr>
            <p:cNvGrpSpPr/>
            <p:nvPr/>
          </p:nvGrpSpPr>
          <p:grpSpPr>
            <a:xfrm>
              <a:off x="755890" y="5014614"/>
              <a:ext cx="4869585" cy="523220"/>
              <a:chOff x="549406" y="5029616"/>
              <a:chExt cx="4869585" cy="52322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C4ADA8-1B5F-4096-80D7-669DED4891FE}"/>
                  </a:ext>
                </a:extLst>
              </p:cNvPr>
              <p:cNvSpPr txBox="1"/>
              <p:nvPr/>
            </p:nvSpPr>
            <p:spPr>
              <a:xfrm>
                <a:off x="549406" y="5029616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สภาวะแอบแฝง</a:t>
                </a:r>
                <a:r>
                  <a:rPr lang="en-US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B8A349-37C2-49E3-BA26-A3880899A22A}"/>
                  </a:ext>
                </a:extLst>
              </p:cNvPr>
              <p:cNvSpPr/>
              <p:nvPr/>
            </p:nvSpPr>
            <p:spPr>
              <a:xfrm>
                <a:off x="2440290" y="5077893"/>
                <a:ext cx="2978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ผู้เข้าร่วมยังไม่ทราบถึงความขัดแย้ง</a:t>
                </a:r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693A42-24C9-4DC2-B8D9-6C479482C102}"/>
              </a:ext>
            </a:extLst>
          </p:cNvPr>
          <p:cNvGrpSpPr/>
          <p:nvPr/>
        </p:nvGrpSpPr>
        <p:grpSpPr>
          <a:xfrm>
            <a:off x="1219199" y="3712527"/>
            <a:ext cx="7182679" cy="865127"/>
            <a:chOff x="1219199" y="3901213"/>
            <a:chExt cx="7182679" cy="8651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9161AF-65B5-488C-AA33-0660015133B0}"/>
                </a:ext>
              </a:extLst>
            </p:cNvPr>
            <p:cNvSpPr/>
            <p:nvPr/>
          </p:nvSpPr>
          <p:spPr>
            <a:xfrm>
              <a:off x="1219199" y="3901213"/>
              <a:ext cx="7182679" cy="865127"/>
            </a:xfrm>
            <a:custGeom>
              <a:avLst/>
              <a:gdLst>
                <a:gd name="connsiteX0" fmla="*/ 0 w 7182679"/>
                <a:gd name="connsiteY0" fmla="*/ 0 h 865127"/>
                <a:gd name="connsiteX1" fmla="*/ 7182679 w 7182679"/>
                <a:gd name="connsiteY1" fmla="*/ 0 h 865127"/>
                <a:gd name="connsiteX2" fmla="*/ 7182679 w 7182679"/>
                <a:gd name="connsiteY2" fmla="*/ 865127 h 865127"/>
                <a:gd name="connsiteX3" fmla="*/ 0 w 7182679"/>
                <a:gd name="connsiteY3" fmla="*/ 865127 h 865127"/>
                <a:gd name="connsiteX4" fmla="*/ 0 w 7182679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2679" h="865127" fill="none" extrusionOk="0">
                  <a:moveTo>
                    <a:pt x="0" y="0"/>
                  </a:moveTo>
                  <a:cubicBezTo>
                    <a:pt x="2478984" y="47872"/>
                    <a:pt x="4726654" y="-125923"/>
                    <a:pt x="7182679" y="0"/>
                  </a:cubicBezTo>
                  <a:cubicBezTo>
                    <a:pt x="7198202" y="212553"/>
                    <a:pt x="7209487" y="638669"/>
                    <a:pt x="7182679" y="865127"/>
                  </a:cubicBezTo>
                  <a:cubicBezTo>
                    <a:pt x="4280915" y="998946"/>
                    <a:pt x="1517705" y="990864"/>
                    <a:pt x="0" y="865127"/>
                  </a:cubicBezTo>
                  <a:cubicBezTo>
                    <a:pt x="26965" y="750470"/>
                    <a:pt x="-13958" y="117588"/>
                    <a:pt x="0" y="0"/>
                  </a:cubicBezTo>
                  <a:close/>
                </a:path>
                <a:path w="7182679" h="865127" stroke="0" extrusionOk="0">
                  <a:moveTo>
                    <a:pt x="0" y="0"/>
                  </a:moveTo>
                  <a:cubicBezTo>
                    <a:pt x="1960714" y="78015"/>
                    <a:pt x="4289458" y="-23934"/>
                    <a:pt x="7182679" y="0"/>
                  </a:cubicBezTo>
                  <a:cubicBezTo>
                    <a:pt x="7216672" y="336034"/>
                    <a:pt x="7139621" y="585385"/>
                    <a:pt x="7182679" y="865127"/>
                  </a:cubicBezTo>
                  <a:cubicBezTo>
                    <a:pt x="4860270" y="910092"/>
                    <a:pt x="3338861" y="1022257"/>
                    <a:pt x="0" y="865127"/>
                  </a:cubicBezTo>
                  <a:cubicBezTo>
                    <a:pt x="41224" y="502913"/>
                    <a:pt x="58709" y="223325"/>
                    <a:pt x="0" y="0"/>
                  </a:cubicBezTo>
                  <a:close/>
                </a:path>
              </a:pathLst>
            </a:custGeom>
            <a:solidFill>
              <a:srgbClr val="E36072"/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304599425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E29A7B7-1C22-48A1-8BB7-778F196D1C22}"/>
                </a:ext>
              </a:extLst>
            </p:cNvPr>
            <p:cNvGrpSpPr/>
            <p:nvPr/>
          </p:nvGrpSpPr>
          <p:grpSpPr>
            <a:xfrm>
              <a:off x="1405289" y="4067450"/>
              <a:ext cx="5218336" cy="523220"/>
              <a:chOff x="549406" y="5029616"/>
              <a:chExt cx="5218336" cy="5232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30DEDE-16D9-40C2-91BD-B2E7EEEE7062}"/>
                  </a:ext>
                </a:extLst>
              </p:cNvPr>
              <p:cNvSpPr txBox="1"/>
              <p:nvPr/>
            </p:nvSpPr>
            <p:spPr>
              <a:xfrm>
                <a:off x="549406" y="5029616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สภาวะการรับรู้</a:t>
                </a:r>
                <a:r>
                  <a:rPr lang="en-US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 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5A84B6-D4A9-4101-B582-F707FB9AD51A}"/>
                  </a:ext>
                </a:extLst>
              </p:cNvPr>
              <p:cNvSpPr/>
              <p:nvPr/>
            </p:nvSpPr>
            <p:spPr>
              <a:xfrm>
                <a:off x="2454014" y="5077638"/>
                <a:ext cx="33137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ผู้เข้าร่วมตระหนักถึงความขัดแย้งที่มีอยู่</a:t>
                </a:r>
                <a:endParaRPr lang="en-US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B8033E-7606-42F0-ACBA-5699E2279338}"/>
              </a:ext>
            </a:extLst>
          </p:cNvPr>
          <p:cNvGrpSpPr/>
          <p:nvPr/>
        </p:nvGrpSpPr>
        <p:grpSpPr>
          <a:xfrm>
            <a:off x="1941443" y="2737090"/>
            <a:ext cx="6460434" cy="865127"/>
            <a:chOff x="1941443" y="2925776"/>
            <a:chExt cx="6460434" cy="8651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3EABDA-2BF3-4B76-9631-5E265EED9B78}"/>
                </a:ext>
              </a:extLst>
            </p:cNvPr>
            <p:cNvSpPr/>
            <p:nvPr/>
          </p:nvSpPr>
          <p:spPr>
            <a:xfrm>
              <a:off x="1941443" y="2925776"/>
              <a:ext cx="6460434" cy="865127"/>
            </a:xfrm>
            <a:custGeom>
              <a:avLst/>
              <a:gdLst>
                <a:gd name="connsiteX0" fmla="*/ 0 w 6460434"/>
                <a:gd name="connsiteY0" fmla="*/ 0 h 865127"/>
                <a:gd name="connsiteX1" fmla="*/ 6460434 w 6460434"/>
                <a:gd name="connsiteY1" fmla="*/ 0 h 865127"/>
                <a:gd name="connsiteX2" fmla="*/ 6460434 w 6460434"/>
                <a:gd name="connsiteY2" fmla="*/ 865127 h 865127"/>
                <a:gd name="connsiteX3" fmla="*/ 0 w 6460434"/>
                <a:gd name="connsiteY3" fmla="*/ 865127 h 865127"/>
                <a:gd name="connsiteX4" fmla="*/ 0 w 6460434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0434" h="865127" fill="none" extrusionOk="0">
                  <a:moveTo>
                    <a:pt x="0" y="0"/>
                  </a:moveTo>
                  <a:cubicBezTo>
                    <a:pt x="990588" y="-147002"/>
                    <a:pt x="3659117" y="137110"/>
                    <a:pt x="6460434" y="0"/>
                  </a:cubicBezTo>
                  <a:cubicBezTo>
                    <a:pt x="6520633" y="426245"/>
                    <a:pt x="6472612" y="609498"/>
                    <a:pt x="6460434" y="865127"/>
                  </a:cubicBezTo>
                  <a:cubicBezTo>
                    <a:pt x="5568654" y="1019298"/>
                    <a:pt x="2425016" y="1018929"/>
                    <a:pt x="0" y="865127"/>
                  </a:cubicBezTo>
                  <a:cubicBezTo>
                    <a:pt x="36757" y="690746"/>
                    <a:pt x="-70027" y="271735"/>
                    <a:pt x="0" y="0"/>
                  </a:cubicBezTo>
                  <a:close/>
                </a:path>
                <a:path w="6460434" h="865127" stroke="0" extrusionOk="0">
                  <a:moveTo>
                    <a:pt x="0" y="0"/>
                  </a:moveTo>
                  <a:cubicBezTo>
                    <a:pt x="1991930" y="-48423"/>
                    <a:pt x="4454751" y="-136167"/>
                    <a:pt x="6460434" y="0"/>
                  </a:cubicBezTo>
                  <a:cubicBezTo>
                    <a:pt x="6499558" y="409590"/>
                    <a:pt x="6461410" y="735595"/>
                    <a:pt x="6460434" y="865127"/>
                  </a:cubicBezTo>
                  <a:cubicBezTo>
                    <a:pt x="4827575" y="975028"/>
                    <a:pt x="2454275" y="906871"/>
                    <a:pt x="0" y="865127"/>
                  </a:cubicBezTo>
                  <a:cubicBezTo>
                    <a:pt x="-18737" y="540055"/>
                    <a:pt x="-26296" y="134210"/>
                    <a:pt x="0" y="0"/>
                  </a:cubicBezTo>
                  <a:close/>
                </a:path>
              </a:pathLst>
            </a:custGeom>
            <a:solidFill>
              <a:srgbClr val="DD3A3D"/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24053452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BA3423-2D5E-4427-AF50-8CCAA5C1762B}"/>
                </a:ext>
              </a:extLst>
            </p:cNvPr>
            <p:cNvGrpSpPr/>
            <p:nvPr/>
          </p:nvGrpSpPr>
          <p:grpSpPr>
            <a:xfrm>
              <a:off x="2055154" y="3100984"/>
              <a:ext cx="3770753" cy="523220"/>
              <a:chOff x="549406" y="5029616"/>
              <a:chExt cx="3770753" cy="5232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1884AA-5019-496C-A58E-F0331315E781}"/>
                  </a:ext>
                </a:extLst>
              </p:cNvPr>
              <p:cNvSpPr txBox="1"/>
              <p:nvPr/>
            </p:nvSpPr>
            <p:spPr>
              <a:xfrm>
                <a:off x="549406" y="5029616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สภาวะ</a:t>
                </a:r>
                <a:r>
                  <a:rPr lang="en-US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A885929-3BD2-4BCE-A5B0-9036448B7549}"/>
                  </a:ext>
                </a:extLst>
              </p:cNvPr>
              <p:cNvSpPr/>
              <p:nvPr/>
            </p:nvSpPr>
            <p:spPr>
              <a:xfrm>
                <a:off x="1617175" y="5068114"/>
                <a:ext cx="27029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ความเครียดและความวิตกกังวล</a:t>
                </a:r>
                <a:endParaRPr lang="en-US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8674A89-BC0B-4B34-AB7D-238574977F3B}"/>
              </a:ext>
            </a:extLst>
          </p:cNvPr>
          <p:cNvGrpSpPr/>
          <p:nvPr/>
        </p:nvGrpSpPr>
        <p:grpSpPr>
          <a:xfrm>
            <a:off x="2729948" y="1738711"/>
            <a:ext cx="5671930" cy="865127"/>
            <a:chOff x="2729948" y="1964857"/>
            <a:chExt cx="5671930" cy="8651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5FF60A-C991-49EE-9B71-F98381823424}"/>
                </a:ext>
              </a:extLst>
            </p:cNvPr>
            <p:cNvSpPr/>
            <p:nvPr/>
          </p:nvSpPr>
          <p:spPr>
            <a:xfrm>
              <a:off x="2729948" y="1964857"/>
              <a:ext cx="5671930" cy="865127"/>
            </a:xfrm>
            <a:custGeom>
              <a:avLst/>
              <a:gdLst>
                <a:gd name="connsiteX0" fmla="*/ 0 w 5671930"/>
                <a:gd name="connsiteY0" fmla="*/ 0 h 865127"/>
                <a:gd name="connsiteX1" fmla="*/ 5671930 w 5671930"/>
                <a:gd name="connsiteY1" fmla="*/ 0 h 865127"/>
                <a:gd name="connsiteX2" fmla="*/ 5671930 w 5671930"/>
                <a:gd name="connsiteY2" fmla="*/ 865127 h 865127"/>
                <a:gd name="connsiteX3" fmla="*/ 0 w 5671930"/>
                <a:gd name="connsiteY3" fmla="*/ 865127 h 865127"/>
                <a:gd name="connsiteX4" fmla="*/ 0 w 5671930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930" h="865127" fill="none" extrusionOk="0">
                  <a:moveTo>
                    <a:pt x="0" y="0"/>
                  </a:moveTo>
                  <a:cubicBezTo>
                    <a:pt x="2387104" y="-132346"/>
                    <a:pt x="4509238" y="147267"/>
                    <a:pt x="5671930" y="0"/>
                  </a:cubicBezTo>
                  <a:cubicBezTo>
                    <a:pt x="5739233" y="400967"/>
                    <a:pt x="5736068" y="627987"/>
                    <a:pt x="5671930" y="865127"/>
                  </a:cubicBezTo>
                  <a:cubicBezTo>
                    <a:pt x="3425570" y="945899"/>
                    <a:pt x="2051274" y="717938"/>
                    <a:pt x="0" y="865127"/>
                  </a:cubicBezTo>
                  <a:cubicBezTo>
                    <a:pt x="-59875" y="465514"/>
                    <a:pt x="31975" y="304383"/>
                    <a:pt x="0" y="0"/>
                  </a:cubicBezTo>
                  <a:close/>
                </a:path>
                <a:path w="5671930" h="865127" stroke="0" extrusionOk="0">
                  <a:moveTo>
                    <a:pt x="0" y="0"/>
                  </a:moveTo>
                  <a:cubicBezTo>
                    <a:pt x="1547634" y="128907"/>
                    <a:pt x="3363026" y="9346"/>
                    <a:pt x="5671930" y="0"/>
                  </a:cubicBezTo>
                  <a:cubicBezTo>
                    <a:pt x="5606258" y="277580"/>
                    <a:pt x="5598464" y="731169"/>
                    <a:pt x="5671930" y="865127"/>
                  </a:cubicBezTo>
                  <a:cubicBezTo>
                    <a:pt x="3038907" y="1000050"/>
                    <a:pt x="1365830" y="996505"/>
                    <a:pt x="0" y="865127"/>
                  </a:cubicBezTo>
                  <a:cubicBezTo>
                    <a:pt x="-17127" y="527822"/>
                    <a:pt x="-59963" y="396775"/>
                    <a:pt x="0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2158168399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EEBBB6-210F-4E06-826F-8AC0E1229F22}"/>
                </a:ext>
              </a:extLst>
            </p:cNvPr>
            <p:cNvGrpSpPr/>
            <p:nvPr/>
          </p:nvGrpSpPr>
          <p:grpSpPr>
            <a:xfrm>
              <a:off x="2762962" y="2180684"/>
              <a:ext cx="2911607" cy="559915"/>
              <a:chOff x="444290" y="5073656"/>
              <a:chExt cx="2911607" cy="55991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53F592-BF2A-4FA8-8160-198D69088B4A}"/>
                  </a:ext>
                </a:extLst>
              </p:cNvPr>
              <p:cNvSpPr txBox="1"/>
              <p:nvPr/>
            </p:nvSpPr>
            <p:spPr>
              <a:xfrm>
                <a:off x="444290" y="5073656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สิ่งที่ปรากฏให้เห็น</a:t>
                </a:r>
                <a:r>
                  <a:rPr lang="en-US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C270F66-E147-4E98-A6B2-E9458D101ACF}"/>
                  </a:ext>
                </a:extLst>
              </p:cNvPr>
              <p:cNvSpPr/>
              <p:nvPr/>
            </p:nvSpPr>
            <p:spPr>
              <a:xfrm>
                <a:off x="2063379" y="511035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91DF1-940D-43C7-B2CD-1FF6EC69AF5F}"/>
              </a:ext>
            </a:extLst>
          </p:cNvPr>
          <p:cNvGrpSpPr/>
          <p:nvPr/>
        </p:nvGrpSpPr>
        <p:grpSpPr>
          <a:xfrm>
            <a:off x="3437392" y="777363"/>
            <a:ext cx="5101638" cy="865127"/>
            <a:chOff x="3531704" y="1003938"/>
            <a:chExt cx="5101638" cy="8651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72C005-615D-4B16-8B59-96552D4AC3C2}"/>
                </a:ext>
              </a:extLst>
            </p:cNvPr>
            <p:cNvSpPr/>
            <p:nvPr/>
          </p:nvSpPr>
          <p:spPr>
            <a:xfrm>
              <a:off x="3531704" y="1003938"/>
              <a:ext cx="4870173" cy="865127"/>
            </a:xfrm>
            <a:custGeom>
              <a:avLst/>
              <a:gdLst>
                <a:gd name="connsiteX0" fmla="*/ 0 w 4870173"/>
                <a:gd name="connsiteY0" fmla="*/ 0 h 865127"/>
                <a:gd name="connsiteX1" fmla="*/ 4870173 w 4870173"/>
                <a:gd name="connsiteY1" fmla="*/ 0 h 865127"/>
                <a:gd name="connsiteX2" fmla="*/ 4870173 w 4870173"/>
                <a:gd name="connsiteY2" fmla="*/ 865127 h 865127"/>
                <a:gd name="connsiteX3" fmla="*/ 0 w 4870173"/>
                <a:gd name="connsiteY3" fmla="*/ 865127 h 865127"/>
                <a:gd name="connsiteX4" fmla="*/ 0 w 4870173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0173" h="865127" fill="none" extrusionOk="0">
                  <a:moveTo>
                    <a:pt x="0" y="0"/>
                  </a:moveTo>
                  <a:cubicBezTo>
                    <a:pt x="1484840" y="75553"/>
                    <a:pt x="2911314" y="110252"/>
                    <a:pt x="4870173" y="0"/>
                  </a:cubicBezTo>
                  <a:cubicBezTo>
                    <a:pt x="4933358" y="249611"/>
                    <a:pt x="4925808" y="675383"/>
                    <a:pt x="4870173" y="865127"/>
                  </a:cubicBezTo>
                  <a:cubicBezTo>
                    <a:pt x="2530110" y="767684"/>
                    <a:pt x="1916641" y="987185"/>
                    <a:pt x="0" y="865127"/>
                  </a:cubicBezTo>
                  <a:cubicBezTo>
                    <a:pt x="24020" y="677646"/>
                    <a:pt x="70104" y="101998"/>
                    <a:pt x="0" y="0"/>
                  </a:cubicBezTo>
                  <a:close/>
                </a:path>
                <a:path w="4870173" h="865127" stroke="0" extrusionOk="0">
                  <a:moveTo>
                    <a:pt x="0" y="0"/>
                  </a:moveTo>
                  <a:cubicBezTo>
                    <a:pt x="1773203" y="-36530"/>
                    <a:pt x="2866990" y="-59348"/>
                    <a:pt x="4870173" y="0"/>
                  </a:cubicBezTo>
                  <a:cubicBezTo>
                    <a:pt x="4827879" y="330719"/>
                    <a:pt x="4944341" y="514547"/>
                    <a:pt x="4870173" y="865127"/>
                  </a:cubicBezTo>
                  <a:cubicBezTo>
                    <a:pt x="3420444" y="952862"/>
                    <a:pt x="1293736" y="781496"/>
                    <a:pt x="0" y="865127"/>
                  </a:cubicBezTo>
                  <a:cubicBezTo>
                    <a:pt x="53815" y="597493"/>
                    <a:pt x="-24251" y="272034"/>
                    <a:pt x="0" y="0"/>
                  </a:cubicBezTo>
                  <a:close/>
                </a:path>
              </a:pathLst>
            </a:custGeom>
            <a:solidFill>
              <a:srgbClr val="A50021"/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215923694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A96EB0-289F-42E3-8C36-9A035973CCF5}"/>
                </a:ext>
              </a:extLst>
            </p:cNvPr>
            <p:cNvGrpSpPr/>
            <p:nvPr/>
          </p:nvGrpSpPr>
          <p:grpSpPr>
            <a:xfrm>
              <a:off x="3612334" y="1032175"/>
              <a:ext cx="5021008" cy="830997"/>
              <a:chOff x="630036" y="4884578"/>
              <a:chExt cx="5021008" cy="8309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2F2EF6-ACDA-4126-9222-E62F6B1C541E}"/>
                  </a:ext>
                </a:extLst>
              </p:cNvPr>
              <p:cNvSpPr txBox="1"/>
              <p:nvPr/>
            </p:nvSpPr>
            <p:spPr>
              <a:xfrm>
                <a:off x="630036" y="5031011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ผลที่ตามมา</a:t>
                </a:r>
                <a:r>
                  <a:rPr lang="en-US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7005DE1-EC77-4F95-A673-4CCB567CD979}"/>
                  </a:ext>
                </a:extLst>
              </p:cNvPr>
              <p:cNvSpPr/>
              <p:nvPr/>
            </p:nvSpPr>
            <p:spPr>
              <a:xfrm>
                <a:off x="1910261" y="4884578"/>
                <a:ext cx="37407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ผลของความขัดแย้ง,</a:t>
                </a:r>
              </a:p>
              <a:p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การตัดสินใจอย่างเด็ดขาดหรือการแตกแยก</a:t>
                </a:r>
                <a:endParaRPr lang="en-US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0053B7-286E-4A15-B3F2-7D84888899D7}"/>
              </a:ext>
            </a:extLst>
          </p:cNvPr>
          <p:cNvGrpSpPr/>
          <p:nvPr/>
        </p:nvGrpSpPr>
        <p:grpSpPr>
          <a:xfrm>
            <a:off x="7942641" y="800752"/>
            <a:ext cx="4177971" cy="4734352"/>
            <a:chOff x="7942641" y="989438"/>
            <a:chExt cx="4177971" cy="47343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E51676-0056-4143-90B9-D01F883AB25C}"/>
                </a:ext>
              </a:extLst>
            </p:cNvPr>
            <p:cNvSpPr/>
            <p:nvPr/>
          </p:nvSpPr>
          <p:spPr>
            <a:xfrm>
              <a:off x="8401878" y="989438"/>
              <a:ext cx="3240716" cy="4734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291ACA8A-1B06-4572-9ABE-517758191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461" y="2645780"/>
              <a:ext cx="2762994" cy="270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586A1-AB57-4B5A-B578-D2CEB5919ABD}"/>
                </a:ext>
              </a:extLst>
            </p:cNvPr>
            <p:cNvSpPr txBox="1"/>
            <p:nvPr/>
          </p:nvSpPr>
          <p:spPr>
            <a:xfrm>
              <a:off x="7942641" y="1084225"/>
              <a:ext cx="41779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5 ขั้นตอนของ</a:t>
              </a:r>
            </a:p>
            <a:p>
              <a:pPr algn="ctr"/>
              <a:r>
                <a:rPr lang="th-TH" sz="54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ความขัดแย้ง</a:t>
              </a:r>
              <a:endParaRPr lang="en-US" sz="54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F0525E-727F-4DCE-9714-D33563C5B7AF}"/>
                </a:ext>
              </a:extLst>
            </p:cNvPr>
            <p:cNvSpPr/>
            <p:nvPr/>
          </p:nvSpPr>
          <p:spPr>
            <a:xfrm>
              <a:off x="8467033" y="5499287"/>
              <a:ext cx="3206465" cy="224503"/>
            </a:xfrm>
            <a:custGeom>
              <a:avLst/>
              <a:gdLst>
                <a:gd name="connsiteX0" fmla="*/ 0 w 3206465"/>
                <a:gd name="connsiteY0" fmla="*/ 0 h 224503"/>
                <a:gd name="connsiteX1" fmla="*/ 3206465 w 3206465"/>
                <a:gd name="connsiteY1" fmla="*/ 0 h 224503"/>
                <a:gd name="connsiteX2" fmla="*/ 3206465 w 3206465"/>
                <a:gd name="connsiteY2" fmla="*/ 224503 h 224503"/>
                <a:gd name="connsiteX3" fmla="*/ 0 w 3206465"/>
                <a:gd name="connsiteY3" fmla="*/ 224503 h 224503"/>
                <a:gd name="connsiteX4" fmla="*/ 0 w 3206465"/>
                <a:gd name="connsiteY4" fmla="*/ 0 h 22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465" h="224503" fill="none" extrusionOk="0">
                  <a:moveTo>
                    <a:pt x="0" y="0"/>
                  </a:moveTo>
                  <a:cubicBezTo>
                    <a:pt x="1249229" y="109984"/>
                    <a:pt x="1731408" y="20260"/>
                    <a:pt x="3206465" y="0"/>
                  </a:cubicBezTo>
                  <a:cubicBezTo>
                    <a:pt x="3205264" y="73522"/>
                    <a:pt x="3212465" y="184342"/>
                    <a:pt x="3206465" y="224503"/>
                  </a:cubicBezTo>
                  <a:cubicBezTo>
                    <a:pt x="1625763" y="387654"/>
                    <a:pt x="1440918" y="160278"/>
                    <a:pt x="0" y="224503"/>
                  </a:cubicBezTo>
                  <a:cubicBezTo>
                    <a:pt x="5231" y="114391"/>
                    <a:pt x="18619" y="26251"/>
                    <a:pt x="0" y="0"/>
                  </a:cubicBezTo>
                  <a:close/>
                </a:path>
                <a:path w="3206465" h="224503" stroke="0" extrusionOk="0">
                  <a:moveTo>
                    <a:pt x="0" y="0"/>
                  </a:moveTo>
                  <a:cubicBezTo>
                    <a:pt x="1386348" y="-19282"/>
                    <a:pt x="1948094" y="151518"/>
                    <a:pt x="3206465" y="0"/>
                  </a:cubicBezTo>
                  <a:cubicBezTo>
                    <a:pt x="3224668" y="83884"/>
                    <a:pt x="3224803" y="131250"/>
                    <a:pt x="3206465" y="224503"/>
                  </a:cubicBezTo>
                  <a:cubicBezTo>
                    <a:pt x="2442357" y="333467"/>
                    <a:pt x="1244091" y="77310"/>
                    <a:pt x="0" y="224503"/>
                  </a:cubicBezTo>
                  <a:cubicBezTo>
                    <a:pt x="17939" y="192774"/>
                    <a:pt x="6418" y="48157"/>
                    <a:pt x="0" y="0"/>
                  </a:cubicBezTo>
                  <a:close/>
                </a:path>
              </a:pathLst>
            </a:custGeom>
            <a:solidFill>
              <a:srgbClr val="EAA0AD"/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181918392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AA7307-E5FC-4729-916A-CCA1DDF3513B}"/>
                </a:ext>
              </a:extLst>
            </p:cNvPr>
            <p:cNvSpPr/>
            <p:nvPr/>
          </p:nvSpPr>
          <p:spPr>
            <a:xfrm>
              <a:off x="8478825" y="1012179"/>
              <a:ext cx="3240716" cy="164380"/>
            </a:xfrm>
            <a:custGeom>
              <a:avLst/>
              <a:gdLst>
                <a:gd name="connsiteX0" fmla="*/ 0 w 3240716"/>
                <a:gd name="connsiteY0" fmla="*/ 0 h 164380"/>
                <a:gd name="connsiteX1" fmla="*/ 3240716 w 3240716"/>
                <a:gd name="connsiteY1" fmla="*/ 0 h 164380"/>
                <a:gd name="connsiteX2" fmla="*/ 3240716 w 3240716"/>
                <a:gd name="connsiteY2" fmla="*/ 164380 h 164380"/>
                <a:gd name="connsiteX3" fmla="*/ 0 w 3240716"/>
                <a:gd name="connsiteY3" fmla="*/ 164380 h 164380"/>
                <a:gd name="connsiteX4" fmla="*/ 0 w 3240716"/>
                <a:gd name="connsiteY4" fmla="*/ 0 h 16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0716" h="164380" fill="none" extrusionOk="0">
                  <a:moveTo>
                    <a:pt x="0" y="0"/>
                  </a:moveTo>
                  <a:cubicBezTo>
                    <a:pt x="1372841" y="75553"/>
                    <a:pt x="1756230" y="110252"/>
                    <a:pt x="3240716" y="0"/>
                  </a:cubicBezTo>
                  <a:cubicBezTo>
                    <a:pt x="3239979" y="41768"/>
                    <a:pt x="3240929" y="129470"/>
                    <a:pt x="3240716" y="164380"/>
                  </a:cubicBezTo>
                  <a:cubicBezTo>
                    <a:pt x="1780702" y="66937"/>
                    <a:pt x="431366" y="286438"/>
                    <a:pt x="0" y="164380"/>
                  </a:cubicBezTo>
                  <a:cubicBezTo>
                    <a:pt x="9760" y="114178"/>
                    <a:pt x="9683" y="40797"/>
                    <a:pt x="0" y="0"/>
                  </a:cubicBezTo>
                  <a:close/>
                </a:path>
                <a:path w="3240716" h="164380" stroke="0" extrusionOk="0">
                  <a:moveTo>
                    <a:pt x="0" y="0"/>
                  </a:moveTo>
                  <a:cubicBezTo>
                    <a:pt x="853509" y="-36530"/>
                    <a:pt x="2007824" y="-59348"/>
                    <a:pt x="3240716" y="0"/>
                  </a:cubicBezTo>
                  <a:cubicBezTo>
                    <a:pt x="3252285" y="19229"/>
                    <a:pt x="3236058" y="89780"/>
                    <a:pt x="3240716" y="164380"/>
                  </a:cubicBezTo>
                  <a:cubicBezTo>
                    <a:pt x="2467245" y="252115"/>
                    <a:pt x="1275402" y="80749"/>
                    <a:pt x="0" y="164380"/>
                  </a:cubicBezTo>
                  <a:cubicBezTo>
                    <a:pt x="-9787" y="106548"/>
                    <a:pt x="3889" y="48920"/>
                    <a:pt x="0" y="0"/>
                  </a:cubicBezTo>
                  <a:close/>
                </a:path>
              </a:pathLst>
            </a:custGeom>
            <a:solidFill>
              <a:srgbClr val="A50021"/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215923694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C270F66-E147-4E98-A6B2-E9458D101ACF}"/>
              </a:ext>
            </a:extLst>
          </p:cNvPr>
          <p:cNvSpPr/>
          <p:nvPr/>
        </p:nvSpPr>
        <p:spPr>
          <a:xfrm>
            <a:off x="4566782" y="2001701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ความขัดแย้งถูกเปิดเผยและสังเกตได้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Oval 8">
            <a:extLst>
              <a:ext uri="{FF2B5EF4-FFF2-40B4-BE49-F238E27FC236}">
                <a16:creationId xmlns:a16="http://schemas.microsoft.com/office/drawing/2014/main" id="{83CEAD07-79EF-466F-923C-8178F354A16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67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CD44CF-AEC0-4FDC-845A-97E35A395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66"/>
          <a:stretch/>
        </p:blipFill>
        <p:spPr>
          <a:xfrm>
            <a:off x="1887139" y="452537"/>
            <a:ext cx="10312782" cy="53602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A6B155-6D31-4A2F-B583-6CFF79DFCB15}"/>
              </a:ext>
            </a:extLst>
          </p:cNvPr>
          <p:cNvSpPr/>
          <p:nvPr/>
        </p:nvSpPr>
        <p:spPr>
          <a:xfrm>
            <a:off x="2317688" y="3498823"/>
            <a:ext cx="9264712" cy="1861388"/>
          </a:xfrm>
          <a:custGeom>
            <a:avLst/>
            <a:gdLst>
              <a:gd name="connsiteX0" fmla="*/ 0 w 9264712"/>
              <a:gd name="connsiteY0" fmla="*/ 310238 h 1861388"/>
              <a:gd name="connsiteX1" fmla="*/ 310238 w 9264712"/>
              <a:gd name="connsiteY1" fmla="*/ 0 h 1861388"/>
              <a:gd name="connsiteX2" fmla="*/ 1061622 w 9264712"/>
              <a:gd name="connsiteY2" fmla="*/ 0 h 1861388"/>
              <a:gd name="connsiteX3" fmla="*/ 1467236 w 9264712"/>
              <a:gd name="connsiteY3" fmla="*/ 0 h 1861388"/>
              <a:gd name="connsiteX4" fmla="*/ 2045735 w 9264712"/>
              <a:gd name="connsiteY4" fmla="*/ 0 h 1861388"/>
              <a:gd name="connsiteX5" fmla="*/ 2537791 w 9264712"/>
              <a:gd name="connsiteY5" fmla="*/ 0 h 1861388"/>
              <a:gd name="connsiteX6" fmla="*/ 3375617 w 9264712"/>
              <a:gd name="connsiteY6" fmla="*/ 0 h 1861388"/>
              <a:gd name="connsiteX7" fmla="*/ 3781231 w 9264712"/>
              <a:gd name="connsiteY7" fmla="*/ 0 h 1861388"/>
              <a:gd name="connsiteX8" fmla="*/ 4532615 w 9264712"/>
              <a:gd name="connsiteY8" fmla="*/ 0 h 1861388"/>
              <a:gd name="connsiteX9" fmla="*/ 5370441 w 9264712"/>
              <a:gd name="connsiteY9" fmla="*/ 0 h 1861388"/>
              <a:gd name="connsiteX10" fmla="*/ 5776055 w 9264712"/>
              <a:gd name="connsiteY10" fmla="*/ 0 h 1861388"/>
              <a:gd name="connsiteX11" fmla="*/ 6268111 w 9264712"/>
              <a:gd name="connsiteY11" fmla="*/ 0 h 1861388"/>
              <a:gd name="connsiteX12" fmla="*/ 6673726 w 9264712"/>
              <a:gd name="connsiteY12" fmla="*/ 0 h 1861388"/>
              <a:gd name="connsiteX13" fmla="*/ 7165782 w 9264712"/>
              <a:gd name="connsiteY13" fmla="*/ 0 h 1861388"/>
              <a:gd name="connsiteX14" fmla="*/ 8003608 w 9264712"/>
              <a:gd name="connsiteY14" fmla="*/ 0 h 1861388"/>
              <a:gd name="connsiteX15" fmla="*/ 8954474 w 9264712"/>
              <a:gd name="connsiteY15" fmla="*/ 0 h 1861388"/>
              <a:gd name="connsiteX16" fmla="*/ 9264712 w 9264712"/>
              <a:gd name="connsiteY16" fmla="*/ 310238 h 1861388"/>
              <a:gd name="connsiteX17" fmla="*/ 9264712 w 9264712"/>
              <a:gd name="connsiteY17" fmla="*/ 918285 h 1861388"/>
              <a:gd name="connsiteX18" fmla="*/ 9264712 w 9264712"/>
              <a:gd name="connsiteY18" fmla="*/ 1551150 h 1861388"/>
              <a:gd name="connsiteX19" fmla="*/ 8954474 w 9264712"/>
              <a:gd name="connsiteY19" fmla="*/ 1861388 h 1861388"/>
              <a:gd name="connsiteX20" fmla="*/ 8289533 w 9264712"/>
              <a:gd name="connsiteY20" fmla="*/ 1861388 h 1861388"/>
              <a:gd name="connsiteX21" fmla="*/ 7711034 w 9264712"/>
              <a:gd name="connsiteY21" fmla="*/ 1861388 h 1861388"/>
              <a:gd name="connsiteX22" fmla="*/ 6959650 w 9264712"/>
              <a:gd name="connsiteY22" fmla="*/ 1861388 h 1861388"/>
              <a:gd name="connsiteX23" fmla="*/ 6467594 w 9264712"/>
              <a:gd name="connsiteY23" fmla="*/ 1861388 h 1861388"/>
              <a:gd name="connsiteX24" fmla="*/ 5889095 w 9264712"/>
              <a:gd name="connsiteY24" fmla="*/ 1861388 h 1861388"/>
              <a:gd name="connsiteX25" fmla="*/ 5483481 w 9264712"/>
              <a:gd name="connsiteY25" fmla="*/ 1861388 h 1861388"/>
              <a:gd name="connsiteX26" fmla="*/ 4818540 w 9264712"/>
              <a:gd name="connsiteY26" fmla="*/ 1861388 h 1861388"/>
              <a:gd name="connsiteX27" fmla="*/ 4326483 w 9264712"/>
              <a:gd name="connsiteY27" fmla="*/ 1861388 h 1861388"/>
              <a:gd name="connsiteX28" fmla="*/ 3575099 w 9264712"/>
              <a:gd name="connsiteY28" fmla="*/ 1861388 h 1861388"/>
              <a:gd name="connsiteX29" fmla="*/ 2737273 w 9264712"/>
              <a:gd name="connsiteY29" fmla="*/ 1861388 h 1861388"/>
              <a:gd name="connsiteX30" fmla="*/ 1985890 w 9264712"/>
              <a:gd name="connsiteY30" fmla="*/ 1861388 h 1861388"/>
              <a:gd name="connsiteX31" fmla="*/ 1234506 w 9264712"/>
              <a:gd name="connsiteY31" fmla="*/ 1861388 h 1861388"/>
              <a:gd name="connsiteX32" fmla="*/ 310238 w 9264712"/>
              <a:gd name="connsiteY32" fmla="*/ 1861388 h 1861388"/>
              <a:gd name="connsiteX33" fmla="*/ 0 w 9264712"/>
              <a:gd name="connsiteY33" fmla="*/ 1551150 h 1861388"/>
              <a:gd name="connsiteX34" fmla="*/ 0 w 9264712"/>
              <a:gd name="connsiteY34" fmla="*/ 918285 h 1861388"/>
              <a:gd name="connsiteX35" fmla="*/ 0 w 9264712"/>
              <a:gd name="connsiteY35" fmla="*/ 310238 h 18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64712" h="1861388" fill="none" extrusionOk="0">
                <a:moveTo>
                  <a:pt x="0" y="310238"/>
                </a:moveTo>
                <a:cubicBezTo>
                  <a:pt x="-283" y="120255"/>
                  <a:pt x="115012" y="-11760"/>
                  <a:pt x="310238" y="0"/>
                </a:cubicBezTo>
                <a:cubicBezTo>
                  <a:pt x="526432" y="10297"/>
                  <a:pt x="854297" y="11513"/>
                  <a:pt x="1061622" y="0"/>
                </a:cubicBezTo>
                <a:cubicBezTo>
                  <a:pt x="1268947" y="-11513"/>
                  <a:pt x="1333162" y="18565"/>
                  <a:pt x="1467236" y="0"/>
                </a:cubicBezTo>
                <a:cubicBezTo>
                  <a:pt x="1601310" y="-18565"/>
                  <a:pt x="1781162" y="1575"/>
                  <a:pt x="2045735" y="0"/>
                </a:cubicBezTo>
                <a:cubicBezTo>
                  <a:pt x="2310308" y="-1575"/>
                  <a:pt x="2318009" y="-17078"/>
                  <a:pt x="2537791" y="0"/>
                </a:cubicBezTo>
                <a:cubicBezTo>
                  <a:pt x="2757573" y="17078"/>
                  <a:pt x="3132082" y="38381"/>
                  <a:pt x="3375617" y="0"/>
                </a:cubicBezTo>
                <a:cubicBezTo>
                  <a:pt x="3619152" y="-38381"/>
                  <a:pt x="3646131" y="-1034"/>
                  <a:pt x="3781231" y="0"/>
                </a:cubicBezTo>
                <a:cubicBezTo>
                  <a:pt x="3916331" y="1034"/>
                  <a:pt x="4262645" y="-2132"/>
                  <a:pt x="4532615" y="0"/>
                </a:cubicBezTo>
                <a:cubicBezTo>
                  <a:pt x="4802585" y="2132"/>
                  <a:pt x="5145515" y="590"/>
                  <a:pt x="5370441" y="0"/>
                </a:cubicBezTo>
                <a:cubicBezTo>
                  <a:pt x="5595367" y="-590"/>
                  <a:pt x="5606937" y="-8039"/>
                  <a:pt x="5776055" y="0"/>
                </a:cubicBezTo>
                <a:cubicBezTo>
                  <a:pt x="5945173" y="8039"/>
                  <a:pt x="6157009" y="9399"/>
                  <a:pt x="6268111" y="0"/>
                </a:cubicBezTo>
                <a:cubicBezTo>
                  <a:pt x="6379213" y="-9399"/>
                  <a:pt x="6511376" y="4008"/>
                  <a:pt x="6673726" y="0"/>
                </a:cubicBezTo>
                <a:cubicBezTo>
                  <a:pt x="6836076" y="-4008"/>
                  <a:pt x="7047364" y="18084"/>
                  <a:pt x="7165782" y="0"/>
                </a:cubicBezTo>
                <a:cubicBezTo>
                  <a:pt x="7284200" y="-18084"/>
                  <a:pt x="7728445" y="22836"/>
                  <a:pt x="8003608" y="0"/>
                </a:cubicBezTo>
                <a:cubicBezTo>
                  <a:pt x="8278771" y="-22836"/>
                  <a:pt x="8569679" y="27869"/>
                  <a:pt x="8954474" y="0"/>
                </a:cubicBezTo>
                <a:cubicBezTo>
                  <a:pt x="9112858" y="34704"/>
                  <a:pt x="9274132" y="111376"/>
                  <a:pt x="9264712" y="310238"/>
                </a:cubicBezTo>
                <a:cubicBezTo>
                  <a:pt x="9269229" y="436765"/>
                  <a:pt x="9272239" y="728337"/>
                  <a:pt x="9264712" y="918285"/>
                </a:cubicBezTo>
                <a:cubicBezTo>
                  <a:pt x="9257185" y="1108233"/>
                  <a:pt x="9287036" y="1360025"/>
                  <a:pt x="9264712" y="1551150"/>
                </a:cubicBezTo>
                <a:cubicBezTo>
                  <a:pt x="9277490" y="1703399"/>
                  <a:pt x="9118271" y="1849551"/>
                  <a:pt x="8954474" y="1861388"/>
                </a:cubicBezTo>
                <a:cubicBezTo>
                  <a:pt x="8653946" y="1871499"/>
                  <a:pt x="8549075" y="1894611"/>
                  <a:pt x="8289533" y="1861388"/>
                </a:cubicBezTo>
                <a:cubicBezTo>
                  <a:pt x="8029991" y="1828165"/>
                  <a:pt x="7900970" y="1845729"/>
                  <a:pt x="7711034" y="1861388"/>
                </a:cubicBezTo>
                <a:cubicBezTo>
                  <a:pt x="7521098" y="1877047"/>
                  <a:pt x="7119790" y="1879667"/>
                  <a:pt x="6959650" y="1861388"/>
                </a:cubicBezTo>
                <a:cubicBezTo>
                  <a:pt x="6799510" y="1843109"/>
                  <a:pt x="6581272" y="1851286"/>
                  <a:pt x="6467594" y="1861388"/>
                </a:cubicBezTo>
                <a:cubicBezTo>
                  <a:pt x="6353916" y="1871490"/>
                  <a:pt x="6092514" y="1866985"/>
                  <a:pt x="5889095" y="1861388"/>
                </a:cubicBezTo>
                <a:cubicBezTo>
                  <a:pt x="5685676" y="1855791"/>
                  <a:pt x="5602902" y="1851205"/>
                  <a:pt x="5483481" y="1861388"/>
                </a:cubicBezTo>
                <a:cubicBezTo>
                  <a:pt x="5364060" y="1871571"/>
                  <a:pt x="5148245" y="1878090"/>
                  <a:pt x="4818540" y="1861388"/>
                </a:cubicBezTo>
                <a:cubicBezTo>
                  <a:pt x="4488835" y="1844686"/>
                  <a:pt x="4468360" y="1867006"/>
                  <a:pt x="4326483" y="1861388"/>
                </a:cubicBezTo>
                <a:cubicBezTo>
                  <a:pt x="4184606" y="1855770"/>
                  <a:pt x="3903535" y="1891040"/>
                  <a:pt x="3575099" y="1861388"/>
                </a:cubicBezTo>
                <a:cubicBezTo>
                  <a:pt x="3246663" y="1831736"/>
                  <a:pt x="3143031" y="1834055"/>
                  <a:pt x="2737273" y="1861388"/>
                </a:cubicBezTo>
                <a:cubicBezTo>
                  <a:pt x="2331515" y="1888721"/>
                  <a:pt x="2225329" y="1879938"/>
                  <a:pt x="1985890" y="1861388"/>
                </a:cubicBezTo>
                <a:cubicBezTo>
                  <a:pt x="1746451" y="1842838"/>
                  <a:pt x="1461295" y="1838703"/>
                  <a:pt x="1234506" y="1861388"/>
                </a:cubicBezTo>
                <a:cubicBezTo>
                  <a:pt x="1007717" y="1884073"/>
                  <a:pt x="615970" y="1847438"/>
                  <a:pt x="310238" y="1861388"/>
                </a:cubicBezTo>
                <a:cubicBezTo>
                  <a:pt x="170494" y="1884423"/>
                  <a:pt x="23800" y="1723797"/>
                  <a:pt x="0" y="1551150"/>
                </a:cubicBezTo>
                <a:cubicBezTo>
                  <a:pt x="-10988" y="1384227"/>
                  <a:pt x="11990" y="1047559"/>
                  <a:pt x="0" y="918285"/>
                </a:cubicBezTo>
                <a:cubicBezTo>
                  <a:pt x="-11990" y="789012"/>
                  <a:pt x="-4377" y="459470"/>
                  <a:pt x="0" y="310238"/>
                </a:cubicBezTo>
                <a:close/>
              </a:path>
              <a:path w="9264712" h="1861388" stroke="0" extrusionOk="0">
                <a:moveTo>
                  <a:pt x="0" y="310238"/>
                </a:moveTo>
                <a:cubicBezTo>
                  <a:pt x="5915" y="140023"/>
                  <a:pt x="131878" y="-5077"/>
                  <a:pt x="310238" y="0"/>
                </a:cubicBezTo>
                <a:cubicBezTo>
                  <a:pt x="623061" y="-471"/>
                  <a:pt x="859605" y="-7969"/>
                  <a:pt x="1061622" y="0"/>
                </a:cubicBezTo>
                <a:cubicBezTo>
                  <a:pt x="1263639" y="7969"/>
                  <a:pt x="1544332" y="-4798"/>
                  <a:pt x="1899448" y="0"/>
                </a:cubicBezTo>
                <a:cubicBezTo>
                  <a:pt x="2254564" y="4798"/>
                  <a:pt x="2508315" y="-1833"/>
                  <a:pt x="2737273" y="0"/>
                </a:cubicBezTo>
                <a:cubicBezTo>
                  <a:pt x="2966231" y="1833"/>
                  <a:pt x="3238171" y="522"/>
                  <a:pt x="3402215" y="0"/>
                </a:cubicBezTo>
                <a:cubicBezTo>
                  <a:pt x="3566259" y="-522"/>
                  <a:pt x="3751974" y="-7542"/>
                  <a:pt x="3894271" y="0"/>
                </a:cubicBezTo>
                <a:cubicBezTo>
                  <a:pt x="4036568" y="7542"/>
                  <a:pt x="4169757" y="10798"/>
                  <a:pt x="4386328" y="0"/>
                </a:cubicBezTo>
                <a:cubicBezTo>
                  <a:pt x="4602899" y="-10798"/>
                  <a:pt x="4753404" y="-969"/>
                  <a:pt x="4964827" y="0"/>
                </a:cubicBezTo>
                <a:cubicBezTo>
                  <a:pt x="5176250" y="969"/>
                  <a:pt x="5227158" y="-10526"/>
                  <a:pt x="5456883" y="0"/>
                </a:cubicBezTo>
                <a:cubicBezTo>
                  <a:pt x="5686608" y="10526"/>
                  <a:pt x="5863659" y="-21140"/>
                  <a:pt x="6035382" y="0"/>
                </a:cubicBezTo>
                <a:cubicBezTo>
                  <a:pt x="6207105" y="21140"/>
                  <a:pt x="6449216" y="-9199"/>
                  <a:pt x="6613881" y="0"/>
                </a:cubicBezTo>
                <a:cubicBezTo>
                  <a:pt x="6778546" y="9199"/>
                  <a:pt x="7022176" y="5827"/>
                  <a:pt x="7365264" y="0"/>
                </a:cubicBezTo>
                <a:cubicBezTo>
                  <a:pt x="7708352" y="-5827"/>
                  <a:pt x="7800361" y="-28155"/>
                  <a:pt x="8116648" y="0"/>
                </a:cubicBezTo>
                <a:cubicBezTo>
                  <a:pt x="8432935" y="28155"/>
                  <a:pt x="8647284" y="13233"/>
                  <a:pt x="8954474" y="0"/>
                </a:cubicBezTo>
                <a:cubicBezTo>
                  <a:pt x="9116195" y="2073"/>
                  <a:pt x="9226828" y="126709"/>
                  <a:pt x="9264712" y="310238"/>
                </a:cubicBezTo>
                <a:cubicBezTo>
                  <a:pt x="9248278" y="527846"/>
                  <a:pt x="9292470" y="702848"/>
                  <a:pt x="9264712" y="893467"/>
                </a:cubicBezTo>
                <a:cubicBezTo>
                  <a:pt x="9236954" y="1084086"/>
                  <a:pt x="9296411" y="1376475"/>
                  <a:pt x="9264712" y="1551150"/>
                </a:cubicBezTo>
                <a:cubicBezTo>
                  <a:pt x="9283428" y="1760807"/>
                  <a:pt x="9130437" y="1868216"/>
                  <a:pt x="8954474" y="1861388"/>
                </a:cubicBezTo>
                <a:cubicBezTo>
                  <a:pt x="8556013" y="1839068"/>
                  <a:pt x="8390209" y="1872150"/>
                  <a:pt x="8116648" y="1861388"/>
                </a:cubicBezTo>
                <a:cubicBezTo>
                  <a:pt x="7843087" y="1850626"/>
                  <a:pt x="7716263" y="1892742"/>
                  <a:pt x="7451707" y="1861388"/>
                </a:cubicBezTo>
                <a:cubicBezTo>
                  <a:pt x="7187151" y="1830034"/>
                  <a:pt x="7016603" y="1832910"/>
                  <a:pt x="6786766" y="1861388"/>
                </a:cubicBezTo>
                <a:cubicBezTo>
                  <a:pt x="6556929" y="1889866"/>
                  <a:pt x="6411185" y="1873270"/>
                  <a:pt x="6208267" y="1861388"/>
                </a:cubicBezTo>
                <a:cubicBezTo>
                  <a:pt x="6005349" y="1849506"/>
                  <a:pt x="5545250" y="1896556"/>
                  <a:pt x="5370441" y="1861388"/>
                </a:cubicBezTo>
                <a:cubicBezTo>
                  <a:pt x="5195632" y="1826220"/>
                  <a:pt x="5035334" y="1833818"/>
                  <a:pt x="4791942" y="1861388"/>
                </a:cubicBezTo>
                <a:cubicBezTo>
                  <a:pt x="4548550" y="1888958"/>
                  <a:pt x="4398405" y="1849916"/>
                  <a:pt x="4213443" y="1861388"/>
                </a:cubicBezTo>
                <a:cubicBezTo>
                  <a:pt x="4028481" y="1872860"/>
                  <a:pt x="3700168" y="1826839"/>
                  <a:pt x="3462059" y="1861388"/>
                </a:cubicBezTo>
                <a:cubicBezTo>
                  <a:pt x="3223950" y="1895937"/>
                  <a:pt x="2957592" y="1883386"/>
                  <a:pt x="2624233" y="1861388"/>
                </a:cubicBezTo>
                <a:cubicBezTo>
                  <a:pt x="2290874" y="1839390"/>
                  <a:pt x="2141464" y="1848428"/>
                  <a:pt x="1872850" y="1861388"/>
                </a:cubicBezTo>
                <a:cubicBezTo>
                  <a:pt x="1604236" y="1874348"/>
                  <a:pt x="1568619" y="1861900"/>
                  <a:pt x="1380793" y="1861388"/>
                </a:cubicBezTo>
                <a:cubicBezTo>
                  <a:pt x="1192967" y="1860876"/>
                  <a:pt x="748411" y="1878568"/>
                  <a:pt x="310238" y="1861388"/>
                </a:cubicBezTo>
                <a:cubicBezTo>
                  <a:pt x="139900" y="1852798"/>
                  <a:pt x="25398" y="1713734"/>
                  <a:pt x="0" y="1551150"/>
                </a:cubicBezTo>
                <a:cubicBezTo>
                  <a:pt x="2099" y="1262382"/>
                  <a:pt x="-20911" y="1080823"/>
                  <a:pt x="0" y="918285"/>
                </a:cubicBezTo>
                <a:cubicBezTo>
                  <a:pt x="20911" y="755748"/>
                  <a:pt x="-16705" y="589861"/>
                  <a:pt x="0" y="310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53657045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6E5095-BBCC-4A38-8F58-626B8B642872}"/>
              </a:ext>
            </a:extLst>
          </p:cNvPr>
          <p:cNvSpPr/>
          <p:nvPr/>
        </p:nvSpPr>
        <p:spPr>
          <a:xfrm>
            <a:off x="2317688" y="891181"/>
            <a:ext cx="9264712" cy="22414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536570456">
                  <a:custGeom>
                    <a:avLst/>
                    <a:gdLst>
                      <a:gd name="connsiteX0" fmla="*/ 0 w 9264712"/>
                      <a:gd name="connsiteY0" fmla="*/ 373584 h 2241462"/>
                      <a:gd name="connsiteX1" fmla="*/ 373584 w 9264712"/>
                      <a:gd name="connsiteY1" fmla="*/ 0 h 2241462"/>
                      <a:gd name="connsiteX2" fmla="*/ 1113955 w 9264712"/>
                      <a:gd name="connsiteY2" fmla="*/ 0 h 2241462"/>
                      <a:gd name="connsiteX3" fmla="*/ 1939502 w 9264712"/>
                      <a:gd name="connsiteY3" fmla="*/ 0 h 2241462"/>
                      <a:gd name="connsiteX4" fmla="*/ 2765048 w 9264712"/>
                      <a:gd name="connsiteY4" fmla="*/ 0 h 2241462"/>
                      <a:gd name="connsiteX5" fmla="*/ 3420244 w 9264712"/>
                      <a:gd name="connsiteY5" fmla="*/ 0 h 2241462"/>
                      <a:gd name="connsiteX6" fmla="*/ 3905089 w 9264712"/>
                      <a:gd name="connsiteY6" fmla="*/ 0 h 2241462"/>
                      <a:gd name="connsiteX7" fmla="*/ 4389934 w 9264712"/>
                      <a:gd name="connsiteY7" fmla="*/ 0 h 2241462"/>
                      <a:gd name="connsiteX8" fmla="*/ 4959954 w 9264712"/>
                      <a:gd name="connsiteY8" fmla="*/ 0 h 2241462"/>
                      <a:gd name="connsiteX9" fmla="*/ 5444799 w 9264712"/>
                      <a:gd name="connsiteY9" fmla="*/ 0 h 2241462"/>
                      <a:gd name="connsiteX10" fmla="*/ 6014819 w 9264712"/>
                      <a:gd name="connsiteY10" fmla="*/ 0 h 2241462"/>
                      <a:gd name="connsiteX11" fmla="*/ 6584839 w 9264712"/>
                      <a:gd name="connsiteY11" fmla="*/ 0 h 2241462"/>
                      <a:gd name="connsiteX12" fmla="*/ 7325210 w 9264712"/>
                      <a:gd name="connsiteY12" fmla="*/ 0 h 2241462"/>
                      <a:gd name="connsiteX13" fmla="*/ 8065581 w 9264712"/>
                      <a:gd name="connsiteY13" fmla="*/ 0 h 2241462"/>
                      <a:gd name="connsiteX14" fmla="*/ 8891128 w 9264712"/>
                      <a:gd name="connsiteY14" fmla="*/ 0 h 2241462"/>
                      <a:gd name="connsiteX15" fmla="*/ 9264712 w 9264712"/>
                      <a:gd name="connsiteY15" fmla="*/ 373584 h 2241462"/>
                      <a:gd name="connsiteX16" fmla="*/ 9264712 w 9264712"/>
                      <a:gd name="connsiteY16" fmla="*/ 826853 h 2241462"/>
                      <a:gd name="connsiteX17" fmla="*/ 9264712 w 9264712"/>
                      <a:gd name="connsiteY17" fmla="*/ 1324951 h 2241462"/>
                      <a:gd name="connsiteX18" fmla="*/ 9264712 w 9264712"/>
                      <a:gd name="connsiteY18" fmla="*/ 1867878 h 2241462"/>
                      <a:gd name="connsiteX19" fmla="*/ 8891128 w 9264712"/>
                      <a:gd name="connsiteY19" fmla="*/ 2241462 h 2241462"/>
                      <a:gd name="connsiteX20" fmla="*/ 8321108 w 9264712"/>
                      <a:gd name="connsiteY20" fmla="*/ 2241462 h 2241462"/>
                      <a:gd name="connsiteX21" fmla="*/ 7665912 w 9264712"/>
                      <a:gd name="connsiteY21" fmla="*/ 2241462 h 2241462"/>
                      <a:gd name="connsiteX22" fmla="*/ 7095892 w 9264712"/>
                      <a:gd name="connsiteY22" fmla="*/ 2241462 h 2241462"/>
                      <a:gd name="connsiteX23" fmla="*/ 6270345 w 9264712"/>
                      <a:gd name="connsiteY23" fmla="*/ 2241462 h 2241462"/>
                      <a:gd name="connsiteX24" fmla="*/ 5700325 w 9264712"/>
                      <a:gd name="connsiteY24" fmla="*/ 2241462 h 2241462"/>
                      <a:gd name="connsiteX25" fmla="*/ 5130305 w 9264712"/>
                      <a:gd name="connsiteY25" fmla="*/ 2241462 h 2241462"/>
                      <a:gd name="connsiteX26" fmla="*/ 4389934 w 9264712"/>
                      <a:gd name="connsiteY26" fmla="*/ 2241462 h 2241462"/>
                      <a:gd name="connsiteX27" fmla="*/ 3564387 w 9264712"/>
                      <a:gd name="connsiteY27" fmla="*/ 2241462 h 2241462"/>
                      <a:gd name="connsiteX28" fmla="*/ 2824016 w 9264712"/>
                      <a:gd name="connsiteY28" fmla="*/ 2241462 h 2241462"/>
                      <a:gd name="connsiteX29" fmla="*/ 2339171 w 9264712"/>
                      <a:gd name="connsiteY29" fmla="*/ 2241462 h 2241462"/>
                      <a:gd name="connsiteX30" fmla="*/ 1513625 w 9264712"/>
                      <a:gd name="connsiteY30" fmla="*/ 2241462 h 2241462"/>
                      <a:gd name="connsiteX31" fmla="*/ 1028780 w 9264712"/>
                      <a:gd name="connsiteY31" fmla="*/ 2241462 h 2241462"/>
                      <a:gd name="connsiteX32" fmla="*/ 373584 w 9264712"/>
                      <a:gd name="connsiteY32" fmla="*/ 2241462 h 2241462"/>
                      <a:gd name="connsiteX33" fmla="*/ 0 w 9264712"/>
                      <a:gd name="connsiteY33" fmla="*/ 1867878 h 2241462"/>
                      <a:gd name="connsiteX34" fmla="*/ 0 w 9264712"/>
                      <a:gd name="connsiteY34" fmla="*/ 1339894 h 2241462"/>
                      <a:gd name="connsiteX35" fmla="*/ 0 w 9264712"/>
                      <a:gd name="connsiteY35" fmla="*/ 871682 h 2241462"/>
                      <a:gd name="connsiteX36" fmla="*/ 0 w 9264712"/>
                      <a:gd name="connsiteY36" fmla="*/ 373584 h 224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264712" h="2241462" extrusionOk="0">
                        <a:moveTo>
                          <a:pt x="0" y="373584"/>
                        </a:moveTo>
                        <a:cubicBezTo>
                          <a:pt x="37829" y="174454"/>
                          <a:pt x="161994" y="-3807"/>
                          <a:pt x="373584" y="0"/>
                        </a:cubicBezTo>
                        <a:cubicBezTo>
                          <a:pt x="652360" y="-400"/>
                          <a:pt x="835280" y="-23824"/>
                          <a:pt x="1113955" y="0"/>
                        </a:cubicBezTo>
                        <a:cubicBezTo>
                          <a:pt x="1392630" y="23824"/>
                          <a:pt x="1607302" y="14787"/>
                          <a:pt x="1939502" y="0"/>
                        </a:cubicBezTo>
                        <a:cubicBezTo>
                          <a:pt x="2271702" y="-14787"/>
                          <a:pt x="2372642" y="-21924"/>
                          <a:pt x="2765048" y="0"/>
                        </a:cubicBezTo>
                        <a:cubicBezTo>
                          <a:pt x="3157454" y="21924"/>
                          <a:pt x="3217572" y="31921"/>
                          <a:pt x="3420244" y="0"/>
                        </a:cubicBezTo>
                        <a:cubicBezTo>
                          <a:pt x="3622916" y="-31921"/>
                          <a:pt x="3721174" y="3393"/>
                          <a:pt x="3905089" y="0"/>
                        </a:cubicBezTo>
                        <a:cubicBezTo>
                          <a:pt x="4089004" y="-3393"/>
                          <a:pt x="4218796" y="-16944"/>
                          <a:pt x="4389934" y="0"/>
                        </a:cubicBezTo>
                        <a:cubicBezTo>
                          <a:pt x="4561073" y="16944"/>
                          <a:pt x="4675626" y="25512"/>
                          <a:pt x="4959954" y="0"/>
                        </a:cubicBezTo>
                        <a:cubicBezTo>
                          <a:pt x="5244282" y="-25512"/>
                          <a:pt x="5207486" y="3173"/>
                          <a:pt x="5444799" y="0"/>
                        </a:cubicBezTo>
                        <a:cubicBezTo>
                          <a:pt x="5682112" y="-3173"/>
                          <a:pt x="5845051" y="-2443"/>
                          <a:pt x="6014819" y="0"/>
                        </a:cubicBezTo>
                        <a:cubicBezTo>
                          <a:pt x="6184587" y="2443"/>
                          <a:pt x="6365605" y="20249"/>
                          <a:pt x="6584839" y="0"/>
                        </a:cubicBezTo>
                        <a:cubicBezTo>
                          <a:pt x="6804073" y="-20249"/>
                          <a:pt x="7042427" y="-10241"/>
                          <a:pt x="7325210" y="0"/>
                        </a:cubicBezTo>
                        <a:cubicBezTo>
                          <a:pt x="7607993" y="10241"/>
                          <a:pt x="7829130" y="-9735"/>
                          <a:pt x="8065581" y="0"/>
                        </a:cubicBezTo>
                        <a:cubicBezTo>
                          <a:pt x="8302032" y="9735"/>
                          <a:pt x="8717387" y="3852"/>
                          <a:pt x="8891128" y="0"/>
                        </a:cubicBezTo>
                        <a:cubicBezTo>
                          <a:pt x="9076235" y="4572"/>
                          <a:pt x="9253558" y="163670"/>
                          <a:pt x="9264712" y="373584"/>
                        </a:cubicBezTo>
                        <a:cubicBezTo>
                          <a:pt x="9272588" y="510944"/>
                          <a:pt x="9247907" y="660774"/>
                          <a:pt x="9264712" y="826853"/>
                        </a:cubicBezTo>
                        <a:cubicBezTo>
                          <a:pt x="9281517" y="992932"/>
                          <a:pt x="9259218" y="1222767"/>
                          <a:pt x="9264712" y="1324951"/>
                        </a:cubicBezTo>
                        <a:cubicBezTo>
                          <a:pt x="9270206" y="1427135"/>
                          <a:pt x="9289419" y="1618221"/>
                          <a:pt x="9264712" y="1867878"/>
                        </a:cubicBezTo>
                        <a:cubicBezTo>
                          <a:pt x="9242411" y="2062479"/>
                          <a:pt x="9075487" y="2256051"/>
                          <a:pt x="8891128" y="2241462"/>
                        </a:cubicBezTo>
                        <a:cubicBezTo>
                          <a:pt x="8655803" y="2223760"/>
                          <a:pt x="8476092" y="2267906"/>
                          <a:pt x="8321108" y="2241462"/>
                        </a:cubicBezTo>
                        <a:cubicBezTo>
                          <a:pt x="8166124" y="2215018"/>
                          <a:pt x="7985512" y="2255932"/>
                          <a:pt x="7665912" y="2241462"/>
                        </a:cubicBezTo>
                        <a:cubicBezTo>
                          <a:pt x="7346312" y="2226992"/>
                          <a:pt x="7277430" y="2255077"/>
                          <a:pt x="7095892" y="2241462"/>
                        </a:cubicBezTo>
                        <a:cubicBezTo>
                          <a:pt x="6914354" y="2227847"/>
                          <a:pt x="6530455" y="2281671"/>
                          <a:pt x="6270345" y="2241462"/>
                        </a:cubicBezTo>
                        <a:cubicBezTo>
                          <a:pt x="6010235" y="2201253"/>
                          <a:pt x="5826597" y="2258479"/>
                          <a:pt x="5700325" y="2241462"/>
                        </a:cubicBezTo>
                        <a:cubicBezTo>
                          <a:pt x="5574053" y="2224445"/>
                          <a:pt x="5258947" y="2225556"/>
                          <a:pt x="5130305" y="2241462"/>
                        </a:cubicBezTo>
                        <a:cubicBezTo>
                          <a:pt x="5001663" y="2257368"/>
                          <a:pt x="4640862" y="2251917"/>
                          <a:pt x="4389934" y="2241462"/>
                        </a:cubicBezTo>
                        <a:cubicBezTo>
                          <a:pt x="4139006" y="2231007"/>
                          <a:pt x="3759964" y="2230256"/>
                          <a:pt x="3564387" y="2241462"/>
                        </a:cubicBezTo>
                        <a:cubicBezTo>
                          <a:pt x="3368810" y="2252668"/>
                          <a:pt x="3138283" y="2249184"/>
                          <a:pt x="2824016" y="2241462"/>
                        </a:cubicBezTo>
                        <a:cubicBezTo>
                          <a:pt x="2509749" y="2233740"/>
                          <a:pt x="2504014" y="2244729"/>
                          <a:pt x="2339171" y="2241462"/>
                        </a:cubicBezTo>
                        <a:cubicBezTo>
                          <a:pt x="2174329" y="2238195"/>
                          <a:pt x="1783823" y="2225316"/>
                          <a:pt x="1513625" y="2241462"/>
                        </a:cubicBezTo>
                        <a:cubicBezTo>
                          <a:pt x="1243427" y="2257608"/>
                          <a:pt x="1262393" y="2250353"/>
                          <a:pt x="1028780" y="2241462"/>
                        </a:cubicBezTo>
                        <a:cubicBezTo>
                          <a:pt x="795167" y="2232571"/>
                          <a:pt x="570110" y="2271325"/>
                          <a:pt x="373584" y="2241462"/>
                        </a:cubicBezTo>
                        <a:cubicBezTo>
                          <a:pt x="162597" y="2227895"/>
                          <a:pt x="-20634" y="2051899"/>
                          <a:pt x="0" y="1867878"/>
                        </a:cubicBezTo>
                        <a:cubicBezTo>
                          <a:pt x="-19915" y="1651442"/>
                          <a:pt x="-9561" y="1458213"/>
                          <a:pt x="0" y="1339894"/>
                        </a:cubicBezTo>
                        <a:cubicBezTo>
                          <a:pt x="9561" y="1221575"/>
                          <a:pt x="17059" y="978922"/>
                          <a:pt x="0" y="871682"/>
                        </a:cubicBezTo>
                        <a:cubicBezTo>
                          <a:pt x="-17059" y="764442"/>
                          <a:pt x="1562" y="621665"/>
                          <a:pt x="0" y="373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0B308-8B9D-4385-9B9E-E17057C23F4E}"/>
              </a:ext>
            </a:extLst>
          </p:cNvPr>
          <p:cNvSpPr/>
          <p:nvPr/>
        </p:nvSpPr>
        <p:spPr>
          <a:xfrm>
            <a:off x="2650436" y="985793"/>
            <a:ext cx="85078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การจัดการความขัดแย้งนั้น ตั้งอยู่บนหลักการที่ว่าความขัดแย้งทั้งหมดไม่สามารถแก้ไขได้ แต่การเรียนรู้วิธีการจัดการความขัดแย้งสามารถลดโอกาสของการเกิดความขัดแย้งที่ไม่มีประสิทธิผล</a:t>
            </a: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solidFill>
                  <a:srgbClr val="C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ปัญหาของเราไม่ใช่ปัญหาของเรา แต่ปฏิกิริยาต่อปัญหาคือ ปัญหาของเรา</a:t>
            </a:r>
            <a:endParaRPr lang="en-US" sz="2800" b="1" dirty="0">
              <a:solidFill>
                <a:srgbClr val="C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26E59-7FCE-4DBD-9089-16F4B90C1F03}"/>
              </a:ext>
            </a:extLst>
          </p:cNvPr>
          <p:cNvSpPr/>
          <p:nvPr/>
        </p:nvSpPr>
        <p:spPr>
          <a:xfrm>
            <a:off x="318053" y="5990128"/>
            <a:ext cx="4306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Nischal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S. (2014). Application of Thomas Kilmann conflict resolution mechanism for conflict management in HR of manufacturing sector. 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IIS University-Journal of Commerce and Management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(1), 62-70.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5C330-6787-4F56-A5C1-5C96E64BB573}"/>
              </a:ext>
            </a:extLst>
          </p:cNvPr>
          <p:cNvSpPr/>
          <p:nvPr/>
        </p:nvSpPr>
        <p:spPr>
          <a:xfrm>
            <a:off x="3233528" y="3712014"/>
            <a:ext cx="8196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C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วัตถุประสงค์ของการจัดการความขัดแย้ง: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(1.)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ลดการเกิดปัญหาอันเนื่องมาจากความขัดแย้ง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(2.)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ให้แนวทางการแก้ปัญหาเป็นที่น่าพอใจและเป็นที่ยอมรับ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3C8045-6A1D-4588-BEB7-6AE591682514}"/>
              </a:ext>
            </a:extLst>
          </p:cNvPr>
          <p:cNvSpPr/>
          <p:nvPr/>
        </p:nvSpPr>
        <p:spPr>
          <a:xfrm>
            <a:off x="7898492" y="6016778"/>
            <a:ext cx="32598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Thakore, D. (2013). Conflict and conflict management.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IOSR Journal of Business and Management (IOSR-JBM)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8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(6), 07-16.</a:t>
            </a:r>
            <a:endParaRPr lang="en-US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10F8B-414A-4FF0-9B09-8B3DDCF30E2B}"/>
              </a:ext>
            </a:extLst>
          </p:cNvPr>
          <p:cNvGrpSpPr/>
          <p:nvPr/>
        </p:nvGrpSpPr>
        <p:grpSpPr>
          <a:xfrm>
            <a:off x="-638798" y="2253313"/>
            <a:ext cx="3567527" cy="3037075"/>
            <a:chOff x="-638798" y="2253313"/>
            <a:chExt cx="3567527" cy="30370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5EEC230-5EC1-4F06-B50B-5BC5E4917089}"/>
                </a:ext>
              </a:extLst>
            </p:cNvPr>
            <p:cNvSpPr/>
            <p:nvPr/>
          </p:nvSpPr>
          <p:spPr>
            <a:xfrm>
              <a:off x="-638798" y="2253313"/>
              <a:ext cx="3567527" cy="29755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FBDC7D-EE47-445C-B604-DF9C57698D80}"/>
                </a:ext>
              </a:extLst>
            </p:cNvPr>
            <p:cNvSpPr/>
            <p:nvPr/>
          </p:nvSpPr>
          <p:spPr>
            <a:xfrm>
              <a:off x="-638797" y="2314867"/>
              <a:ext cx="3383308" cy="2975521"/>
            </a:xfrm>
            <a:prstGeom prst="ellipse">
              <a:avLst/>
            </a:prstGeom>
            <a:solidFill>
              <a:srgbClr val="D129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C507B3D-0236-4502-9A74-D765C892FAE9}"/>
                </a:ext>
              </a:extLst>
            </p:cNvPr>
            <p:cNvSpPr/>
            <p:nvPr/>
          </p:nvSpPr>
          <p:spPr>
            <a:xfrm>
              <a:off x="-426048" y="3510239"/>
              <a:ext cx="31261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การจัดการความขัดแย้ง</a:t>
              </a:r>
              <a:endPara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096A63-CB4C-4C5F-A6EE-4D6050DBD733}"/>
              </a:ext>
            </a:extLst>
          </p:cNvPr>
          <p:cNvSpPr/>
          <p:nvPr/>
        </p:nvSpPr>
        <p:spPr>
          <a:xfrm>
            <a:off x="-486398" y="2405713"/>
            <a:ext cx="3567527" cy="297552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8ABBE001-9E81-422C-B9F8-B1A1BFAE618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87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8E4D6E-6251-4199-B326-69A4BE6883DA}"/>
              </a:ext>
            </a:extLst>
          </p:cNvPr>
          <p:cNvSpPr/>
          <p:nvPr/>
        </p:nvSpPr>
        <p:spPr>
          <a:xfrm>
            <a:off x="7858538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848DB-44B5-4566-860A-0A64DEAE8E62}"/>
              </a:ext>
            </a:extLst>
          </p:cNvPr>
          <p:cNvSpPr/>
          <p:nvPr/>
        </p:nvSpPr>
        <p:spPr>
          <a:xfrm>
            <a:off x="771943" y="5058070"/>
            <a:ext cx="10681251" cy="954107"/>
          </a:xfrm>
          <a:prstGeom prst="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เพื่อเพิ่มประสิทธิภาพการทำงาน ผู้จัดการควรพยายามหาจุดที่น่าจะเกิดความขัดแย้งของพวกเขาด้วย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การเพิ่มความขัดแย้งในหน้าที่และลดความขัดแย้งที่ผิดปกติ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8DFCE4-77DE-47AC-BF8C-8E672735463A}"/>
              </a:ext>
            </a:extLst>
          </p:cNvPr>
          <p:cNvSpPr/>
          <p:nvPr/>
        </p:nvSpPr>
        <p:spPr>
          <a:xfrm>
            <a:off x="305790" y="6130020"/>
            <a:ext cx="4385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Robbins, S. P. (1978). “Conflict management” and “conflict resolution” are not synonymous terms.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California management review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21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(2), 67-75.</a:t>
            </a:r>
            <a:endParaRPr lang="en-US" sz="1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8A504C-1FB2-4582-B285-64EC863C18E6}"/>
              </a:ext>
            </a:extLst>
          </p:cNvPr>
          <p:cNvGrpSpPr/>
          <p:nvPr/>
        </p:nvGrpSpPr>
        <p:grpSpPr>
          <a:xfrm>
            <a:off x="0" y="2074460"/>
            <a:ext cx="12192000" cy="1017901"/>
            <a:chOff x="0" y="2074460"/>
            <a:chExt cx="12192000" cy="10179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B94A4F-F2B5-4A52-8626-8BC8D97AE0CD}"/>
                </a:ext>
              </a:extLst>
            </p:cNvPr>
            <p:cNvSpPr/>
            <p:nvPr/>
          </p:nvSpPr>
          <p:spPr>
            <a:xfrm>
              <a:off x="545910" y="2074460"/>
              <a:ext cx="3944203" cy="1017901"/>
            </a:xfrm>
            <a:prstGeom prst="rect">
              <a:avLst/>
            </a:prstGeom>
            <a:solidFill>
              <a:srgbClr val="FBE5D6"/>
            </a:solidFill>
            <a:ln>
              <a:solidFill>
                <a:srgbClr val="FB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2D8247-CAEB-403D-A51E-83F7D77774F7}"/>
                </a:ext>
              </a:extLst>
            </p:cNvPr>
            <p:cNvGrpSpPr/>
            <p:nvPr/>
          </p:nvGrpSpPr>
          <p:grpSpPr>
            <a:xfrm>
              <a:off x="0" y="2213603"/>
              <a:ext cx="12192000" cy="779403"/>
              <a:chOff x="0" y="2981740"/>
              <a:chExt cx="12192000" cy="77940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E0CFE8-E138-444E-B9C2-677048DEC50E}"/>
                  </a:ext>
                </a:extLst>
              </p:cNvPr>
              <p:cNvSpPr/>
              <p:nvPr/>
            </p:nvSpPr>
            <p:spPr>
              <a:xfrm>
                <a:off x="0" y="3283088"/>
                <a:ext cx="12192000" cy="192438"/>
              </a:xfrm>
              <a:prstGeom prst="rect">
                <a:avLst/>
              </a:prstGeom>
              <a:solidFill>
                <a:srgbClr val="FF81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DE68526-B62D-41DA-AEDC-62464E027BE7}"/>
                  </a:ext>
                </a:extLst>
              </p:cNvPr>
              <p:cNvGrpSpPr/>
              <p:nvPr/>
            </p:nvGrpSpPr>
            <p:grpSpPr>
              <a:xfrm>
                <a:off x="689111" y="2981740"/>
                <a:ext cx="3684107" cy="779403"/>
                <a:chOff x="4267197" y="3114260"/>
                <a:chExt cx="3684107" cy="77940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FC6005-30B1-400E-834B-80FB1029AF53}"/>
                    </a:ext>
                  </a:extLst>
                </p:cNvPr>
                <p:cNvSpPr/>
                <p:nvPr/>
              </p:nvSpPr>
              <p:spPr>
                <a:xfrm>
                  <a:off x="4267197" y="3114260"/>
                  <a:ext cx="3684107" cy="7794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58BE1E2-1A34-4223-8BE8-B08323FD7AE6}"/>
                    </a:ext>
                  </a:extLst>
                </p:cNvPr>
                <p:cNvSpPr/>
                <p:nvPr/>
              </p:nvSpPr>
              <p:spPr>
                <a:xfrm>
                  <a:off x="4343646" y="3216124"/>
                  <a:ext cx="3514892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EAA0AD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ประเภทของความขัดแย้ง</a:t>
                  </a:r>
                  <a:endPara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7F602B-0210-4AFA-8B18-08B1A0115002}"/>
              </a:ext>
            </a:extLst>
          </p:cNvPr>
          <p:cNvGrpSpPr/>
          <p:nvPr/>
        </p:nvGrpSpPr>
        <p:grpSpPr>
          <a:xfrm>
            <a:off x="4926497" y="585421"/>
            <a:ext cx="6620872" cy="1721662"/>
            <a:chOff x="4926497" y="585421"/>
            <a:chExt cx="6620872" cy="17216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B611B6-D2C3-483A-8023-A9710BA742DB}"/>
                </a:ext>
              </a:extLst>
            </p:cNvPr>
            <p:cNvSpPr/>
            <p:nvPr/>
          </p:nvSpPr>
          <p:spPr>
            <a:xfrm>
              <a:off x="5250683" y="585421"/>
              <a:ext cx="6202511" cy="1721662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322056-15BD-42ED-99C4-C094ECFAB529}"/>
                </a:ext>
              </a:extLst>
            </p:cNvPr>
            <p:cNvGrpSpPr/>
            <p:nvPr/>
          </p:nvGrpSpPr>
          <p:grpSpPr>
            <a:xfrm>
              <a:off x="4926497" y="751479"/>
              <a:ext cx="3584467" cy="607634"/>
              <a:chOff x="4837046" y="429197"/>
              <a:chExt cx="3584467" cy="60763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964795-4CF8-4FC9-895D-46C02AD38617}"/>
                  </a:ext>
                </a:extLst>
              </p:cNvPr>
              <p:cNvSpPr/>
              <p:nvPr/>
            </p:nvSpPr>
            <p:spPr>
              <a:xfrm>
                <a:off x="4906621" y="429197"/>
                <a:ext cx="3514892" cy="461665"/>
              </a:xfrm>
              <a:prstGeom prst="rect">
                <a:avLst/>
              </a:prstGeom>
              <a:noFill/>
              <a:ln w="12700">
                <a:solidFill>
                  <a:srgbClr val="01738B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US" sz="2400" dirty="0">
                  <a:latin typeface="+mj-l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0547AF-1795-4928-885F-29E5CFFCDCF7}"/>
                  </a:ext>
                </a:extLst>
              </p:cNvPr>
              <p:cNvSpPr/>
              <p:nvPr/>
            </p:nvSpPr>
            <p:spPr>
              <a:xfrm>
                <a:off x="4837046" y="513611"/>
                <a:ext cx="3514892" cy="523220"/>
              </a:xfrm>
              <a:prstGeom prst="rect">
                <a:avLst/>
              </a:prstGeom>
              <a:solidFill>
                <a:srgbClr val="01A9DB"/>
              </a:solidFill>
              <a:ln w="12700">
                <a:solidFill>
                  <a:srgbClr val="01738B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ความขัดแย้งในหน้าที่</a:t>
                </a:r>
                <a:endPara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46055A-86B0-4A25-9926-42CF69F54574}"/>
                </a:ext>
              </a:extLst>
            </p:cNvPr>
            <p:cNvSpPr/>
            <p:nvPr/>
          </p:nvSpPr>
          <p:spPr>
            <a:xfrm>
              <a:off x="5474558" y="1469305"/>
              <a:ext cx="60728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ตอบสนองผลประโยชน์ขององค์กรและปรับปรุงประสิทธิภาพ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E7B027-C3E3-46CD-9228-F45E0D9D9177}"/>
              </a:ext>
            </a:extLst>
          </p:cNvPr>
          <p:cNvGrpSpPr/>
          <p:nvPr/>
        </p:nvGrpSpPr>
        <p:grpSpPr>
          <a:xfrm>
            <a:off x="4926497" y="2888935"/>
            <a:ext cx="6646678" cy="1893731"/>
            <a:chOff x="4926497" y="2888935"/>
            <a:chExt cx="6646678" cy="18937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66A57-3888-4ED8-B0BF-DF132866635F}"/>
                </a:ext>
              </a:extLst>
            </p:cNvPr>
            <p:cNvSpPr/>
            <p:nvPr/>
          </p:nvSpPr>
          <p:spPr>
            <a:xfrm>
              <a:off x="5250683" y="2888935"/>
              <a:ext cx="6202511" cy="1818690"/>
            </a:xfrm>
            <a:prstGeom prst="rect">
              <a:avLst/>
            </a:prstGeom>
            <a:noFill/>
            <a:ln w="28575">
              <a:solidFill>
                <a:srgbClr val="B1CB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EBACC10-9F4F-4B57-83B7-07B72C115C82}"/>
                </a:ext>
              </a:extLst>
            </p:cNvPr>
            <p:cNvGrpSpPr/>
            <p:nvPr/>
          </p:nvGrpSpPr>
          <p:grpSpPr>
            <a:xfrm>
              <a:off x="4926497" y="3092361"/>
              <a:ext cx="3584467" cy="607634"/>
              <a:chOff x="4767471" y="3469213"/>
              <a:chExt cx="3584467" cy="60763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0E27AF-C14C-4B04-A70F-7321416D579C}"/>
                  </a:ext>
                </a:extLst>
              </p:cNvPr>
              <p:cNvSpPr/>
              <p:nvPr/>
            </p:nvSpPr>
            <p:spPr>
              <a:xfrm>
                <a:off x="4837046" y="3469213"/>
                <a:ext cx="3514892" cy="461665"/>
              </a:xfrm>
              <a:prstGeom prst="rect">
                <a:avLst/>
              </a:prstGeom>
              <a:noFill/>
              <a:ln w="12700">
                <a:solidFill>
                  <a:srgbClr val="01738B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US" sz="2400" dirty="0">
                  <a:latin typeface="+mj-lt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B9733F-A402-40A5-9E29-908FA226546C}"/>
                  </a:ext>
                </a:extLst>
              </p:cNvPr>
              <p:cNvSpPr/>
              <p:nvPr/>
            </p:nvSpPr>
            <p:spPr>
              <a:xfrm>
                <a:off x="4767471" y="3553627"/>
                <a:ext cx="3514892" cy="523220"/>
              </a:xfrm>
              <a:prstGeom prst="rect">
                <a:avLst/>
              </a:prstGeom>
              <a:solidFill>
                <a:srgbClr val="B1CB59"/>
              </a:solidFill>
              <a:ln w="12700">
                <a:solidFill>
                  <a:srgbClr val="01738B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ความขัดแย้งที่ผิดปกติ</a:t>
                </a:r>
                <a:endParaRPr lang="en-US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8C7AA9-0C21-465D-9A89-D7D04DAE3DF0}"/>
                </a:ext>
              </a:extLst>
            </p:cNvPr>
            <p:cNvSpPr/>
            <p:nvPr/>
          </p:nvSpPr>
          <p:spPr>
            <a:xfrm>
              <a:off x="5250683" y="3828559"/>
              <a:ext cx="63224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เป็นการคุกคามผลประโยชน์ขององค์กรและขัดขวางประสิทธิภาพขององค์กร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Oval 8">
            <a:extLst>
              <a:ext uri="{FF2B5EF4-FFF2-40B4-BE49-F238E27FC236}">
                <a16:creationId xmlns:a16="http://schemas.microsoft.com/office/drawing/2014/main" id="{C0742B6A-608F-4630-B45F-B23449D9F8D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79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77D3B-9F12-4029-911B-3308DFC7D29B}"/>
              </a:ext>
            </a:extLst>
          </p:cNvPr>
          <p:cNvSpPr/>
          <p:nvPr/>
        </p:nvSpPr>
        <p:spPr>
          <a:xfrm>
            <a:off x="7858538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1689-734F-40A5-A380-BEA7B1D6472C}"/>
              </a:ext>
            </a:extLst>
          </p:cNvPr>
          <p:cNvGrpSpPr/>
          <p:nvPr/>
        </p:nvGrpSpPr>
        <p:grpSpPr>
          <a:xfrm>
            <a:off x="-497508" y="1543158"/>
            <a:ext cx="12689507" cy="3281018"/>
            <a:chOff x="-497508" y="1515862"/>
            <a:chExt cx="12689507" cy="328101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3735DA-8FAB-4A39-BFED-2DB4C47C0F1E}"/>
                </a:ext>
              </a:extLst>
            </p:cNvPr>
            <p:cNvSpPr/>
            <p:nvPr/>
          </p:nvSpPr>
          <p:spPr>
            <a:xfrm>
              <a:off x="6975062" y="3156371"/>
              <a:ext cx="5216937" cy="132929"/>
            </a:xfrm>
            <a:prstGeom prst="rect">
              <a:avLst/>
            </a:prstGeom>
            <a:solidFill>
              <a:srgbClr val="FF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119D24-8D8F-4A49-B3E0-115B73105D7A}"/>
                </a:ext>
              </a:extLst>
            </p:cNvPr>
            <p:cNvGrpSpPr/>
            <p:nvPr/>
          </p:nvGrpSpPr>
          <p:grpSpPr>
            <a:xfrm>
              <a:off x="-497508" y="1515862"/>
              <a:ext cx="7355508" cy="3281018"/>
              <a:chOff x="-497508" y="1515862"/>
              <a:chExt cx="7355508" cy="328101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C4CB1-0D3E-4663-8829-4CDAADFBF7A8}"/>
                  </a:ext>
                </a:extLst>
              </p:cNvPr>
              <p:cNvGrpSpPr/>
              <p:nvPr/>
            </p:nvGrpSpPr>
            <p:grpSpPr>
              <a:xfrm rot="10800000">
                <a:off x="-20226" y="2556987"/>
                <a:ext cx="6878226" cy="1198766"/>
                <a:chOff x="457280" y="2611234"/>
                <a:chExt cx="6201384" cy="1198766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4D4AF79-22C1-44BC-BBB9-EB48F56FCD7F}"/>
                    </a:ext>
                  </a:extLst>
                </p:cNvPr>
                <p:cNvSpPr/>
                <p:nvPr/>
              </p:nvSpPr>
              <p:spPr>
                <a:xfrm>
                  <a:off x="457280" y="2616200"/>
                  <a:ext cx="304720" cy="1193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360C260-7DBF-4789-AE92-DF309A3C2AFA}"/>
                    </a:ext>
                  </a:extLst>
                </p:cNvPr>
                <p:cNvSpPr/>
                <p:nvPr/>
              </p:nvSpPr>
              <p:spPr>
                <a:xfrm>
                  <a:off x="914400" y="2611234"/>
                  <a:ext cx="257865" cy="1193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7B070C0-DD89-4913-A447-98C7D5AC242B}"/>
                    </a:ext>
                  </a:extLst>
                </p:cNvPr>
                <p:cNvSpPr/>
                <p:nvPr/>
              </p:nvSpPr>
              <p:spPr>
                <a:xfrm>
                  <a:off x="1324664" y="2611234"/>
                  <a:ext cx="4923736" cy="1193800"/>
                </a:xfrm>
                <a:prstGeom prst="rect">
                  <a:avLst/>
                </a:prstGeom>
                <a:solidFill>
                  <a:srgbClr val="FF8B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16C1EC9-9F72-4468-8034-EAAEC8586199}"/>
                    </a:ext>
                  </a:extLst>
                </p:cNvPr>
                <p:cNvSpPr/>
                <p:nvPr/>
              </p:nvSpPr>
              <p:spPr>
                <a:xfrm>
                  <a:off x="6400799" y="2611234"/>
                  <a:ext cx="257865" cy="1193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50" name="Picture 2" descr="Image result for emotional pantone color chart">
                <a:extLst>
                  <a:ext uri="{FF2B5EF4-FFF2-40B4-BE49-F238E27FC236}">
                    <a16:creationId xmlns:a16="http://schemas.microsoft.com/office/drawing/2014/main" id="{AD87CEE9-09FB-478E-AF58-C8AF0C702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7508" y="1515862"/>
                <a:ext cx="3281018" cy="3281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157371-0BCD-4897-97A1-E9A38C9907C5}"/>
                  </a:ext>
                </a:extLst>
              </p:cNvPr>
              <p:cNvSpPr/>
              <p:nvPr/>
            </p:nvSpPr>
            <p:spPr>
              <a:xfrm>
                <a:off x="446433" y="2432471"/>
                <a:ext cx="1393136" cy="144779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CD7EF56-6FF4-4980-B9A1-10E7855E7696}"/>
                  </a:ext>
                </a:extLst>
              </p:cNvPr>
              <p:cNvSpPr/>
              <p:nvPr/>
            </p:nvSpPr>
            <p:spPr>
              <a:xfrm>
                <a:off x="609842" y="1962919"/>
                <a:ext cx="1066318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800" dirty="0">
                    <a:solidFill>
                      <a:schemeClr val="bg1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66419C-A6D3-488B-9B3C-16E1351C427E}"/>
                  </a:ext>
                </a:extLst>
              </p:cNvPr>
              <p:cNvSpPr/>
              <p:nvPr/>
            </p:nvSpPr>
            <p:spPr>
              <a:xfrm>
                <a:off x="2743147" y="2830721"/>
                <a:ext cx="28648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6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ความขัดแย้งในหน้าที่</a:t>
                </a:r>
                <a:endPara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08D0077-5123-4318-AA8E-A2B2AB28B87A}"/>
              </a:ext>
            </a:extLst>
          </p:cNvPr>
          <p:cNvSpPr/>
          <p:nvPr/>
        </p:nvSpPr>
        <p:spPr>
          <a:xfrm>
            <a:off x="6975062" y="2544213"/>
            <a:ext cx="32111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การสนับสนุนของ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Devil’s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72EA9-33D4-4551-8314-C04B104B458E}"/>
              </a:ext>
            </a:extLst>
          </p:cNvPr>
          <p:cNvSpPr/>
          <p:nvPr/>
        </p:nvSpPr>
        <p:spPr>
          <a:xfrm>
            <a:off x="7003297" y="3278259"/>
            <a:ext cx="1635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ตรรกวิทยา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CFA238-B52A-40FE-A5B6-FC2A4F6DF2C5}"/>
              </a:ext>
            </a:extLst>
          </p:cNvPr>
          <p:cNvGrpSpPr/>
          <p:nvPr/>
        </p:nvGrpSpPr>
        <p:grpSpPr>
          <a:xfrm>
            <a:off x="4204002" y="313086"/>
            <a:ext cx="7345880" cy="2123658"/>
            <a:chOff x="4204002" y="285790"/>
            <a:chExt cx="7345880" cy="212365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258977-0117-462B-AF5C-DD5D3A2466A4}"/>
                </a:ext>
              </a:extLst>
            </p:cNvPr>
            <p:cNvSpPr/>
            <p:nvPr/>
          </p:nvSpPr>
          <p:spPr>
            <a:xfrm>
              <a:off x="4204002" y="285790"/>
              <a:ext cx="7309072" cy="2123658"/>
            </a:xfrm>
            <a:prstGeom prst="rect">
              <a:avLst/>
            </a:prstGeom>
            <a:noFill/>
            <a:ln>
              <a:solidFill>
                <a:srgbClr val="FF8B55"/>
              </a:solidFill>
              <a:extLst>
                <a:ext uri="{C807C97D-BFC1-408E-A445-0C87EB9F89A2}">
                  <ask:lineSketchStyleProps xmlns="" xmlns:ask="http://schemas.microsoft.com/office/drawing/2018/sketchyshapes" sd="2848301114">
                    <a:custGeom>
                      <a:avLst/>
                      <a:gdLst>
                        <a:gd name="connsiteX0" fmla="*/ 0 w 6897015"/>
                        <a:gd name="connsiteY0" fmla="*/ 0 h 1654299"/>
                        <a:gd name="connsiteX1" fmla="*/ 6897015 w 6897015"/>
                        <a:gd name="connsiteY1" fmla="*/ 0 h 1654299"/>
                        <a:gd name="connsiteX2" fmla="*/ 6897015 w 6897015"/>
                        <a:gd name="connsiteY2" fmla="*/ 1654299 h 1654299"/>
                        <a:gd name="connsiteX3" fmla="*/ 0 w 6897015"/>
                        <a:gd name="connsiteY3" fmla="*/ 1654299 h 1654299"/>
                        <a:gd name="connsiteX4" fmla="*/ 0 w 6897015"/>
                        <a:gd name="connsiteY4" fmla="*/ 0 h 165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97015" h="1654299" extrusionOk="0">
                          <a:moveTo>
                            <a:pt x="0" y="0"/>
                          </a:moveTo>
                          <a:cubicBezTo>
                            <a:pt x="1011798" y="-136169"/>
                            <a:pt x="4468441" y="-49423"/>
                            <a:pt x="6897015" y="0"/>
                          </a:cubicBezTo>
                          <a:cubicBezTo>
                            <a:pt x="6914242" y="670477"/>
                            <a:pt x="6872356" y="1132829"/>
                            <a:pt x="6897015" y="1654299"/>
                          </a:cubicBezTo>
                          <a:cubicBezTo>
                            <a:pt x="4042774" y="1537795"/>
                            <a:pt x="2453643" y="1794949"/>
                            <a:pt x="0" y="1654299"/>
                          </a:cubicBezTo>
                          <a:cubicBezTo>
                            <a:pt x="-12261" y="987135"/>
                            <a:pt x="25357" y="42625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เรื่องนี้เกี่ยวข้องกับการจัดการมอบหมายให้ใครบางคนวิพากษ์วิจารณ์แนวทางการกระทำที่เสนอ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การสนับสนุนของ </a:t>
              </a:r>
              <a:r>
                <a: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Devil </a:t>
              </a: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เปลี่ยนแปลงกระบวนการตัดสินใจตามปกติและเพิ่มทักษะการวิเคราะห์และการสื่อสาร</a:t>
              </a:r>
              <a:endParaRPr lang="en-US" sz="2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6E889B-6A03-4951-B11A-7FA3CA2D4AE9}"/>
                </a:ext>
              </a:extLst>
            </p:cNvPr>
            <p:cNvSpPr/>
            <p:nvPr/>
          </p:nvSpPr>
          <p:spPr>
            <a:xfrm rot="10800000">
              <a:off x="4240810" y="727424"/>
              <a:ext cx="7309072" cy="165429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1A248-8240-49EB-AD48-E75DCB9D30F9}"/>
              </a:ext>
            </a:extLst>
          </p:cNvPr>
          <p:cNvGrpSpPr/>
          <p:nvPr/>
        </p:nvGrpSpPr>
        <p:grpSpPr>
          <a:xfrm>
            <a:off x="4138218" y="3815180"/>
            <a:ext cx="7360366" cy="2123658"/>
            <a:chOff x="4189512" y="3787884"/>
            <a:chExt cx="7360366" cy="212365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AF22CA-7300-4CF8-ABE0-4B80E98DE674}"/>
                </a:ext>
              </a:extLst>
            </p:cNvPr>
            <p:cNvSpPr/>
            <p:nvPr/>
          </p:nvSpPr>
          <p:spPr>
            <a:xfrm>
              <a:off x="4189512" y="3787884"/>
              <a:ext cx="7309072" cy="2123658"/>
            </a:xfrm>
            <a:prstGeom prst="rect">
              <a:avLst/>
            </a:prstGeom>
            <a:noFill/>
            <a:ln>
              <a:solidFill>
                <a:srgbClr val="FF8B55"/>
              </a:solidFill>
              <a:extLst>
                <a:ext uri="{C807C97D-BFC1-408E-A445-0C87EB9F89A2}">
                  <ask:lineSketchStyleProps xmlns="" xmlns:ask="http://schemas.microsoft.com/office/drawing/2018/sketchyshapes" sd="4189232645">
                    <a:custGeom>
                      <a:avLst/>
                      <a:gdLst>
                        <a:gd name="connsiteX0" fmla="*/ 0 w 7309072"/>
                        <a:gd name="connsiteY0" fmla="*/ 0 h 1661993"/>
                        <a:gd name="connsiteX1" fmla="*/ 7309072 w 7309072"/>
                        <a:gd name="connsiteY1" fmla="*/ 0 h 1661993"/>
                        <a:gd name="connsiteX2" fmla="*/ 7309072 w 7309072"/>
                        <a:gd name="connsiteY2" fmla="*/ 1661993 h 1661993"/>
                        <a:gd name="connsiteX3" fmla="*/ 0 w 7309072"/>
                        <a:gd name="connsiteY3" fmla="*/ 1661993 h 1661993"/>
                        <a:gd name="connsiteX4" fmla="*/ 0 w 7309072"/>
                        <a:gd name="connsiteY4" fmla="*/ 0 h 16619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09072" h="1661993" extrusionOk="0">
                          <a:moveTo>
                            <a:pt x="0" y="0"/>
                          </a:moveTo>
                          <a:cubicBezTo>
                            <a:pt x="2446377" y="-112669"/>
                            <a:pt x="4610007" y="-37"/>
                            <a:pt x="7309072" y="0"/>
                          </a:cubicBezTo>
                          <a:cubicBezTo>
                            <a:pt x="7367000" y="394533"/>
                            <a:pt x="7377614" y="1234010"/>
                            <a:pt x="7309072" y="1661993"/>
                          </a:cubicBezTo>
                          <a:cubicBezTo>
                            <a:pt x="5718107" y="1764212"/>
                            <a:pt x="3026689" y="1697416"/>
                            <a:pt x="0" y="1661993"/>
                          </a:cubicBezTo>
                          <a:cubicBezTo>
                            <a:pt x="-113600" y="971922"/>
                            <a:pt x="-43108" y="78921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สิ่งนี้เกี่ยวข้องกับผู้จัดการที่สนับสนุนการอภิปรายในมุมมองของฝ่ายตรงข้าม เพื่อทำความเข้าใจปัญหาก่อนการตัดสินใจ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วิธีการโต้แย้งในการตัดสินใจที่มีคุณภาพสูงขึ้น ช่วยเพิ่มความคิดสร้างสรรค์และส่งเสรอมให้เกิดการเปลี่ยนแปลงใหม่</a:t>
              </a:r>
              <a:endParaRPr lang="en-US" sz="2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12B1A4-B398-4CE2-AF11-AC74916A7916}"/>
                </a:ext>
              </a:extLst>
            </p:cNvPr>
            <p:cNvSpPr/>
            <p:nvPr/>
          </p:nvSpPr>
          <p:spPr>
            <a:xfrm rot="10800000">
              <a:off x="4240808" y="4217180"/>
              <a:ext cx="7309070" cy="165429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8">
            <a:extLst>
              <a:ext uri="{FF2B5EF4-FFF2-40B4-BE49-F238E27FC236}">
                <a16:creationId xmlns:a16="http://schemas.microsoft.com/office/drawing/2014/main" id="{47A0227E-F7DB-473B-8CE3-5F739CFE44A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2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77D3B-9F12-4029-911B-3308DFC7D29B}"/>
              </a:ext>
            </a:extLst>
          </p:cNvPr>
          <p:cNvSpPr/>
          <p:nvPr/>
        </p:nvSpPr>
        <p:spPr>
          <a:xfrm>
            <a:off x="7858538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1689-734F-40A5-A380-BEA7B1D6472C}"/>
              </a:ext>
            </a:extLst>
          </p:cNvPr>
          <p:cNvGrpSpPr/>
          <p:nvPr/>
        </p:nvGrpSpPr>
        <p:grpSpPr>
          <a:xfrm>
            <a:off x="-497508" y="1430491"/>
            <a:ext cx="12689508" cy="3393685"/>
            <a:chOff x="-497508" y="1403195"/>
            <a:chExt cx="12689508" cy="339368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3735DA-8FAB-4A39-BFED-2DB4C47C0F1E}"/>
                </a:ext>
              </a:extLst>
            </p:cNvPr>
            <p:cNvSpPr/>
            <p:nvPr/>
          </p:nvSpPr>
          <p:spPr>
            <a:xfrm>
              <a:off x="6975063" y="3227510"/>
              <a:ext cx="5216937" cy="132929"/>
            </a:xfrm>
            <a:prstGeom prst="rect">
              <a:avLst/>
            </a:prstGeom>
            <a:solidFill>
              <a:srgbClr val="FF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119D24-8D8F-4A49-B3E0-115B73105D7A}"/>
                </a:ext>
              </a:extLst>
            </p:cNvPr>
            <p:cNvGrpSpPr/>
            <p:nvPr/>
          </p:nvGrpSpPr>
          <p:grpSpPr>
            <a:xfrm>
              <a:off x="-497508" y="1403195"/>
              <a:ext cx="7355508" cy="3393685"/>
              <a:chOff x="-497508" y="1403195"/>
              <a:chExt cx="7355508" cy="33936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C4CB1-0D3E-4663-8829-4CDAADFBF7A8}"/>
                  </a:ext>
                </a:extLst>
              </p:cNvPr>
              <p:cNvGrpSpPr/>
              <p:nvPr/>
            </p:nvGrpSpPr>
            <p:grpSpPr>
              <a:xfrm rot="10800000">
                <a:off x="-20226" y="2556987"/>
                <a:ext cx="6878226" cy="1198766"/>
                <a:chOff x="457280" y="2611234"/>
                <a:chExt cx="6201384" cy="1198766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4D4AF79-22C1-44BC-BBB9-EB48F56FCD7F}"/>
                    </a:ext>
                  </a:extLst>
                </p:cNvPr>
                <p:cNvSpPr/>
                <p:nvPr/>
              </p:nvSpPr>
              <p:spPr>
                <a:xfrm>
                  <a:off x="457280" y="2616200"/>
                  <a:ext cx="304720" cy="1193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360C260-7DBF-4789-AE92-DF309A3C2AFA}"/>
                    </a:ext>
                  </a:extLst>
                </p:cNvPr>
                <p:cNvSpPr/>
                <p:nvPr/>
              </p:nvSpPr>
              <p:spPr>
                <a:xfrm>
                  <a:off x="914400" y="2611234"/>
                  <a:ext cx="257865" cy="1193800"/>
                </a:xfrm>
                <a:prstGeom prst="rect">
                  <a:avLst/>
                </a:prstGeom>
                <a:solidFill>
                  <a:srgbClr val="FF8B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7B070C0-DD89-4913-A447-98C7D5AC242B}"/>
                    </a:ext>
                  </a:extLst>
                </p:cNvPr>
                <p:cNvSpPr/>
                <p:nvPr/>
              </p:nvSpPr>
              <p:spPr>
                <a:xfrm>
                  <a:off x="1324664" y="2611234"/>
                  <a:ext cx="4923736" cy="1193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16C1EC9-9F72-4468-8034-EAAEC8586199}"/>
                    </a:ext>
                  </a:extLst>
                </p:cNvPr>
                <p:cNvSpPr/>
                <p:nvPr/>
              </p:nvSpPr>
              <p:spPr>
                <a:xfrm>
                  <a:off x="6400799" y="2611234"/>
                  <a:ext cx="257865" cy="1193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50" name="Picture 2" descr="Image result for emotional pantone color chart">
                <a:extLst>
                  <a:ext uri="{FF2B5EF4-FFF2-40B4-BE49-F238E27FC236}">
                    <a16:creationId xmlns:a16="http://schemas.microsoft.com/office/drawing/2014/main" id="{AD87CEE9-09FB-478E-AF58-C8AF0C702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7508" y="1515862"/>
                <a:ext cx="3281018" cy="3281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157371-0BCD-4897-97A1-E9A38C9907C5}"/>
                  </a:ext>
                </a:extLst>
              </p:cNvPr>
              <p:cNvSpPr/>
              <p:nvPr/>
            </p:nvSpPr>
            <p:spPr>
              <a:xfrm>
                <a:off x="446433" y="2432471"/>
                <a:ext cx="1393136" cy="144779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CD7EF56-6FF4-4980-B9A1-10E7855E7696}"/>
                  </a:ext>
                </a:extLst>
              </p:cNvPr>
              <p:cNvSpPr/>
              <p:nvPr/>
            </p:nvSpPr>
            <p:spPr>
              <a:xfrm>
                <a:off x="653133" y="1403195"/>
                <a:ext cx="965329" cy="3154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9900" dirty="0">
                    <a:latin typeface="+mj-lt"/>
                  </a:rPr>
                  <a:t>-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66419C-A6D3-488B-9B3C-16E1351C427E}"/>
                  </a:ext>
                </a:extLst>
              </p:cNvPr>
              <p:cNvSpPr/>
              <p:nvPr/>
            </p:nvSpPr>
            <p:spPr>
              <a:xfrm>
                <a:off x="2679621" y="2828861"/>
                <a:ext cx="2935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ความขัดแย้งที่ผิดปกติ</a:t>
                </a:r>
                <a:endPara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364F348-4C22-4B06-BF31-0190AB6F0939}"/>
              </a:ext>
            </a:extLst>
          </p:cNvPr>
          <p:cNvSpPr/>
          <p:nvPr/>
        </p:nvSpPr>
        <p:spPr>
          <a:xfrm>
            <a:off x="6975061" y="2973705"/>
            <a:ext cx="5216937" cy="1329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F0EF9-5851-437A-ACA5-2EF37D41FE6A}"/>
              </a:ext>
            </a:extLst>
          </p:cNvPr>
          <p:cNvSpPr/>
          <p:nvPr/>
        </p:nvSpPr>
        <p:spPr>
          <a:xfrm>
            <a:off x="3302758" y="860908"/>
            <a:ext cx="8073895" cy="95410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ความขัดแย้งที่ผิดปกติเป็นอุปสรรคต่อการดำเนินงานขององค์กร และหากความขัดแย้งรุนแรงมาก จะเป็นอันตรายต่อความเจริญรุ่งเรืองและประสิทธิภาพขององค์กร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7AD189-77C2-4EE1-99AA-557D7F329255}"/>
              </a:ext>
            </a:extLst>
          </p:cNvPr>
          <p:cNvSpPr/>
          <p:nvPr/>
        </p:nvSpPr>
        <p:spPr>
          <a:xfrm>
            <a:off x="3302758" y="4251348"/>
            <a:ext cx="8073895" cy="95410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ผู้จัดการจะต้องมีทักษะในการระบุความขัดแย้งที่ผิดปกติและแก้ไขได้อย่างมีประสิทธิภาพ ก่อนที่จะเป็นอุปสรรคต่อประสิทธิภาพขององค์กร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8B6BB1-3FEA-47C6-89AE-AC6EBCBC397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091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2715</Words>
  <Application>Microsoft Office PowerPoint</Application>
  <PresentationFormat>แบบจอกว้าง</PresentationFormat>
  <Paragraphs>274</Paragraphs>
  <Slides>25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Cordia New</vt:lpstr>
      <vt:lpstr>TH SarabunPSK</vt:lpstr>
      <vt:lpstr>Verdana</vt:lpstr>
      <vt:lpstr>Office Theme</vt:lpstr>
      <vt:lpstr>การพัฒนาทักษะการสื่อสารร่วมกัน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Akksatcha</cp:lastModifiedBy>
  <cp:revision>331</cp:revision>
  <cp:lastPrinted>2019-10-03T07:34:28Z</cp:lastPrinted>
  <dcterms:created xsi:type="dcterms:W3CDTF">2019-09-18T15:21:02Z</dcterms:created>
  <dcterms:modified xsi:type="dcterms:W3CDTF">2020-11-03T11:47:26Z</dcterms:modified>
</cp:coreProperties>
</file>