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646" r:id="rId2"/>
    <p:sldId id="644" r:id="rId3"/>
    <p:sldId id="647" r:id="rId4"/>
    <p:sldId id="572" r:id="rId5"/>
    <p:sldId id="649" r:id="rId6"/>
    <p:sldId id="650" r:id="rId7"/>
    <p:sldId id="651" r:id="rId8"/>
    <p:sldId id="630" r:id="rId9"/>
    <p:sldId id="652" r:id="rId10"/>
    <p:sldId id="5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B5858"/>
    <a:srgbClr val="EB3542"/>
    <a:srgbClr val="BF95DF"/>
    <a:srgbClr val="FF0066"/>
    <a:srgbClr val="F4B183"/>
    <a:srgbClr val="A3D060"/>
    <a:srgbClr val="EB9885"/>
    <a:srgbClr val="D29500"/>
    <a:srgbClr val="A41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249" autoAdjust="0"/>
  </p:normalViewPr>
  <p:slideViewPr>
    <p:cSldViewPr snapToGrid="0">
      <p:cViewPr varScale="1">
        <p:scale>
          <a:sx n="79" d="100"/>
          <a:sy n="79" d="100"/>
        </p:scale>
        <p:origin x="54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42109" y="3359708"/>
            <a:ext cx="8950284" cy="1305161"/>
          </a:xfrm>
        </p:spPr>
        <p:txBody>
          <a:bodyPr/>
          <a:lstStyle/>
          <a:p>
            <a:pPr marL="457200" algn="l" fontAlgn="base">
              <a:spcBef>
                <a:spcPts val="0"/>
              </a:spcBef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การสื่อสารในรูปแบบการเขียนที่มีประสิทธิภาพ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 -</a:t>
            </a: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การเรียบเรียงเรื่องราวของคุณ</a:t>
            </a:r>
            <a:endParaRPr lang="en-US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031F2DE-4BD6-444C-A7F1-476EC2F26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8646" y="1993184"/>
            <a:ext cx="8950284" cy="1562276"/>
          </a:xfrm>
        </p:spPr>
        <p:txBody>
          <a:bodyPr/>
          <a:lstStyle/>
          <a:p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การพัฒนาทักษะการสื่อสารที่จำเป็นเพื่อการแสดงออก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bject 19">
            <a:extLst>
              <a:ext uri="{FF2B5EF4-FFF2-40B4-BE49-F238E27FC236}">
                <a16:creationId xmlns:a16="http://schemas.microsoft.com/office/drawing/2014/main" id="{A2B250DB-FDEC-4FD3-AFDE-F6B4D873A73C}"/>
              </a:ext>
            </a:extLst>
          </p:cNvPr>
          <p:cNvSpPr txBox="1"/>
          <p:nvPr/>
        </p:nvSpPr>
        <p:spPr>
          <a:xfrm>
            <a:off x="2522655" y="4604931"/>
            <a:ext cx="6609890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4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6572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6880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902810-AFB5-4EEB-B64B-13183F1DC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486603"/>
            <a:ext cx="7620000" cy="56197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5CE60-30F9-4CAC-9C5F-02FB55E11A02}"/>
              </a:ext>
            </a:extLst>
          </p:cNvPr>
          <p:cNvSpPr txBox="1"/>
          <p:nvPr/>
        </p:nvSpPr>
        <p:spPr>
          <a:xfrm>
            <a:off x="2724912" y="4496906"/>
            <a:ext cx="7181087" cy="954107"/>
          </a:xfrm>
          <a:prstGeom prst="rect">
            <a:avLst/>
          </a:prstGeom>
          <a:solidFill>
            <a:schemeClr val="tx1">
              <a:lumMod val="65000"/>
              <a:lumOff val="35000"/>
              <a:alpha val="62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การเรียบเรียงหรือขัดเกลางานเขียนของคุณ</a:t>
            </a:r>
          </a:p>
          <a:p>
            <a:pPr algn="r"/>
            <a:r>
              <a:rPr lang="th-TH" sz="28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เหมือนกับการทำงานไม้ของช่างไม้</a:t>
            </a:r>
            <a:endParaRPr lang="en-US" sz="28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053F053D-C362-4C13-982B-58443438628C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439481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F5E68D-1680-4911-9A03-465DE3E003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6" b="10559"/>
          <a:stretch/>
        </p:blipFill>
        <p:spPr>
          <a:xfrm>
            <a:off x="371061" y="1484243"/>
            <a:ext cx="11436626" cy="288897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805CE60-30F9-4CAC-9C5F-02FB55E11A02}"/>
              </a:ext>
            </a:extLst>
          </p:cNvPr>
          <p:cNvSpPr txBox="1"/>
          <p:nvPr/>
        </p:nvSpPr>
        <p:spPr>
          <a:xfrm>
            <a:off x="5812282" y="1974622"/>
            <a:ext cx="5486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อย่าเรียบเรียงงานเขียนของคุณให้ถูกวิธี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เพราะมันจะกลายเป็นไม่มีอะไรให้ขัดเกลา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34EA5B-4983-4FCD-866C-E6C853E39CE7}"/>
              </a:ext>
            </a:extLst>
          </p:cNvPr>
          <p:cNvSpPr/>
          <p:nvPr/>
        </p:nvSpPr>
        <p:spPr>
          <a:xfrm>
            <a:off x="2232991" y="3429000"/>
            <a:ext cx="7712765" cy="799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h-TH" sz="34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การเขียนที่ดีไม่ได้ขึ้นอยู่กับเวลาในการเขียน</a:t>
            </a:r>
            <a:endParaRPr lang="en-US" sz="34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37B92-948D-43D8-8AF1-2CCD1730986F}"/>
              </a:ext>
            </a:extLst>
          </p:cNvPr>
          <p:cNvSpPr txBox="1"/>
          <p:nvPr/>
        </p:nvSpPr>
        <p:spPr>
          <a:xfrm>
            <a:off x="4234069" y="885433"/>
            <a:ext cx="499607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การเรียบเรียง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2CA156-34ED-4EE7-A714-79D8C533F234}"/>
              </a:ext>
            </a:extLst>
          </p:cNvPr>
          <p:cNvSpPr/>
          <p:nvPr/>
        </p:nvSpPr>
        <p:spPr>
          <a:xfrm>
            <a:off x="2405269" y="4419650"/>
            <a:ext cx="75404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เมื่อไรก็ตามที่คุณอ่านมัน มันเป็นเรื่องที่ดีเสมอ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แต่นั่นไม่ได้หมายถึงคนที่ไร้ความสามารถ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Oval 8">
            <a:extLst>
              <a:ext uri="{FF2B5EF4-FFF2-40B4-BE49-F238E27FC236}">
                <a16:creationId xmlns:a16="http://schemas.microsoft.com/office/drawing/2014/main" id="{0AF97702-A6BC-4A30-8546-903DB8173A8D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9971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3322466" y="1050417"/>
            <a:ext cx="810753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ทุกคำที่คุณเขียนนั้นต้องมีเหตุผล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ใช้คำศัพท์ที่เข้าใจง่าย นอกจากว่าคำที่ซับซ้อนนั้นจะสร้างประโยชน์ให้กับผู้อ่าน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มีการแทนที่คำศัพท์ทางเทคนิคและคำศัพท์พิเศษ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คำละเอียด (เช่น มาก, สูงมาก, ยิ่งใหญ่มาก) นั้นมีความหมาย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แต่คุณไม่จำเป็นต้องใช้คำศัพท์คำเหล่านี้ หากมันไม่ได้มีความหมายกับคุณจริง ๆ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516835"/>
            <a:ext cx="11190356" cy="5473725"/>
            <a:chOff x="2231973" y="588040"/>
            <a:chExt cx="11190356" cy="547372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542970" cy="1126029"/>
              <a:chOff x="1" y="2799520"/>
              <a:chExt cx="2542970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192132" cy="1126029"/>
              </a:xfrm>
              <a:prstGeom prst="rect">
                <a:avLst/>
              </a:prstGeom>
              <a:solidFill>
                <a:srgbClr val="EB98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192131" cy="1126029"/>
              </a:xfrm>
              <a:prstGeom prst="rect">
                <a:avLst/>
              </a:prstGeom>
              <a:solidFill>
                <a:srgbClr val="C83B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คำศัพท์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424104" y="588040"/>
              <a:ext cx="8998225" cy="5473725"/>
            </a:xfrm>
            <a:prstGeom prst="rect">
              <a:avLst/>
            </a:prstGeom>
            <a:noFill/>
            <a:ln w="28575">
              <a:solidFill>
                <a:srgbClr val="C83B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77925E8-FB34-6248-A137-1249A07F96A4}"/>
              </a:ext>
            </a:extLst>
          </p:cNvPr>
          <p:cNvSpPr/>
          <p:nvPr/>
        </p:nvSpPr>
        <p:spPr>
          <a:xfrm>
            <a:off x="344557" y="6200677"/>
            <a:ext cx="46153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6A1E80A5-436F-4BE5-8388-7C2E3EF8F2D9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524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01BCE89-59CF-481E-AC7C-B9F0F6893F0D}"/>
              </a:ext>
            </a:extLst>
          </p:cNvPr>
          <p:cNvGrpSpPr/>
          <p:nvPr/>
        </p:nvGrpSpPr>
        <p:grpSpPr>
          <a:xfrm>
            <a:off x="378791" y="516835"/>
            <a:ext cx="11190356" cy="5473725"/>
            <a:chOff x="378791" y="516835"/>
            <a:chExt cx="11190356" cy="54737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2A5D90-4F10-41A7-9564-EF13CF371944}"/>
                </a:ext>
              </a:extLst>
            </p:cNvPr>
            <p:cNvSpPr txBox="1"/>
            <p:nvPr/>
          </p:nvSpPr>
          <p:spPr>
            <a:xfrm>
              <a:off x="3122113" y="575890"/>
              <a:ext cx="8246681" cy="48320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5. 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อย่าทำให้คำที่รุนแรงนั้นเบาลงด้วยการเปลี่ยนรูปแบบของคำ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โปรดระวังการใช้ 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–</a:t>
              </a:r>
              <a:r>
                <a:rPr lang="en-US" sz="2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ance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, -</a:t>
              </a:r>
              <a:r>
                <a:rPr lang="en-US" sz="2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ment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and –</a:t>
              </a:r>
              <a:r>
                <a:rPr lang="en-US" sz="28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tion</a:t>
              </a:r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. </a:t>
              </a:r>
            </a:p>
            <a:p>
              <a:pPr marL="914400" lvl="1" indent="-457200">
                <a:buFont typeface="Arial" panose="020B0604020202020204" pitchFamily="34" charset="0"/>
                <a:buChar char="•"/>
              </a:pPr>
              <a:r>
                <a:rPr lang="th-TH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ทำคำกริยาธรรมดาให้เป็นคำกริยาที่ฟังดูแล้วมีน้ำหนักเช่น</a:t>
              </a:r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2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“This letter is a confirmation of the details.”</a:t>
              </a:r>
            </a:p>
            <a:p>
              <a:pPr lvl="2"/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pPr lvl="2"/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        “This letter confirms the details.”</a:t>
              </a:r>
            </a:p>
            <a:p>
              <a:endParaRPr lang="en-US" sz="28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6. 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กริยาช่วยอาจไม่มีประโยชน์ เช่น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  <a:p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“This letter will have been written by this Friday.” 	</a:t>
              </a:r>
            </a:p>
            <a:p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       </a:t>
              </a:r>
            </a:p>
            <a:p>
              <a:r>
                <a:rPr lang="en-US" sz="28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	        “This letter will be written by this Friday.”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EB9CA52-8E5D-46CC-9AAC-ABA0475A72C6}"/>
                </a:ext>
              </a:extLst>
            </p:cNvPr>
            <p:cNvGrpSpPr/>
            <p:nvPr/>
          </p:nvGrpSpPr>
          <p:grpSpPr>
            <a:xfrm>
              <a:off x="378791" y="516835"/>
              <a:ext cx="11190356" cy="5473725"/>
              <a:chOff x="2231973" y="588040"/>
              <a:chExt cx="11190356" cy="5473725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77E79DB-AD94-47E5-B6AA-B0CAC51F77D8}"/>
                  </a:ext>
                </a:extLst>
              </p:cNvPr>
              <p:cNvGrpSpPr/>
              <p:nvPr/>
            </p:nvGrpSpPr>
            <p:grpSpPr>
              <a:xfrm>
                <a:off x="2231973" y="2891337"/>
                <a:ext cx="2542970" cy="1126029"/>
                <a:chOff x="1" y="2799520"/>
                <a:chExt cx="2542970" cy="1126029"/>
              </a:xfrm>
            </p:grpSpPr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99ADF584-0CFE-4A39-B65B-2F5C5492A744}"/>
                    </a:ext>
                  </a:extLst>
                </p:cNvPr>
                <p:cNvSpPr/>
                <p:nvPr/>
              </p:nvSpPr>
              <p:spPr>
                <a:xfrm>
                  <a:off x="350839" y="2799520"/>
                  <a:ext cx="2192132" cy="1126029"/>
                </a:xfrm>
                <a:prstGeom prst="rect">
                  <a:avLst/>
                </a:prstGeom>
                <a:solidFill>
                  <a:srgbClr val="EB988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107A5A-D0F6-4618-ADC7-583AD3E8B2E7}"/>
                    </a:ext>
                  </a:extLst>
                </p:cNvPr>
                <p:cNvSpPr/>
                <p:nvPr/>
              </p:nvSpPr>
              <p:spPr>
                <a:xfrm>
                  <a:off x="1" y="2799520"/>
                  <a:ext cx="2192131" cy="1126029"/>
                </a:xfrm>
                <a:prstGeom prst="rect">
                  <a:avLst/>
                </a:prstGeom>
                <a:solidFill>
                  <a:srgbClr val="C83B3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th-TH" sz="3400" b="1" dirty="0">
                      <a:latin typeface="TH SarabunPSK" panose="020B0500040200020003" pitchFamily="34" charset="-34"/>
                      <a:cs typeface="TH SarabunPSK" panose="020B0500040200020003" pitchFamily="34" charset="-34"/>
                    </a:rPr>
                    <a:t>คำศัพท์</a:t>
                  </a:r>
                  <a:endParaRPr lang="en-US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endParaRP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01DBE7-15A0-4886-B5E9-5255C0E2585D}"/>
                  </a:ext>
                </a:extLst>
              </p:cNvPr>
              <p:cNvSpPr/>
              <p:nvPr/>
            </p:nvSpPr>
            <p:spPr>
              <a:xfrm>
                <a:off x="4424104" y="588040"/>
                <a:ext cx="8998225" cy="5473725"/>
              </a:xfrm>
              <a:prstGeom prst="rect">
                <a:avLst/>
              </a:prstGeom>
              <a:noFill/>
              <a:ln w="28575">
                <a:solidFill>
                  <a:srgbClr val="C83B3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0074AB01-F609-427A-83B8-F393B4524DDA}"/>
                </a:ext>
              </a:extLst>
            </p:cNvPr>
            <p:cNvSpPr/>
            <p:nvPr/>
          </p:nvSpPr>
          <p:spPr>
            <a:xfrm>
              <a:off x="6758261" y="2413739"/>
              <a:ext cx="493470" cy="406393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ACB6FA1-15ED-483B-88FF-6A7FB9467DF1}"/>
                </a:ext>
              </a:extLst>
            </p:cNvPr>
            <p:cNvSpPr/>
            <p:nvPr/>
          </p:nvSpPr>
          <p:spPr>
            <a:xfrm>
              <a:off x="6758261" y="4454784"/>
              <a:ext cx="493470" cy="406394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tx1"/>
              </a:solidFill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EAC1F6D0-C529-6246-8130-D65DD2075D8F}"/>
              </a:ext>
            </a:extLst>
          </p:cNvPr>
          <p:cNvSpPr/>
          <p:nvPr/>
        </p:nvSpPr>
        <p:spPr>
          <a:xfrm>
            <a:off x="344557" y="6228387"/>
            <a:ext cx="4532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Oval 8">
            <a:extLst>
              <a:ext uri="{FF2B5EF4-FFF2-40B4-BE49-F238E27FC236}">
                <a16:creationId xmlns:a16="http://schemas.microsoft.com/office/drawing/2014/main" id="{AE2C092C-6462-46B9-9A30-CE8A9E3E48A4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81117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2921760" y="1462380"/>
            <a:ext cx="843383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ให้ความสนใจกับ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คำแรก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คำสุดท้าย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ของประโยค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คำในประโยคจำนวน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15-18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ทำให้อ่านง่าย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ประโยคยาว ๆ อาจทำให้เกิดความ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สับสน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ประโยคที่สั้นมากเกินไปทำให้คุณดูเหมือน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เด็ก ๆ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การใช้เครื่องหมายวรรคตอนมากเกินไปทำให้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ยาก</a:t>
            </a:r>
            <a:r>
              <a:rPr lang="en-US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ที่จะเข้าใจโดยไม่จำเป็น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1113184"/>
            <a:ext cx="11190356" cy="4442872"/>
            <a:chOff x="2231973" y="1184389"/>
            <a:chExt cx="11190356" cy="444287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542970" cy="1126029"/>
              <a:chOff x="1" y="2799520"/>
              <a:chExt cx="2542970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192132" cy="11260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192131" cy="11260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ประโยค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424104" y="1184389"/>
              <a:ext cx="8998225" cy="4442872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338E880-05D0-B64D-84FD-AB71A2AA3F91}"/>
              </a:ext>
            </a:extLst>
          </p:cNvPr>
          <p:cNvSpPr/>
          <p:nvPr/>
        </p:nvSpPr>
        <p:spPr>
          <a:xfrm>
            <a:off x="344557" y="6242242"/>
            <a:ext cx="443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6FEF4CE9-0515-4B6B-A892-452D5E89A0B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3272599" y="1659752"/>
            <a:ext cx="8189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รูปแบบการแสดงหัวข้อสามารถช่วยได้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แจ้งข่าวดีเพียงสั้น ๆ และทำข่าวไม่ดีให้ยาว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เว้นแต่คุณต้องการทำให้ผู้อ่านของคุณอารมณ์เสีย</a:t>
            </a:r>
          </a:p>
          <a:p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ประเมินค่าตัวคุณเองจากความกระตือรือร้น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ประเมินค่างานของคุณจากการกระทำ</a:t>
            </a:r>
          </a:p>
          <a:p>
            <a:r>
              <a:rPr lang="th-TH" sz="28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อย่าประเมินงานของคุณด้วยตัวคุณเอง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1497496"/>
            <a:ext cx="11190356" cy="3869634"/>
            <a:chOff x="2231973" y="1568701"/>
            <a:chExt cx="11190356" cy="3869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542970" cy="1126029"/>
              <a:chOff x="1" y="2799520"/>
              <a:chExt cx="2542970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192132" cy="1126029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192131" cy="1126029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ประโยค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424104" y="1568701"/>
              <a:ext cx="8998225" cy="3869634"/>
            </a:xfrm>
            <a:prstGeom prst="rect">
              <a:avLst/>
            </a:prstGeom>
            <a:noFill/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FCC5176-527C-0148-BCE2-FE2243FA57F6}"/>
              </a:ext>
            </a:extLst>
          </p:cNvPr>
          <p:cNvSpPr/>
          <p:nvPr/>
        </p:nvSpPr>
        <p:spPr>
          <a:xfrm>
            <a:off x="344557" y="6200677"/>
            <a:ext cx="4504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DD011911-28D0-4B5C-B8FA-1483B8B47B78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8608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tenses 12">
            <a:extLst>
              <a:ext uri="{FF2B5EF4-FFF2-40B4-BE49-F238E27FC236}">
                <a16:creationId xmlns:a16="http://schemas.microsoft.com/office/drawing/2014/main" id="{5EFBB34B-9C38-4845-BFD6-F10EA53994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1" b="7250"/>
          <a:stretch/>
        </p:blipFill>
        <p:spPr bwMode="auto">
          <a:xfrm>
            <a:off x="4827870" y="381343"/>
            <a:ext cx="5663773" cy="56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4E5A160-54B4-4451-BB5A-2E4701D794D9}"/>
              </a:ext>
            </a:extLst>
          </p:cNvPr>
          <p:cNvSpPr/>
          <p:nvPr/>
        </p:nvSpPr>
        <p:spPr>
          <a:xfrm>
            <a:off x="609600" y="2928730"/>
            <a:ext cx="3392557" cy="761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40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6" name="Picture 6" descr="Image result for tenses 12">
            <a:extLst>
              <a:ext uri="{FF2B5EF4-FFF2-40B4-BE49-F238E27FC236}">
                <a16:creationId xmlns:a16="http://schemas.microsoft.com/office/drawing/2014/main" id="{7BDE8552-77AB-4E2E-BF58-4C44B186F7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5" t="94246" b="1"/>
          <a:stretch/>
        </p:blipFill>
        <p:spPr bwMode="auto">
          <a:xfrm>
            <a:off x="8927886" y="6054173"/>
            <a:ext cx="1461868" cy="35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E1BE36F-DE45-4CE4-8D1D-EE47F93EFF8B}"/>
              </a:ext>
            </a:extLst>
          </p:cNvPr>
          <p:cNvSpPr txBox="1"/>
          <p:nvPr/>
        </p:nvSpPr>
        <p:spPr>
          <a:xfrm>
            <a:off x="761999" y="3075057"/>
            <a:ext cx="3087757" cy="11387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กาลกริยา /</a:t>
            </a:r>
          </a:p>
          <a:p>
            <a:pPr algn="ctr"/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เวลาที่เกิดขึ้น</a:t>
            </a:r>
            <a:endParaRPr lang="en-US" sz="34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D055C0D7-0959-4AD2-9CB5-FCC686013AF0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8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94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22A5D90-4F10-41A7-9564-EF13CF371944}"/>
              </a:ext>
            </a:extLst>
          </p:cNvPr>
          <p:cNvSpPr txBox="1"/>
          <p:nvPr/>
        </p:nvSpPr>
        <p:spPr>
          <a:xfrm>
            <a:off x="3623436" y="2561166"/>
            <a:ext cx="73739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ถ้าเนื้อหายาวให้คุณเน้นเนื้อหาที่สำคัญ แต่ไม่จำเป็นต้องเน้นทุกอย่าง</a:t>
            </a:r>
            <a:endParaRPr lang="en-US" sz="2800" b="1" i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ทำให้ย่อหน้าเปิดและปิดนั้นสั้น แค่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บรรทัดก็เพียงพอ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EB9CA52-8E5D-46CC-9AAC-ABA0475A72C6}"/>
              </a:ext>
            </a:extLst>
          </p:cNvPr>
          <p:cNvGrpSpPr/>
          <p:nvPr/>
        </p:nvGrpSpPr>
        <p:grpSpPr>
          <a:xfrm>
            <a:off x="378791" y="1497496"/>
            <a:ext cx="11190356" cy="3869634"/>
            <a:chOff x="2231973" y="1568701"/>
            <a:chExt cx="11190356" cy="386963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77E79DB-AD94-47E5-B6AA-B0CAC51F77D8}"/>
                </a:ext>
              </a:extLst>
            </p:cNvPr>
            <p:cNvGrpSpPr/>
            <p:nvPr/>
          </p:nvGrpSpPr>
          <p:grpSpPr>
            <a:xfrm>
              <a:off x="2231973" y="2891337"/>
              <a:ext cx="2893808" cy="1126029"/>
              <a:chOff x="1" y="2799520"/>
              <a:chExt cx="2893808" cy="1126029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ADF584-0CFE-4A39-B65B-2F5C5492A744}"/>
                  </a:ext>
                </a:extLst>
              </p:cNvPr>
              <p:cNvSpPr/>
              <p:nvPr/>
            </p:nvSpPr>
            <p:spPr>
              <a:xfrm>
                <a:off x="350839" y="2799520"/>
                <a:ext cx="2542970" cy="112602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107A5A-D0F6-4618-ADC7-583AD3E8B2E7}"/>
                  </a:ext>
                </a:extLst>
              </p:cNvPr>
              <p:cNvSpPr/>
              <p:nvPr/>
            </p:nvSpPr>
            <p:spPr>
              <a:xfrm>
                <a:off x="1" y="2799520"/>
                <a:ext cx="2502526" cy="1126029"/>
              </a:xfrm>
              <a:prstGeom prst="rect">
                <a:avLst/>
              </a:prstGeom>
              <a:solidFill>
                <a:srgbClr val="FF6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th-TH" sz="3400" b="1" dirty="0">
                    <a:latin typeface="TH SarabunPSK" panose="020B0500040200020003" pitchFamily="34" charset="-34"/>
                    <a:cs typeface="TH SarabunPSK" panose="020B0500040200020003" pitchFamily="34" charset="-34"/>
                  </a:rPr>
                  <a:t>ย่อหน้า</a:t>
                </a:r>
                <a:endParaRPr lang="en-US" sz="3400" b="1" dirty="0">
                  <a:latin typeface="TH SarabunPSK" panose="020B0500040200020003" pitchFamily="34" charset="-34"/>
                  <a:cs typeface="TH SarabunPSK" panose="020B0500040200020003" pitchFamily="34" charset="-34"/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01DBE7-15A0-4886-B5E9-5255C0E2585D}"/>
                </a:ext>
              </a:extLst>
            </p:cNvPr>
            <p:cNvSpPr/>
            <p:nvPr/>
          </p:nvSpPr>
          <p:spPr>
            <a:xfrm>
              <a:off x="4734499" y="1568701"/>
              <a:ext cx="8687830" cy="3869634"/>
            </a:xfrm>
            <a:prstGeom prst="rect">
              <a:avLst/>
            </a:prstGeom>
            <a:noFill/>
            <a:ln w="28575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9735A34-91FE-024E-9CDB-2F96CB4EA76E}"/>
              </a:ext>
            </a:extLst>
          </p:cNvPr>
          <p:cNvSpPr/>
          <p:nvPr/>
        </p:nvSpPr>
        <p:spPr>
          <a:xfrm>
            <a:off x="378791" y="6246134"/>
            <a:ext cx="44352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Watson, J. (2002). </a:t>
            </a:r>
            <a:r>
              <a:rPr lang="en-US" i="1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Business writing basics</a:t>
            </a:r>
            <a:r>
              <a:rPr lang="en-US" dirty="0">
                <a:solidFill>
                  <a:srgbClr val="222222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Self-Counsel Press.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Oval 8">
            <a:extLst>
              <a:ext uri="{FF2B5EF4-FFF2-40B4-BE49-F238E27FC236}">
                <a16:creationId xmlns:a16="http://schemas.microsoft.com/office/drawing/2014/main" id="{E35A9BAE-E676-4282-B32D-485592259E2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9</a:t>
            </a:fld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/10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947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6152</TotalTime>
  <Words>554</Words>
  <Application>Microsoft Office PowerPoint</Application>
  <PresentationFormat>แบบจอกว้าง</PresentationFormat>
  <Paragraphs>67</Paragraphs>
  <Slides>10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TH SarabunPSK</vt:lpstr>
      <vt:lpstr>Office Theme</vt:lpstr>
      <vt:lpstr>การพัฒนาทักษะการสื่อสารที่จำเป็นเพื่อการแสดงออก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Essential Communication Skills  Development for Self Expression</dc:title>
  <dc:creator>Newy -</dc:creator>
  <cp:lastModifiedBy>Akksatcha</cp:lastModifiedBy>
  <cp:revision>208</cp:revision>
  <dcterms:created xsi:type="dcterms:W3CDTF">2019-08-27T04:34:44Z</dcterms:created>
  <dcterms:modified xsi:type="dcterms:W3CDTF">2020-11-03T11:49:10Z</dcterms:modified>
</cp:coreProperties>
</file>