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16" r:id="rId2"/>
    <p:sldId id="576" r:id="rId3"/>
    <p:sldId id="540" r:id="rId4"/>
    <p:sldId id="543" r:id="rId5"/>
    <p:sldId id="539" r:id="rId6"/>
    <p:sldId id="547" r:id="rId7"/>
    <p:sldId id="552" r:id="rId8"/>
    <p:sldId id="506" r:id="rId9"/>
    <p:sldId id="548" r:id="rId10"/>
    <p:sldId id="450" r:id="rId11"/>
    <p:sldId id="550" r:id="rId12"/>
    <p:sldId id="413" r:id="rId13"/>
    <p:sldId id="554" r:id="rId14"/>
    <p:sldId id="574" r:id="rId15"/>
    <p:sldId id="571" r:id="rId16"/>
    <p:sldId id="572" r:id="rId17"/>
    <p:sldId id="570" r:id="rId18"/>
    <p:sldId id="562" r:id="rId19"/>
    <p:sldId id="567" r:id="rId20"/>
    <p:sldId id="568" r:id="rId21"/>
    <p:sldId id="558" r:id="rId22"/>
    <p:sldId id="569" r:id="rId23"/>
    <p:sldId id="546" r:id="rId24"/>
    <p:sldId id="502" r:id="rId25"/>
    <p:sldId id="577" r:id="rId26"/>
    <p:sldId id="54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B31"/>
    <a:srgbClr val="0A0B10"/>
    <a:srgbClr val="4E6F9C"/>
    <a:srgbClr val="CBB77A"/>
    <a:srgbClr val="EF5F69"/>
    <a:srgbClr val="A4101C"/>
    <a:srgbClr val="82A067"/>
    <a:srgbClr val="48672C"/>
    <a:srgbClr val="EB9885"/>
    <a:srgbClr val="E37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9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7336D-5F2E-5E4C-929B-CE8711D4B596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F5D9F-9212-7947-A3A3-9797702A9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3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great to include a photo of you in your working environment: lab, bush, Large Hadron Collider. </a:t>
            </a:r>
          </a:p>
          <a:p>
            <a:r>
              <a:rPr lang="en-US" dirty="0"/>
              <a:t>But resist including more than one unless there is a reason.</a:t>
            </a:r>
          </a:p>
          <a:p>
            <a:endParaRPr lang="en-US" dirty="0"/>
          </a:p>
          <a:p>
            <a:r>
              <a:rPr lang="en-US" dirty="0"/>
              <a:t>Showing photos of them team would have taken the audience’s focus away from the main story.</a:t>
            </a:r>
          </a:p>
          <a:p>
            <a:endParaRPr lang="en-US" dirty="0"/>
          </a:p>
          <a:p>
            <a:r>
              <a:rPr lang="en-US" dirty="0"/>
              <a:t>It’s much better to depict your team in context during a presentation.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5D9F-9212-7947-A3A3-9797702A95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2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F5D9F-9212-7947-A3A3-9797702A95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8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F5D9F-9212-7947-A3A3-9797702A95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8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009E9-C9B2-471A-9A7A-5D205EEDA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121" y="4182772"/>
            <a:ext cx="1305162" cy="130516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1ABAB0-DB71-4273-9A87-3BC0E5E141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96" y="4991231"/>
            <a:ext cx="1222030" cy="123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6478C1-8C44-40DD-BC32-F922B5F0EB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32" y="5413385"/>
            <a:ext cx="1213716" cy="121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2C465B-BB0F-497F-8E17-FF933F0B98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9" y="1591252"/>
            <a:ext cx="1056182" cy="141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4E9ED-29AA-431C-9D65-F56A7CBC19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450" y="2857968"/>
            <a:ext cx="881192" cy="147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ED6678-653A-4500-8238-CB0C3A4126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5675133"/>
            <a:ext cx="1429790" cy="83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Image result for Częstochowa politechnika logo png">
            <a:extLst>
              <a:ext uri="{FF2B5EF4-FFF2-40B4-BE49-F238E27FC236}">
                <a16:creationId xmlns:a16="http://schemas.microsoft.com/office/drawing/2014/main" id="{9F0600C4-979D-444D-A95D-7724B7DDE8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9" y="5471441"/>
            <a:ext cx="1130586" cy="124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650717-1235-41AA-973E-618F799254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77" y="4794372"/>
            <a:ext cx="1213716" cy="121371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53" y="5304097"/>
            <a:ext cx="1243584" cy="1228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4042475" y="2034173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838C6F-2712-40E5-B33C-0F633F5A2BC1}"/>
              </a:ext>
            </a:extLst>
          </p:cNvPr>
          <p:cNvGrpSpPr/>
          <p:nvPr userDrawn="1"/>
        </p:nvGrpSpPr>
        <p:grpSpPr>
          <a:xfrm>
            <a:off x="208806" y="3605919"/>
            <a:ext cx="4259613" cy="2063948"/>
            <a:chOff x="1367874" y="3724026"/>
            <a:chExt cx="4259613" cy="2063948"/>
          </a:xfrm>
        </p:grpSpPr>
        <p:pic>
          <p:nvPicPr>
            <p:cNvPr id="28" name="Picture 8" descr="Related image">
              <a:extLst>
                <a:ext uri="{FF2B5EF4-FFF2-40B4-BE49-F238E27FC236}">
                  <a16:creationId xmlns:a16="http://schemas.microsoft.com/office/drawing/2014/main" id="{C347F2E1-32C3-42DE-A641-A761A9BC84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0377" r="11299" b="16033"/>
            <a:stretch/>
          </p:blipFill>
          <p:spPr bwMode="auto">
            <a:xfrm>
              <a:off x="1451557" y="4417174"/>
              <a:ext cx="658490" cy="6397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Image result for youtube icon png">
              <a:extLst>
                <a:ext uri="{FF2B5EF4-FFF2-40B4-BE49-F238E27FC236}">
                  <a16:creationId xmlns:a16="http://schemas.microsoft.com/office/drawing/2014/main" id="{433171C4-5851-4396-BA52-6A4F1EB08A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74" y="5129484"/>
              <a:ext cx="658490" cy="6584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Image result for website icon png">
              <a:extLst>
                <a:ext uri="{FF2B5EF4-FFF2-40B4-BE49-F238E27FC236}">
                  <a16:creationId xmlns:a16="http://schemas.microsoft.com/office/drawing/2014/main" id="{700B0FFF-4324-4D36-ABB6-514B1D0CC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7"/>
            <a:stretch/>
          </p:blipFill>
          <p:spPr bwMode="auto">
            <a:xfrm>
              <a:off x="1496281" y="3724026"/>
              <a:ext cx="658490" cy="61840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E2B65C-C975-427A-8BB0-A7D46DE78454}"/>
                </a:ext>
              </a:extLst>
            </p:cNvPr>
            <p:cNvSpPr txBox="1"/>
            <p:nvPr userDrawn="1"/>
          </p:nvSpPr>
          <p:spPr>
            <a:xfrm>
              <a:off x="2137507" y="3833173"/>
              <a:ext cx="3489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https://msie4.ait.ac.th/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1A48ED-6076-4329-BBEF-FBED22F94A4E}"/>
                </a:ext>
              </a:extLst>
            </p:cNvPr>
            <p:cNvSpPr txBox="1"/>
            <p:nvPr userDrawn="1"/>
          </p:nvSpPr>
          <p:spPr>
            <a:xfrm>
              <a:off x="2060031" y="5269018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MSIE 4.0 Channel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D629B7C-F449-4D17-9736-3DF1838E5F47}"/>
                </a:ext>
              </a:extLst>
            </p:cNvPr>
            <p:cNvSpPr txBox="1"/>
            <p:nvPr userDrawn="1"/>
          </p:nvSpPr>
          <p:spPr>
            <a:xfrm>
              <a:off x="2109384" y="4536977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@MSIE4Thailand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67F8699-7B71-4797-B9A1-850CF5BF8DCB}"/>
              </a:ext>
            </a:extLst>
          </p:cNvPr>
          <p:cNvSpPr txBox="1"/>
          <p:nvPr userDrawn="1"/>
        </p:nvSpPr>
        <p:spPr>
          <a:xfrm>
            <a:off x="4042475" y="3672689"/>
            <a:ext cx="631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Together We Will Make Our Education Stronger</a:t>
            </a:r>
          </a:p>
        </p:txBody>
      </p: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89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7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2" y="274325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5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3" y="6117028"/>
            <a:ext cx="3329507" cy="746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57B8C9-1EE8-4B44-84B0-2A029AC62FC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413" y="418572"/>
            <a:ext cx="1034918" cy="103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72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F984-20D0-475F-95E8-BAD667F37A1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43430" y="3195927"/>
            <a:ext cx="8827712" cy="1121424"/>
          </a:xfrm>
        </p:spPr>
        <p:txBody>
          <a:bodyPr/>
          <a:lstStyle/>
          <a:p>
            <a:pPr marL="457200" algn="l" fontAlgn="base"/>
            <a:r>
              <a:rPr lang="th-TH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การสื่อสารด้วยวาจาที่มีประสิทธิภาพ-นำเสนองานอย่างมืออาชีพ</a:t>
            </a:r>
            <a:endParaRPr lang="en-US" sz="3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20858" y="2291095"/>
            <a:ext cx="8950284" cy="1121423"/>
          </a:xfrm>
        </p:spPr>
        <p:txBody>
          <a:bodyPr/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การพัฒนาทักษะการสื่อสารที่จำเป็นเพื่อการแสดงออก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6B18059A-A2BB-4F24-9445-6543E2AD3D1A}"/>
              </a:ext>
            </a:extLst>
          </p:cNvPr>
          <p:cNvSpPr txBox="1"/>
          <p:nvPr/>
        </p:nvSpPr>
        <p:spPr>
          <a:xfrm>
            <a:off x="2192149" y="4348226"/>
            <a:ext cx="660989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รองศาสตราจารย์ ดร.พิสุทธิ์ ขุมทรัพย์,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AIT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" marR="5080" indent="-157480"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ศาสตราจารย์ ดร.อรรถกร เก่งพล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sz="2800" b="1" spc="-8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มจพ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130EBB2-BA9A-408E-A302-5E508CCB4222}"/>
              </a:ext>
            </a:extLst>
          </p:cNvPr>
          <p:cNvGrpSpPr/>
          <p:nvPr/>
        </p:nvGrpSpPr>
        <p:grpSpPr>
          <a:xfrm>
            <a:off x="1819094" y="605463"/>
            <a:ext cx="8566028" cy="1224152"/>
            <a:chOff x="1919531" y="409775"/>
            <a:chExt cx="8030092" cy="12241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0FB1C4-9805-4F5D-BBF5-8FE96D3692AD}"/>
                </a:ext>
              </a:extLst>
            </p:cNvPr>
            <p:cNvSpPr/>
            <p:nvPr/>
          </p:nvSpPr>
          <p:spPr>
            <a:xfrm>
              <a:off x="1919531" y="1110707"/>
              <a:ext cx="79259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โมดูล </a:t>
              </a:r>
              <a:r>
                <a:rPr lang="en-GB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การเดินทางของเรื่องราวประสบการณ์ของลูกค้าที่ปราศจากความล้มเหลว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ECF84C-B27D-427A-A32C-74880C869A65}"/>
                </a:ext>
              </a:extLst>
            </p:cNvPr>
            <p:cNvSpPr/>
            <p:nvPr/>
          </p:nvSpPr>
          <p:spPr>
            <a:xfrm>
              <a:off x="2371800" y="409775"/>
              <a:ext cx="75778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หลักสูตร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: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การออกแบบที่ร้อยเรียงจากประสบการณ์ของลูกค้า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4F72BB-60AC-4D9C-9814-3DF952837469}"/>
                </a:ext>
              </a:extLst>
            </p:cNvPr>
            <p:cNvGrpSpPr/>
            <p:nvPr/>
          </p:nvGrpSpPr>
          <p:grpSpPr>
            <a:xfrm>
              <a:off x="2458242" y="1009397"/>
              <a:ext cx="6819108" cy="85143"/>
              <a:chOff x="2223292" y="967438"/>
              <a:chExt cx="4648200" cy="7998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80B00FC-D79E-4F53-88EB-95CEA5EF90B6}"/>
                  </a:ext>
                </a:extLst>
              </p:cNvPr>
              <p:cNvSpPr/>
              <p:nvPr/>
            </p:nvSpPr>
            <p:spPr>
              <a:xfrm>
                <a:off x="2223292" y="1001706"/>
                <a:ext cx="4648200" cy="4571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590CAA1-AA13-4100-903B-6CBBDF33A1A3}"/>
                  </a:ext>
                </a:extLst>
              </p:cNvPr>
              <p:cNvSpPr/>
              <p:nvPr/>
            </p:nvSpPr>
            <p:spPr>
              <a:xfrm>
                <a:off x="2223292" y="967438"/>
                <a:ext cx="4648200" cy="4571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b="1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pic>
        <p:nvPicPr>
          <p:cNvPr id="4" name="Picture 3" descr="A screen shot of a person&#10;&#10;Description automatically generated">
            <a:extLst>
              <a:ext uri="{FF2B5EF4-FFF2-40B4-BE49-F238E27FC236}">
                <a16:creationId xmlns:a16="http://schemas.microsoft.com/office/drawing/2014/main" id="{F639DED0-238F-45EF-A802-AC98FCBF1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2372271"/>
            <a:ext cx="7670800" cy="331378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168A2C8-1BB7-4C45-8951-BA95FC03B1FC}"/>
              </a:ext>
            </a:extLst>
          </p:cNvPr>
          <p:cNvSpPr/>
          <p:nvPr/>
        </p:nvSpPr>
        <p:spPr>
          <a:xfrm>
            <a:off x="9779122" y="1246066"/>
            <a:ext cx="1880322" cy="18471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240F6F-1C31-4207-9311-546C1F914C13}"/>
              </a:ext>
            </a:extLst>
          </p:cNvPr>
          <p:cNvSpPr/>
          <p:nvPr/>
        </p:nvSpPr>
        <p:spPr>
          <a:xfrm>
            <a:off x="9967888" y="3202536"/>
            <a:ext cx="1880322" cy="184718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7B40001-28AE-499E-8A7F-0FE2FAB7E89C}"/>
              </a:ext>
            </a:extLst>
          </p:cNvPr>
          <p:cNvSpPr/>
          <p:nvPr/>
        </p:nvSpPr>
        <p:spPr>
          <a:xfrm>
            <a:off x="8974214" y="2069699"/>
            <a:ext cx="1286568" cy="1247953"/>
          </a:xfrm>
          <a:prstGeom prst="ellipse">
            <a:avLst/>
          </a:prstGeom>
          <a:solidFill>
            <a:srgbClr val="9D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F5B962-1BBE-4C7C-9DDF-1EB6E3E683AC}"/>
              </a:ext>
            </a:extLst>
          </p:cNvPr>
          <p:cNvSpPr/>
          <p:nvPr/>
        </p:nvSpPr>
        <p:spPr>
          <a:xfrm>
            <a:off x="7798458" y="2573437"/>
            <a:ext cx="3579193" cy="3373528"/>
          </a:xfrm>
          <a:prstGeom prst="ellipse">
            <a:avLst/>
          </a:prstGeom>
          <a:solidFill>
            <a:srgbClr val="F6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11071E-33CC-447F-9B97-1992C34C8E6F}"/>
              </a:ext>
            </a:extLst>
          </p:cNvPr>
          <p:cNvSpPr/>
          <p:nvPr/>
        </p:nvSpPr>
        <p:spPr>
          <a:xfrm>
            <a:off x="7964831" y="1791796"/>
            <a:ext cx="1286568" cy="1247953"/>
          </a:xfrm>
          <a:prstGeom prst="ellipse">
            <a:avLst/>
          </a:prstGeom>
          <a:solidFill>
            <a:srgbClr val="EAEAEA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40190F-689A-4A6F-9DB0-DAB3A36E4C84}"/>
              </a:ext>
            </a:extLst>
          </p:cNvPr>
          <p:cNvSpPr/>
          <p:nvPr/>
        </p:nvSpPr>
        <p:spPr>
          <a:xfrm>
            <a:off x="9621481" y="1867179"/>
            <a:ext cx="1286568" cy="1247953"/>
          </a:xfrm>
          <a:prstGeom prst="ellipse">
            <a:avLst/>
          </a:prstGeom>
          <a:solidFill>
            <a:srgbClr val="B6EAF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6B2856-C3B7-4B4C-8CBF-8CE446763CB8}"/>
              </a:ext>
            </a:extLst>
          </p:cNvPr>
          <p:cNvSpPr/>
          <p:nvPr/>
        </p:nvSpPr>
        <p:spPr>
          <a:xfrm>
            <a:off x="9682600" y="1944393"/>
            <a:ext cx="1286568" cy="1247953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DEF518-B362-4C1B-A677-5798F6632A5C}"/>
              </a:ext>
            </a:extLst>
          </p:cNvPr>
          <p:cNvSpPr/>
          <p:nvPr/>
        </p:nvSpPr>
        <p:spPr>
          <a:xfrm>
            <a:off x="9915388" y="3115132"/>
            <a:ext cx="1880322" cy="1847185"/>
          </a:xfrm>
          <a:prstGeom prst="ellipse">
            <a:avLst/>
          </a:prstGeom>
          <a:solidFill>
            <a:schemeClr val="accent1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C230CC-DF7D-46B7-953A-80BDA651B4D8}"/>
              </a:ext>
            </a:extLst>
          </p:cNvPr>
          <p:cNvSpPr/>
          <p:nvPr/>
        </p:nvSpPr>
        <p:spPr>
          <a:xfrm>
            <a:off x="7831735" y="1794697"/>
            <a:ext cx="1286568" cy="1247953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1CA4C8D-E36A-4EC4-826F-8FBF5095B6DD}"/>
              </a:ext>
            </a:extLst>
          </p:cNvPr>
          <p:cNvSpPr/>
          <p:nvPr/>
        </p:nvSpPr>
        <p:spPr>
          <a:xfrm>
            <a:off x="7554733" y="5067358"/>
            <a:ext cx="1286568" cy="1247953"/>
          </a:xfrm>
          <a:prstGeom prst="ellipse">
            <a:avLst/>
          </a:prstGeom>
          <a:solidFill>
            <a:srgbClr val="B6EAF9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C0B63-8F67-4BC7-9D40-F19ACCA742DC}"/>
              </a:ext>
            </a:extLst>
          </p:cNvPr>
          <p:cNvSpPr/>
          <p:nvPr/>
        </p:nvSpPr>
        <p:spPr>
          <a:xfrm>
            <a:off x="7416800" y="3361413"/>
            <a:ext cx="41493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บทนำในเรื่องเศรษฐกิจเบื้องต้น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การเดินทางของลูกค้า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ที่มาประสบการณ์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การป้องกันความล้มเหลวที่เกิดจากลูกค้า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52322F3-85D3-451A-B097-23EC16E5F3EB}"/>
              </a:ext>
            </a:extLst>
          </p:cNvPr>
          <p:cNvSpPr/>
          <p:nvPr/>
        </p:nvSpPr>
        <p:spPr>
          <a:xfrm>
            <a:off x="7933268" y="5234386"/>
            <a:ext cx="986651" cy="1021626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CE3FB7-1CB1-4A1E-9037-52E30D8FEB66}"/>
              </a:ext>
            </a:extLst>
          </p:cNvPr>
          <p:cNvSpPr txBox="1"/>
          <p:nvPr/>
        </p:nvSpPr>
        <p:spPr>
          <a:xfrm>
            <a:off x="9687339" y="6550223"/>
            <a:ext cx="250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Example of ‘Explanatory Power’</a:t>
            </a:r>
          </a:p>
        </p:txBody>
      </p:sp>
      <p:sp>
        <p:nvSpPr>
          <p:cNvPr id="23" name="Oval 8">
            <a:extLst>
              <a:ext uri="{FF2B5EF4-FFF2-40B4-BE49-F238E27FC236}">
                <a16:creationId xmlns:a16="http://schemas.microsoft.com/office/drawing/2014/main" id="{DEA3B2D1-D79D-46D3-8B32-6D70B99164E6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10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57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389A3-FC8D-4F7E-A9E0-9B890F35D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7"/>
          <a:stretch/>
        </p:blipFill>
        <p:spPr>
          <a:xfrm rot="16200000">
            <a:off x="4227443" y="-1198909"/>
            <a:ext cx="4638261" cy="952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0BD2D7-C117-43B1-B79B-9AB8F8688A0C}"/>
              </a:ext>
            </a:extLst>
          </p:cNvPr>
          <p:cNvSpPr txBox="1"/>
          <p:nvPr/>
        </p:nvSpPr>
        <p:spPr>
          <a:xfrm>
            <a:off x="2157754" y="2499864"/>
            <a:ext cx="8634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solidFill>
                  <a:srgbClr val="A30E1A"/>
                </a:solidFill>
                <a:latin typeface="TH SarabunPSK" panose="020B0500040200020003" pitchFamily="34" charset="-34"/>
                <a:ea typeface="Apple Chancery" charset="0"/>
                <a:cs typeface="TH SarabunPSK" panose="020B0500040200020003" pitchFamily="34" charset="-34"/>
              </a:rPr>
              <a:t>ความสวยงาม</a:t>
            </a:r>
            <a:endParaRPr lang="en-US" sz="9600" b="1" dirty="0">
              <a:solidFill>
                <a:srgbClr val="A30E1A"/>
              </a:solidFill>
              <a:latin typeface="TH SarabunPSK" panose="020B0500040200020003" pitchFamily="34" charset="-34"/>
              <a:ea typeface="Apple Chancery" charset="0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78E4F-19AD-4042-ACE2-29A470112F65}"/>
              </a:ext>
            </a:extLst>
          </p:cNvPr>
          <p:cNvSpPr txBox="1"/>
          <p:nvPr/>
        </p:nvSpPr>
        <p:spPr>
          <a:xfrm>
            <a:off x="1941857" y="4176119"/>
            <a:ext cx="9189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เพื่อเพิ่มสุนทรียภาพให้แก่ผู้ชมระหว่างการนำเสนอ ให้เกิดความสนใจและชื่นชมภาพในระหว่างที่ผู้พูดกำลังพูดถึงเรื่องราว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A30E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แม้ว่าหัวข้อนั้นจะไม่สวยงามก็ตาม</a:t>
            </a:r>
            <a:endParaRPr lang="en-US" sz="3200" b="1" dirty="0">
              <a:solidFill>
                <a:srgbClr val="A30E1A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0122B8-157B-4B96-BB69-473A5B1F562E}"/>
              </a:ext>
            </a:extLst>
          </p:cNvPr>
          <p:cNvSpPr/>
          <p:nvPr/>
        </p:nvSpPr>
        <p:spPr>
          <a:xfrm>
            <a:off x="2037728" y="3867935"/>
            <a:ext cx="9005198" cy="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3DFDAD-7CE5-43D3-8A5E-BC04CF1A222F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F4E7E276-5CA1-4242-B26E-51A41F2885FA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11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1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view of 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63C6AFBA-9132-4977-861B-D0DB790D9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39" y="469294"/>
            <a:ext cx="9904119" cy="55710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4600F7-C32F-4414-83F5-87BB0BD8EA38}"/>
              </a:ext>
            </a:extLst>
          </p:cNvPr>
          <p:cNvGrpSpPr/>
          <p:nvPr/>
        </p:nvGrpSpPr>
        <p:grpSpPr>
          <a:xfrm>
            <a:off x="534340" y="545677"/>
            <a:ext cx="9482918" cy="4429323"/>
            <a:chOff x="534340" y="545677"/>
            <a:chExt cx="9482918" cy="442932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CFC89541-80E1-4E7F-8619-2847714D6A19}"/>
                </a:ext>
              </a:extLst>
            </p:cNvPr>
            <p:cNvSpPr/>
            <p:nvPr/>
          </p:nvSpPr>
          <p:spPr>
            <a:xfrm>
              <a:off x="589428" y="2173742"/>
              <a:ext cx="2989006" cy="280125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609BC97A-808E-4CA6-A17D-4EB86172ECCA}"/>
                </a:ext>
              </a:extLst>
            </p:cNvPr>
            <p:cNvSpPr/>
            <p:nvPr/>
          </p:nvSpPr>
          <p:spPr>
            <a:xfrm>
              <a:off x="534340" y="2343150"/>
              <a:ext cx="2861729" cy="2471738"/>
            </a:xfrm>
            <a:prstGeom prst="hexagon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9D2CD8-DEF5-47DA-A905-F22C4208B60D}"/>
                </a:ext>
              </a:extLst>
            </p:cNvPr>
            <p:cNvSpPr txBox="1"/>
            <p:nvPr/>
          </p:nvSpPr>
          <p:spPr>
            <a:xfrm>
              <a:off x="534340" y="3265947"/>
              <a:ext cx="29461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การประชุมวิชาการนานาชาติ</a:t>
              </a:r>
              <a:endPara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093537-D321-46E5-ADA3-DAD620A6218F}"/>
                </a:ext>
              </a:extLst>
            </p:cNvPr>
            <p:cNvSpPr/>
            <p:nvPr/>
          </p:nvSpPr>
          <p:spPr>
            <a:xfrm>
              <a:off x="3848582" y="545677"/>
              <a:ext cx="6168676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PAEE/ALE’ 2020</a:t>
              </a:r>
            </a:p>
            <a:p>
              <a:pPr algn="ctr"/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การประชุมนานาชาติเรื่องการเรียนรู้เชิงรุกทางวิศวกรรมศึกษา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6C6747-7BAC-4186-90F5-EC7CAABCFD4D}"/>
              </a:ext>
            </a:extLst>
          </p:cNvPr>
          <p:cNvSpPr/>
          <p:nvPr/>
        </p:nvSpPr>
        <p:spPr>
          <a:xfrm>
            <a:off x="2083931" y="1488301"/>
            <a:ext cx="94160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 การศึกษาด้านวิศวกรรมที่มุ่งสู่การพัฒนาความสามารถของนักศึกษา”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E4D18D-A6F1-4B3D-91E2-F85AAC61F4A7}"/>
              </a:ext>
            </a:extLst>
          </p:cNvPr>
          <p:cNvSpPr/>
          <p:nvPr/>
        </p:nvSpPr>
        <p:spPr>
          <a:xfrm>
            <a:off x="3396069" y="204318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r>
              <a:rPr lang="en-US" sz="2800" baseline="30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- 28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สิงหาคม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2020 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พัทยา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ประเทศไทย</a:t>
            </a:r>
            <a:endParaRPr lang="en-US" sz="2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AB6954-069F-4B41-BF53-7939B8265720}"/>
              </a:ext>
            </a:extLst>
          </p:cNvPr>
          <p:cNvSpPr/>
          <p:nvPr/>
        </p:nvSpPr>
        <p:spPr>
          <a:xfrm>
            <a:off x="8501062" y="5605670"/>
            <a:ext cx="3156595" cy="430887"/>
          </a:xfrm>
          <a:prstGeom prst="rect">
            <a:avLst/>
          </a:prstGeom>
          <a:solidFill>
            <a:srgbClr val="21911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41359-A558-4C75-A500-38DB7D5531C1}"/>
              </a:ext>
            </a:extLst>
          </p:cNvPr>
          <p:cNvSpPr txBox="1"/>
          <p:nvPr/>
        </p:nvSpPr>
        <p:spPr>
          <a:xfrm>
            <a:off x="8501063" y="5562008"/>
            <a:ext cx="299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www.paeeale.ait.ac.th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A4F85-6754-4351-8E6E-A7BD8A0B7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4" y="4814888"/>
            <a:ext cx="1385887" cy="1385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EA1EC-50F1-42E3-A2CF-94D731604203}"/>
              </a:ext>
            </a:extLst>
          </p:cNvPr>
          <p:cNvSpPr txBox="1"/>
          <p:nvPr/>
        </p:nvSpPr>
        <p:spPr>
          <a:xfrm>
            <a:off x="9687339" y="6550223"/>
            <a:ext cx="250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Example of ‘Aesthetic Appeal’</a:t>
            </a: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75A43B90-C444-49B9-887A-7DB63A1662CE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12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660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265312-9B69-4BBA-A918-E34D5BFA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9" b="2778"/>
          <a:stretch/>
        </p:blipFill>
        <p:spPr>
          <a:xfrm>
            <a:off x="3937791" y="2929379"/>
            <a:ext cx="6899958" cy="295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B111B6-14EB-4CBA-814C-EFCC13FDC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05" t="7900" r="2098" b="7900"/>
          <a:stretch/>
        </p:blipFill>
        <p:spPr>
          <a:xfrm>
            <a:off x="8587249" y="463335"/>
            <a:ext cx="3169685" cy="1989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D038B-0F06-408A-BD06-E906E29C8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4" t="6756" r="50418" b="9044"/>
          <a:stretch/>
        </p:blipFill>
        <p:spPr>
          <a:xfrm>
            <a:off x="435066" y="1415792"/>
            <a:ext cx="3057568" cy="2026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B61B3-99B4-406C-BB99-99DCE2E5BC82}"/>
              </a:ext>
            </a:extLst>
          </p:cNvPr>
          <p:cNvSpPr txBox="1"/>
          <p:nvPr/>
        </p:nvSpPr>
        <p:spPr>
          <a:xfrm>
            <a:off x="4061530" y="1806907"/>
            <a:ext cx="41247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“ ตรวจสอบขนาดของหน้าจอ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ก่อนเตรียมสไลด์ของคุณ”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F0AA61-9CDB-48EC-A527-FEFB7CDEE31A}"/>
              </a:ext>
            </a:extLst>
          </p:cNvPr>
          <p:cNvGrpSpPr/>
          <p:nvPr/>
        </p:nvGrpSpPr>
        <p:grpSpPr>
          <a:xfrm>
            <a:off x="3492634" y="682888"/>
            <a:ext cx="5358757" cy="1200329"/>
            <a:chOff x="3492635" y="682888"/>
            <a:chExt cx="4693686" cy="12003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B0677E-8659-45BE-BDFC-B0FA2D393382}"/>
                </a:ext>
              </a:extLst>
            </p:cNvPr>
            <p:cNvSpPr txBox="1"/>
            <p:nvPr/>
          </p:nvSpPr>
          <p:spPr>
            <a:xfrm>
              <a:off x="3492635" y="682888"/>
              <a:ext cx="46936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เคล็ดลับการใช้ซอฟแวร์ในการนำเสนอ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43E17-427A-42BF-A39A-E34EEDF68697}"/>
                </a:ext>
              </a:extLst>
            </p:cNvPr>
            <p:cNvSpPr/>
            <p:nvPr/>
          </p:nvSpPr>
          <p:spPr>
            <a:xfrm>
              <a:off x="3657761" y="1193016"/>
              <a:ext cx="4346552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221D15-9C21-4F99-8850-FDCEB2EF8E94}"/>
                </a:ext>
              </a:extLst>
            </p:cNvPr>
            <p:cNvSpPr/>
            <p:nvPr/>
          </p:nvSpPr>
          <p:spPr>
            <a:xfrm>
              <a:off x="3651137" y="1265904"/>
              <a:ext cx="4346552" cy="45719"/>
            </a:xfrm>
            <a:prstGeom prst="rect">
              <a:avLst/>
            </a:prstGeom>
            <a:solidFill>
              <a:srgbClr val="C2E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33B3F4AC-C6FE-444A-97B6-5A17F0885DE7}"/>
              </a:ext>
            </a:extLst>
          </p:cNvPr>
          <p:cNvSpPr/>
          <p:nvPr/>
        </p:nvSpPr>
        <p:spPr>
          <a:xfrm rot="2035387">
            <a:off x="3237032" y="2948393"/>
            <a:ext cx="902530" cy="453902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AD587C2-BB9C-4B22-B105-A70E8DED4D31}"/>
              </a:ext>
            </a:extLst>
          </p:cNvPr>
          <p:cNvSpPr/>
          <p:nvPr/>
        </p:nvSpPr>
        <p:spPr>
          <a:xfrm rot="7948816">
            <a:off x="9248692" y="2640872"/>
            <a:ext cx="902530" cy="453902"/>
          </a:xfrm>
          <a:prstGeom prst="rightArrow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732E9325-C565-4B34-ABCA-491AB3192025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13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2357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FC29E1-7801-410C-B0F7-7C5678E3A367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A1FD85-D792-47B6-9EAC-8851D423A047}"/>
              </a:ext>
            </a:extLst>
          </p:cNvPr>
          <p:cNvGrpSpPr/>
          <p:nvPr/>
        </p:nvGrpSpPr>
        <p:grpSpPr>
          <a:xfrm>
            <a:off x="375253" y="1259175"/>
            <a:ext cx="11312076" cy="4242216"/>
            <a:chOff x="375253" y="1259175"/>
            <a:chExt cx="11312076" cy="42422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B9CA52-8E5D-46CC-9AAC-ABA0475A72C6}"/>
                </a:ext>
              </a:extLst>
            </p:cNvPr>
            <p:cNvGrpSpPr/>
            <p:nvPr/>
          </p:nvGrpSpPr>
          <p:grpSpPr>
            <a:xfrm>
              <a:off x="2022112" y="1259175"/>
              <a:ext cx="9665217" cy="4242216"/>
              <a:chOff x="2022112" y="1259175"/>
              <a:chExt cx="9665217" cy="424221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77E79DB-AD94-47E5-B6AA-B0CAC51F77D8}"/>
                  </a:ext>
                </a:extLst>
              </p:cNvPr>
              <p:cNvGrpSpPr/>
              <p:nvPr/>
            </p:nvGrpSpPr>
            <p:grpSpPr>
              <a:xfrm>
                <a:off x="2022112" y="2891337"/>
                <a:ext cx="3245877" cy="1126029"/>
                <a:chOff x="-209860" y="2799520"/>
                <a:chExt cx="3245877" cy="112602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9ADF584-0CFE-4A39-B65B-2F5C5492A744}"/>
                    </a:ext>
                  </a:extLst>
                </p:cNvPr>
                <p:cNvSpPr/>
                <p:nvPr/>
              </p:nvSpPr>
              <p:spPr>
                <a:xfrm>
                  <a:off x="21058" y="2799520"/>
                  <a:ext cx="3014959" cy="112602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1107A5A-D0F6-4618-ADC7-583AD3E8B2E7}"/>
                    </a:ext>
                  </a:extLst>
                </p:cNvPr>
                <p:cNvSpPr/>
                <p:nvPr/>
              </p:nvSpPr>
              <p:spPr>
                <a:xfrm>
                  <a:off x="-209860" y="2799520"/>
                  <a:ext cx="3014959" cy="1126029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4800" b="1" spc="600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ตัวอักษร</a:t>
                  </a:r>
                  <a:endParaRPr lang="en-US" sz="4800" b="1" spc="600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01DBE7-15A0-4886-B5E9-5255C0E2585D}"/>
                  </a:ext>
                </a:extLst>
              </p:cNvPr>
              <p:cNvSpPr/>
              <p:nvPr/>
            </p:nvSpPr>
            <p:spPr>
              <a:xfrm>
                <a:off x="5037070" y="1259175"/>
                <a:ext cx="6650259" cy="424221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412" name="Picture 4" descr="Image result for font icon png">
              <a:extLst>
                <a:ext uri="{FF2B5EF4-FFF2-40B4-BE49-F238E27FC236}">
                  <a16:creationId xmlns:a16="http://schemas.microsoft.com/office/drawing/2014/main" id="{E1391A70-4963-4D84-A764-B50FE5D07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53" y="2533337"/>
              <a:ext cx="1757855" cy="1844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E5A16-1857-4A2B-B074-F0DED7FF8247}"/>
              </a:ext>
            </a:extLst>
          </p:cNvPr>
          <p:cNvGrpSpPr/>
          <p:nvPr/>
        </p:nvGrpSpPr>
        <p:grpSpPr>
          <a:xfrm>
            <a:off x="5552799" y="1948562"/>
            <a:ext cx="5999621" cy="2837765"/>
            <a:chOff x="5552799" y="1948562"/>
            <a:chExt cx="5999621" cy="28377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C26EFA-257D-4AD2-A03B-7E85DCC3DEE5}"/>
                </a:ext>
              </a:extLst>
            </p:cNvPr>
            <p:cNvSpPr txBox="1"/>
            <p:nvPr/>
          </p:nvSpPr>
          <p:spPr>
            <a:xfrm>
              <a:off x="6051030" y="1948562"/>
              <a:ext cx="54564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4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ชื่อเรื่อง / ข่าว</a:t>
              </a:r>
              <a:endPara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D9AF08-709A-4DE8-84CA-6E4DD25E5F20}"/>
                </a:ext>
              </a:extLst>
            </p:cNvPr>
            <p:cNvSpPr txBox="1"/>
            <p:nvPr/>
          </p:nvSpPr>
          <p:spPr>
            <a:xfrm>
              <a:off x="6051030" y="3138207"/>
              <a:ext cx="54564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แนวคิดหลัก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7FD292-5871-49A7-8060-13737C470BF0}"/>
                </a:ext>
              </a:extLst>
            </p:cNvPr>
            <p:cNvSpPr txBox="1"/>
            <p:nvPr/>
          </p:nvSpPr>
          <p:spPr>
            <a:xfrm>
              <a:off x="6096000" y="4263107"/>
              <a:ext cx="5456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สนับสนุนแนวคิด</a:t>
              </a:r>
              <a:endPara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F9AB41-5D5F-4B2E-BE1C-8B75467A24C9}"/>
                </a:ext>
              </a:extLst>
            </p:cNvPr>
            <p:cNvSpPr txBox="1"/>
            <p:nvPr/>
          </p:nvSpPr>
          <p:spPr>
            <a:xfrm>
              <a:off x="5552799" y="1959098"/>
              <a:ext cx="2155476" cy="70788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spc="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ใหญ่</a:t>
              </a:r>
              <a:endParaRPr lang="en-US" sz="4000" b="1" spc="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FD46B8-079B-4357-9CDE-48A005D73629}"/>
                </a:ext>
              </a:extLst>
            </p:cNvPr>
            <p:cNvSpPr txBox="1"/>
            <p:nvPr/>
          </p:nvSpPr>
          <p:spPr>
            <a:xfrm>
              <a:off x="5552799" y="3136612"/>
              <a:ext cx="2781732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spc="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กลาง</a:t>
              </a:r>
              <a:endParaRPr lang="en-US" sz="3600" b="1" spc="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C8D3D8-97E2-4D22-8B52-9444CDDD4569}"/>
                </a:ext>
              </a:extLst>
            </p:cNvPr>
            <p:cNvSpPr txBox="1"/>
            <p:nvPr/>
          </p:nvSpPr>
          <p:spPr>
            <a:xfrm>
              <a:off x="5552799" y="4252571"/>
              <a:ext cx="2781732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 spc="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เล็ก</a:t>
              </a:r>
              <a:endParaRPr lang="en-US" sz="2800" b="1" spc="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9" name="Oval 8">
            <a:extLst>
              <a:ext uri="{FF2B5EF4-FFF2-40B4-BE49-F238E27FC236}">
                <a16:creationId xmlns:a16="http://schemas.microsoft.com/office/drawing/2014/main" id="{05BD6AF5-983F-445D-ADAD-24FB3FCDEF9A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14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44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display monitor projector png">
            <a:extLst>
              <a:ext uri="{FF2B5EF4-FFF2-40B4-BE49-F238E27FC236}">
                <a16:creationId xmlns:a16="http://schemas.microsoft.com/office/drawing/2014/main" id="{432E8070-D74B-4C00-939E-E83E691F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537" y="1128010"/>
            <a:ext cx="3263645" cy="4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watching png">
            <a:extLst>
              <a:ext uri="{FF2B5EF4-FFF2-40B4-BE49-F238E27FC236}">
                <a16:creationId xmlns:a16="http://schemas.microsoft.com/office/drawing/2014/main" id="{52BAFB2D-BCDB-45BF-B156-160BAE923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0" t="19877" b="16540"/>
          <a:stretch/>
        </p:blipFill>
        <p:spPr bwMode="auto">
          <a:xfrm>
            <a:off x="9728316" y="2492119"/>
            <a:ext cx="1952624" cy="19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B4E40F-D30F-471C-B27D-28321825108A}"/>
              </a:ext>
            </a:extLst>
          </p:cNvPr>
          <p:cNvCxnSpPr>
            <a:cxnSpLocks/>
            <a:endCxn id="12294" idx="1"/>
          </p:cNvCxnSpPr>
          <p:nvPr/>
        </p:nvCxnSpPr>
        <p:spPr>
          <a:xfrm>
            <a:off x="5130182" y="3458980"/>
            <a:ext cx="4598134" cy="1499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F9C4897-455E-43EC-A9D0-F0F05A65C9E2}"/>
              </a:ext>
            </a:extLst>
          </p:cNvPr>
          <p:cNvSpPr txBox="1"/>
          <p:nvPr/>
        </p:nvSpPr>
        <p:spPr>
          <a:xfrm>
            <a:off x="6672427" y="3247682"/>
            <a:ext cx="1721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6-12 Feet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224C-9F14-482C-BEAA-295156C2FB86}"/>
              </a:ext>
            </a:extLst>
          </p:cNvPr>
          <p:cNvSpPr txBox="1"/>
          <p:nvPr/>
        </p:nvSpPr>
        <p:spPr>
          <a:xfrm>
            <a:off x="5130183" y="2680368"/>
            <a:ext cx="459813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spc="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ความชัดเจน</a:t>
            </a:r>
            <a:endParaRPr lang="en-US" sz="3600" b="1" spc="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123EECE2-9B47-4573-9EB6-60C78FDBCFC5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15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56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FC29E1-7801-410C-B0F7-7C5678E3A367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2A5D90-4F10-41A7-9564-EF13CF371944}"/>
              </a:ext>
            </a:extLst>
          </p:cNvPr>
          <p:cNvSpPr txBox="1"/>
          <p:nvPr/>
        </p:nvSpPr>
        <p:spPr>
          <a:xfrm>
            <a:off x="5597769" y="1536173"/>
            <a:ext cx="59168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การจัดวางและรูปแบบที่สม่ำเสมอ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ในทุกๆสไลด์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ตำแหน่งเดียวกัน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รูปแบบตัวอักษรเดียวกัน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ขนาดเดียวกัน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* ถ้ารูปภาพทั้งหมดมาจากแหล่งเดียวคุณสามารถพูดขอบคุณ“ แหล่งที่มา”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ออกมาดัง ๆ หรือคุณสามารถพูดว่า “รูปภาพนี้ได้รับความอนุเคราะห์จาก…”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B9CA52-8E5D-46CC-9AAC-ABA0475A72C6}"/>
              </a:ext>
            </a:extLst>
          </p:cNvPr>
          <p:cNvGrpSpPr/>
          <p:nvPr/>
        </p:nvGrpSpPr>
        <p:grpSpPr>
          <a:xfrm>
            <a:off x="498711" y="1259174"/>
            <a:ext cx="11194578" cy="4482059"/>
            <a:chOff x="498711" y="1259174"/>
            <a:chExt cx="11194578" cy="448205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69AAB70-87DA-498B-BBDA-15B6F4BBB4C4}"/>
                </a:ext>
              </a:extLst>
            </p:cNvPr>
            <p:cNvGrpSpPr/>
            <p:nvPr/>
          </p:nvGrpSpPr>
          <p:grpSpPr>
            <a:xfrm>
              <a:off x="498711" y="2329567"/>
              <a:ext cx="5099058" cy="1839105"/>
              <a:chOff x="1294751" y="2509447"/>
              <a:chExt cx="5099058" cy="183910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77E79DB-AD94-47E5-B6AA-B0CAC51F77D8}"/>
                  </a:ext>
                </a:extLst>
              </p:cNvPr>
              <p:cNvGrpSpPr/>
              <p:nvPr/>
            </p:nvGrpSpPr>
            <p:grpSpPr>
              <a:xfrm>
                <a:off x="3028012" y="3071217"/>
                <a:ext cx="3365797" cy="1126029"/>
                <a:chOff x="0" y="2799520"/>
                <a:chExt cx="3365797" cy="1126029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99ADF584-0CFE-4A39-B65B-2F5C5492A744}"/>
                    </a:ext>
                  </a:extLst>
                </p:cNvPr>
                <p:cNvSpPr/>
                <p:nvPr/>
              </p:nvSpPr>
              <p:spPr>
                <a:xfrm>
                  <a:off x="350838" y="2799520"/>
                  <a:ext cx="3014959" cy="1126029"/>
                </a:xfrm>
                <a:prstGeom prst="rect">
                  <a:avLst/>
                </a:prstGeom>
                <a:solidFill>
                  <a:srgbClr val="EB98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61107A5A-D0F6-4618-ADC7-583AD3E8B2E7}"/>
                    </a:ext>
                  </a:extLst>
                </p:cNvPr>
                <p:cNvSpPr/>
                <p:nvPr/>
              </p:nvSpPr>
              <p:spPr>
                <a:xfrm>
                  <a:off x="0" y="2799520"/>
                  <a:ext cx="3365797" cy="1126029"/>
                </a:xfrm>
                <a:prstGeom prst="rect">
                  <a:avLst/>
                </a:prstGeom>
                <a:solidFill>
                  <a:srgbClr val="C83B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4400" b="1" dirty="0">
                      <a:solidFill>
                        <a:schemeClr val="bg1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การใส่ที่มาของภาพ</a:t>
                  </a:r>
                  <a:endParaRPr lang="en-US" sz="44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pic>
            <p:nvPicPr>
              <p:cNvPr id="17410" name="Picture 2" descr="Image result for photo icon png">
                <a:extLst>
                  <a:ext uri="{FF2B5EF4-FFF2-40B4-BE49-F238E27FC236}">
                    <a16:creationId xmlns:a16="http://schemas.microsoft.com/office/drawing/2014/main" id="{0426FD71-1E41-4720-A7AE-FEC8E97B4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4751" y="2509447"/>
                <a:ext cx="1839105" cy="1839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01DBE7-15A0-4886-B5E9-5255C0E2585D}"/>
                </a:ext>
              </a:extLst>
            </p:cNvPr>
            <p:cNvSpPr/>
            <p:nvPr/>
          </p:nvSpPr>
          <p:spPr>
            <a:xfrm>
              <a:off x="5246931" y="1259174"/>
              <a:ext cx="6446358" cy="4482059"/>
            </a:xfrm>
            <a:prstGeom prst="rect">
              <a:avLst/>
            </a:prstGeom>
            <a:noFill/>
            <a:ln w="28575">
              <a:solidFill>
                <a:srgbClr val="C83B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8">
            <a:extLst>
              <a:ext uri="{FF2B5EF4-FFF2-40B4-BE49-F238E27FC236}">
                <a16:creationId xmlns:a16="http://schemas.microsoft.com/office/drawing/2014/main" id="{29076B5F-6F87-4E06-AE42-EA3FCE909147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16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24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B1B52D0-4D8C-4B8E-BEAD-B892E8A38066}"/>
              </a:ext>
            </a:extLst>
          </p:cNvPr>
          <p:cNvGrpSpPr/>
          <p:nvPr/>
        </p:nvGrpSpPr>
        <p:grpSpPr>
          <a:xfrm>
            <a:off x="3855174" y="394049"/>
            <a:ext cx="4693686" cy="646331"/>
            <a:chOff x="3492635" y="682888"/>
            <a:chExt cx="4693686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93205B-1EED-4291-9E79-801447D7D093}"/>
                </a:ext>
              </a:extLst>
            </p:cNvPr>
            <p:cNvSpPr txBox="1"/>
            <p:nvPr/>
          </p:nvSpPr>
          <p:spPr>
            <a:xfrm>
              <a:off x="3492635" y="682888"/>
              <a:ext cx="4693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รูปภาพของคุณและทีมของคุณ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C3E14E-7F6B-4797-9D1C-8C7AB6F08BAC}"/>
                </a:ext>
              </a:extLst>
            </p:cNvPr>
            <p:cNvSpPr/>
            <p:nvPr/>
          </p:nvSpPr>
          <p:spPr>
            <a:xfrm>
              <a:off x="3657761" y="1193016"/>
              <a:ext cx="4346552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29CA8F-379E-41BE-BD2C-030070148E19}"/>
                </a:ext>
              </a:extLst>
            </p:cNvPr>
            <p:cNvSpPr/>
            <p:nvPr/>
          </p:nvSpPr>
          <p:spPr>
            <a:xfrm>
              <a:off x="3651137" y="1265904"/>
              <a:ext cx="4346552" cy="45719"/>
            </a:xfrm>
            <a:prstGeom prst="rect">
              <a:avLst/>
            </a:prstGeom>
            <a:solidFill>
              <a:srgbClr val="C2E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 r="4653" b="5727"/>
          <a:stretch/>
        </p:blipFill>
        <p:spPr>
          <a:xfrm>
            <a:off x="4194900" y="1427054"/>
            <a:ext cx="7180708" cy="4544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747" y="2826822"/>
            <a:ext cx="3470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ไม่ต้องมีรูปถ่ายของแต่ละคน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หนึ่งรูปก็เพียงพอที่จะแสดงถึง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การทำงานเป็นทีม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09DE12D2-7D1B-4F30-993A-C2C17DE0BA8E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17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366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9CA91-E52E-4067-BB6A-DCCE7CA94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4" t="4287" r="33472" b="32388"/>
          <a:stretch/>
        </p:blipFill>
        <p:spPr>
          <a:xfrm>
            <a:off x="691322" y="1523999"/>
            <a:ext cx="7588250" cy="4404083"/>
          </a:xfrm>
          <a:prstGeom prst="rect">
            <a:avLst/>
          </a:prstGeom>
          <a:ln>
            <a:solidFill>
              <a:srgbClr val="FF330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22C9BE-D4FE-4992-B8A9-05710FD2EB59}"/>
              </a:ext>
            </a:extLst>
          </p:cNvPr>
          <p:cNvGrpSpPr/>
          <p:nvPr/>
        </p:nvGrpSpPr>
        <p:grpSpPr>
          <a:xfrm>
            <a:off x="3477570" y="603737"/>
            <a:ext cx="4693686" cy="707886"/>
            <a:chOff x="3477570" y="603737"/>
            <a:chExt cx="4693686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D15747-654D-486B-93B2-850D21DD59AE}"/>
                </a:ext>
              </a:extLst>
            </p:cNvPr>
            <p:cNvSpPr txBox="1"/>
            <p:nvPr/>
          </p:nvSpPr>
          <p:spPr>
            <a:xfrm>
              <a:off x="3477570" y="603737"/>
              <a:ext cx="4693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000" b="1" spc="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การปรับเปลี่ยน</a:t>
              </a:r>
              <a:endParaRPr lang="en-US" sz="4000" b="1" spc="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0F5ED8-2CD8-4756-8D22-EA11D53F4922}"/>
                </a:ext>
              </a:extLst>
            </p:cNvPr>
            <p:cNvSpPr/>
            <p:nvPr/>
          </p:nvSpPr>
          <p:spPr>
            <a:xfrm>
              <a:off x="3657761" y="1193016"/>
              <a:ext cx="4346552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AC5A69-6D0B-41AC-8912-B05CF3B611A0}"/>
                </a:ext>
              </a:extLst>
            </p:cNvPr>
            <p:cNvSpPr/>
            <p:nvPr/>
          </p:nvSpPr>
          <p:spPr>
            <a:xfrm>
              <a:off x="3651137" y="1265904"/>
              <a:ext cx="4346552" cy="45719"/>
            </a:xfrm>
            <a:prstGeom prst="rect">
              <a:avLst/>
            </a:prstGeom>
            <a:solidFill>
              <a:srgbClr val="C2E7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2439AC-41D8-4F38-B26A-CC5AAAF6EFB1}"/>
              </a:ext>
            </a:extLst>
          </p:cNvPr>
          <p:cNvGrpSpPr/>
          <p:nvPr/>
        </p:nvGrpSpPr>
        <p:grpSpPr>
          <a:xfrm>
            <a:off x="5930900" y="1527522"/>
            <a:ext cx="5671378" cy="1152527"/>
            <a:chOff x="5930900" y="1527522"/>
            <a:chExt cx="5671378" cy="115252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D2B99F-902A-43F1-ABD7-1E817DDC6644}"/>
                </a:ext>
              </a:extLst>
            </p:cNvPr>
            <p:cNvSpPr/>
            <p:nvPr/>
          </p:nvSpPr>
          <p:spPr>
            <a:xfrm>
              <a:off x="5930900" y="2057400"/>
              <a:ext cx="673100" cy="622649"/>
            </a:xfrm>
            <a:prstGeom prst="ellipse">
              <a:avLst/>
            </a:prstGeom>
            <a:noFill/>
            <a:ln w="38100">
              <a:solidFill>
                <a:srgbClr val="C83B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Callout: Bent Line 9">
              <a:extLst>
                <a:ext uri="{FF2B5EF4-FFF2-40B4-BE49-F238E27FC236}">
                  <a16:creationId xmlns:a16="http://schemas.microsoft.com/office/drawing/2014/main" id="{13B1085A-D0E1-4DD2-AA46-B7084ABB05BE}"/>
                </a:ext>
              </a:extLst>
            </p:cNvPr>
            <p:cNvSpPr/>
            <p:nvPr/>
          </p:nvSpPr>
          <p:spPr>
            <a:xfrm>
              <a:off x="8763000" y="1527522"/>
              <a:ext cx="2839278" cy="923577"/>
            </a:xfrm>
            <a:prstGeom prst="borderCallout2">
              <a:avLst>
                <a:gd name="adj1" fmla="val 18750"/>
                <a:gd name="adj2" fmla="val -1176"/>
                <a:gd name="adj3" fmla="val 18750"/>
                <a:gd name="adj4" fmla="val -16667"/>
                <a:gd name="adj5" fmla="val 91874"/>
                <a:gd name="adj6" fmla="val -7656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C83B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ตัด</a:t>
              </a:r>
              <a:r>
                <a:rPr lang="en-US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</a:p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เปลี่ยนเป็นแนวคิดใหม่</a:t>
              </a:r>
              <a:endPara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EAC3F7-3B43-4FA7-B9FB-9EE916E44AE0}"/>
              </a:ext>
            </a:extLst>
          </p:cNvPr>
          <p:cNvGrpSpPr/>
          <p:nvPr/>
        </p:nvGrpSpPr>
        <p:grpSpPr>
          <a:xfrm>
            <a:off x="1460500" y="3165822"/>
            <a:ext cx="10141778" cy="1382712"/>
            <a:chOff x="1460500" y="3165822"/>
            <a:chExt cx="10141778" cy="138271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61FFB7-397B-4C10-9E63-C84D949CFA06}"/>
                </a:ext>
              </a:extLst>
            </p:cNvPr>
            <p:cNvSpPr/>
            <p:nvPr/>
          </p:nvSpPr>
          <p:spPr>
            <a:xfrm>
              <a:off x="1460500" y="3925885"/>
              <a:ext cx="673100" cy="622649"/>
            </a:xfrm>
            <a:prstGeom prst="ellipse">
              <a:avLst/>
            </a:prstGeom>
            <a:noFill/>
            <a:ln w="381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Callout: Bent Line 11">
              <a:extLst>
                <a:ext uri="{FF2B5EF4-FFF2-40B4-BE49-F238E27FC236}">
                  <a16:creationId xmlns:a16="http://schemas.microsoft.com/office/drawing/2014/main" id="{ECC6EF72-7CD1-4526-9A7A-F77E9E803338}"/>
                </a:ext>
              </a:extLst>
            </p:cNvPr>
            <p:cNvSpPr/>
            <p:nvPr/>
          </p:nvSpPr>
          <p:spPr>
            <a:xfrm>
              <a:off x="8763000" y="3165822"/>
              <a:ext cx="2839278" cy="1382712"/>
            </a:xfrm>
            <a:prstGeom prst="borderCallout2">
              <a:avLst>
                <a:gd name="adj1" fmla="val 18750"/>
                <a:gd name="adj2" fmla="val -1176"/>
                <a:gd name="adj3" fmla="val 18750"/>
                <a:gd name="adj4" fmla="val -16667"/>
                <a:gd name="adj5" fmla="val 76223"/>
                <a:gd name="adj6" fmla="val -232225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ทำให้จางลง</a:t>
              </a:r>
              <a:r>
                <a:rPr lang="en-US" sz="2800" b="1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:</a:t>
              </a:r>
            </a:p>
            <a:p>
              <a:pPr algn="ctr"/>
              <a:r>
                <a:rPr lang="th-TH" sz="2800" dirty="0">
                  <a:solidFill>
                    <a:schemeClr val="tx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เมื่อสไลด์ทั้ง 2 เกี่ยวข้องกัน</a:t>
              </a:r>
              <a:endPara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789C7C-1CCD-485F-86A7-DAF8389A7D0F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16" name="Oval 8">
            <a:extLst>
              <a:ext uri="{FF2B5EF4-FFF2-40B4-BE49-F238E27FC236}">
                <a16:creationId xmlns:a16="http://schemas.microsoft.com/office/drawing/2014/main" id="{92276FD5-24B1-4815-AB72-C6FAC55D43B3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18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72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4082B-3889-451D-A046-8C0CDCEF5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837" y="2324100"/>
            <a:ext cx="8315325" cy="33432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EC58C27-1F50-4411-9C62-EF77D7CD2C47}"/>
              </a:ext>
            </a:extLst>
          </p:cNvPr>
          <p:cNvGrpSpPr/>
          <p:nvPr/>
        </p:nvGrpSpPr>
        <p:grpSpPr>
          <a:xfrm>
            <a:off x="0" y="3371020"/>
            <a:ext cx="3365797" cy="1258957"/>
            <a:chOff x="0" y="2799520"/>
            <a:chExt cx="3365797" cy="12589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7D2F5D-5BE3-4B37-A755-E9D0FB5E54F9}"/>
                </a:ext>
              </a:extLst>
            </p:cNvPr>
            <p:cNvSpPr/>
            <p:nvPr/>
          </p:nvSpPr>
          <p:spPr>
            <a:xfrm>
              <a:off x="350838" y="2799520"/>
              <a:ext cx="3014959" cy="1258957"/>
            </a:xfrm>
            <a:prstGeom prst="rect">
              <a:avLst/>
            </a:prstGeom>
            <a:solidFill>
              <a:srgbClr val="EB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7687D9-2140-45B8-BCE2-FCC3877CF693}"/>
                </a:ext>
              </a:extLst>
            </p:cNvPr>
            <p:cNvSpPr/>
            <p:nvPr/>
          </p:nvSpPr>
          <p:spPr>
            <a:xfrm>
              <a:off x="0" y="2799520"/>
              <a:ext cx="3014959" cy="1258957"/>
            </a:xfrm>
            <a:prstGeom prst="rect">
              <a:avLst/>
            </a:prstGeom>
            <a:solidFill>
              <a:srgbClr val="C83B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วีดีโอ</a:t>
              </a:r>
              <a:endParaRPr lang="en-US" sz="4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7607E0-1ECF-4E36-823C-D7F752C3C6E2}"/>
              </a:ext>
            </a:extLst>
          </p:cNvPr>
          <p:cNvGrpSpPr/>
          <p:nvPr/>
        </p:nvGrpSpPr>
        <p:grpSpPr>
          <a:xfrm>
            <a:off x="3068935" y="983322"/>
            <a:ext cx="4013497" cy="2061981"/>
            <a:chOff x="3068935" y="983322"/>
            <a:chExt cx="4013497" cy="2061981"/>
          </a:xfrm>
        </p:grpSpPr>
        <p:pic>
          <p:nvPicPr>
            <p:cNvPr id="9218" name="Picture 2" descr="Image result for volume icon png">
              <a:extLst>
                <a:ext uri="{FF2B5EF4-FFF2-40B4-BE49-F238E27FC236}">
                  <a16:creationId xmlns:a16="http://schemas.microsoft.com/office/drawing/2014/main" id="{FFB432B9-B1B4-46F3-819E-C1C1D29C6A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935" y="1572749"/>
              <a:ext cx="1472554" cy="1472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Image result for speaker png icon">
              <a:extLst>
                <a:ext uri="{FF2B5EF4-FFF2-40B4-BE49-F238E27FC236}">
                  <a16:creationId xmlns:a16="http://schemas.microsoft.com/office/drawing/2014/main" id="{1E9130BC-ED22-4027-918F-61662DAAA5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9" b="24113"/>
            <a:stretch/>
          </p:blipFill>
          <p:spPr bwMode="auto">
            <a:xfrm>
              <a:off x="4541489" y="983322"/>
              <a:ext cx="2540943" cy="1340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96A24F-7147-427B-888C-3E88E8885004}"/>
              </a:ext>
            </a:extLst>
          </p:cNvPr>
          <p:cNvGrpSpPr/>
          <p:nvPr/>
        </p:nvGrpSpPr>
        <p:grpSpPr>
          <a:xfrm>
            <a:off x="7259586" y="742120"/>
            <a:ext cx="2540942" cy="2057400"/>
            <a:chOff x="7259586" y="742120"/>
            <a:chExt cx="2540942" cy="2057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F83133-990C-41E2-8C9F-4E1D73678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883" r="22713"/>
            <a:stretch/>
          </p:blipFill>
          <p:spPr>
            <a:xfrm>
              <a:off x="7259586" y="742120"/>
              <a:ext cx="2138352" cy="2057400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07AC03-8339-4405-853E-2F845DAE0A31}"/>
                </a:ext>
              </a:extLst>
            </p:cNvPr>
            <p:cNvSpPr txBox="1"/>
            <p:nvPr/>
          </p:nvSpPr>
          <p:spPr>
            <a:xfrm>
              <a:off x="8674037" y="1679111"/>
              <a:ext cx="11264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วินาที</a:t>
              </a:r>
              <a:endParaRPr lang="en-US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Oval 8">
            <a:extLst>
              <a:ext uri="{FF2B5EF4-FFF2-40B4-BE49-F238E27FC236}">
                <a16:creationId xmlns:a16="http://schemas.microsoft.com/office/drawing/2014/main" id="{3924DF0D-4064-42A6-B896-CAC00AA407D8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19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2742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0F58B16-DA29-4785-977E-8B5580EBB06E}"/>
              </a:ext>
            </a:extLst>
          </p:cNvPr>
          <p:cNvGrpSpPr/>
          <p:nvPr/>
        </p:nvGrpSpPr>
        <p:grpSpPr>
          <a:xfrm>
            <a:off x="8549392" y="584616"/>
            <a:ext cx="3087973" cy="5261548"/>
            <a:chOff x="8549392" y="584616"/>
            <a:chExt cx="3087973" cy="52615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690BE6-E86B-47B7-8926-992F0CB23C97}"/>
                </a:ext>
              </a:extLst>
            </p:cNvPr>
            <p:cNvSpPr/>
            <p:nvPr/>
          </p:nvSpPr>
          <p:spPr>
            <a:xfrm>
              <a:off x="8549392" y="584616"/>
              <a:ext cx="3087973" cy="52615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B3D080B-85CD-4A02-9B66-7C43160D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6826" y="1763128"/>
              <a:ext cx="2815652" cy="18771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9BFED0-BF78-46C8-A3A2-88790F19C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5687" y="3721445"/>
              <a:ext cx="2735382" cy="2051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C092CF-7660-47A3-BA00-61B313DCD213}"/>
                </a:ext>
              </a:extLst>
            </p:cNvPr>
            <p:cNvSpPr txBox="1"/>
            <p:nvPr/>
          </p:nvSpPr>
          <p:spPr>
            <a:xfrm>
              <a:off x="8679305" y="632855"/>
              <a:ext cx="28481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Site</a:t>
              </a:r>
            </a:p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ที่ตั้ง)</a:t>
              </a:r>
              <a:endPara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205236-0BC5-496A-A786-D539E3499631}"/>
              </a:ext>
            </a:extLst>
          </p:cNvPr>
          <p:cNvGrpSpPr/>
          <p:nvPr/>
        </p:nvGrpSpPr>
        <p:grpSpPr>
          <a:xfrm>
            <a:off x="1978702" y="584616"/>
            <a:ext cx="6460760" cy="2578308"/>
            <a:chOff x="1978702" y="584616"/>
            <a:chExt cx="6460760" cy="257830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AC22D4-9EB1-41CA-8EB7-96501F649FD6}"/>
                </a:ext>
              </a:extLst>
            </p:cNvPr>
            <p:cNvSpPr/>
            <p:nvPr/>
          </p:nvSpPr>
          <p:spPr>
            <a:xfrm>
              <a:off x="1978702" y="584616"/>
              <a:ext cx="6460760" cy="2578308"/>
            </a:xfrm>
            <a:prstGeom prst="rect">
              <a:avLst/>
            </a:prstGeom>
            <a:solidFill>
              <a:srgbClr val="CED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00F5DD-75E9-4FE3-A8B9-3EC31F384E85}"/>
                </a:ext>
              </a:extLst>
            </p:cNvPr>
            <p:cNvSpPr txBox="1"/>
            <p:nvPr/>
          </p:nvSpPr>
          <p:spPr>
            <a:xfrm>
              <a:off x="5200997" y="652223"/>
              <a:ext cx="28777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Slides</a:t>
              </a:r>
            </a:p>
            <a:p>
              <a:pPr algn="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สไลด์)</a:t>
              </a:r>
              <a:endPara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8438" name="Picture 6" descr="Image result for slide ppt png">
              <a:extLst>
                <a:ext uri="{FF2B5EF4-FFF2-40B4-BE49-F238E27FC236}">
                  <a16:creationId xmlns:a16="http://schemas.microsoft.com/office/drawing/2014/main" id="{2AF7C394-D528-4190-AEA7-77088403E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148" y="675195"/>
              <a:ext cx="3865129" cy="2397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A62AD2-C35A-48B1-8532-00940485F1C7}"/>
              </a:ext>
            </a:extLst>
          </p:cNvPr>
          <p:cNvGrpSpPr/>
          <p:nvPr/>
        </p:nvGrpSpPr>
        <p:grpSpPr>
          <a:xfrm>
            <a:off x="1978702" y="3102326"/>
            <a:ext cx="6460760" cy="2943210"/>
            <a:chOff x="1978702" y="3102326"/>
            <a:chExt cx="6460760" cy="29432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3A403C1-26FB-4F8E-897E-D7C52B84233A}"/>
                </a:ext>
              </a:extLst>
            </p:cNvPr>
            <p:cNvSpPr/>
            <p:nvPr/>
          </p:nvSpPr>
          <p:spPr>
            <a:xfrm>
              <a:off x="1978702" y="3267856"/>
              <a:ext cx="6460760" cy="25783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FFE21A-F05E-4E16-92AE-A03C261B2C6B}"/>
                </a:ext>
              </a:extLst>
            </p:cNvPr>
            <p:cNvSpPr txBox="1"/>
            <p:nvPr/>
          </p:nvSpPr>
          <p:spPr>
            <a:xfrm>
              <a:off x="5495295" y="3713340"/>
              <a:ext cx="28777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Self</a:t>
              </a:r>
            </a:p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48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ตนเอง)</a:t>
              </a:r>
              <a:endParaRPr lang="en-US" sz="4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8440" name="Picture 8" descr="Image result for presenter icon png">
              <a:extLst>
                <a:ext uri="{FF2B5EF4-FFF2-40B4-BE49-F238E27FC236}">
                  <a16:creationId xmlns:a16="http://schemas.microsoft.com/office/drawing/2014/main" id="{B6059E86-6305-4476-8D1C-6922E9803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085" y="3102326"/>
              <a:ext cx="2943210" cy="2943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5B122-6B5F-477B-8A87-DA09C1D7693E}"/>
              </a:ext>
            </a:extLst>
          </p:cNvPr>
          <p:cNvGrpSpPr/>
          <p:nvPr/>
        </p:nvGrpSpPr>
        <p:grpSpPr>
          <a:xfrm>
            <a:off x="7345181" y="2296299"/>
            <a:ext cx="1925229" cy="1733250"/>
            <a:chOff x="7135318" y="2538947"/>
            <a:chExt cx="1925229" cy="17332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A4F7E9-3605-4340-906A-400E328DFFA4}"/>
                </a:ext>
              </a:extLst>
            </p:cNvPr>
            <p:cNvSpPr/>
            <p:nvPr/>
          </p:nvSpPr>
          <p:spPr>
            <a:xfrm>
              <a:off x="7268414" y="2538947"/>
              <a:ext cx="1792133" cy="17303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pc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656AB9-7C1A-4C41-965F-34204448335F}"/>
                </a:ext>
              </a:extLst>
            </p:cNvPr>
            <p:cNvSpPr/>
            <p:nvPr/>
          </p:nvSpPr>
          <p:spPr>
            <a:xfrm>
              <a:off x="7135318" y="2541848"/>
              <a:ext cx="1792133" cy="1730349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9670AF-C54B-43BF-8419-31E658F46DCC}"/>
                </a:ext>
              </a:extLst>
            </p:cNvPr>
            <p:cNvSpPr txBox="1"/>
            <p:nvPr/>
          </p:nvSpPr>
          <p:spPr>
            <a:xfrm>
              <a:off x="7164985" y="2922557"/>
              <a:ext cx="17694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spc="3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3S</a:t>
              </a:r>
            </a:p>
          </p:txBody>
        </p:sp>
      </p:grpSp>
      <p:sp>
        <p:nvSpPr>
          <p:cNvPr id="20" name="Oval 8">
            <a:extLst>
              <a:ext uri="{FF2B5EF4-FFF2-40B4-BE49-F238E27FC236}">
                <a16:creationId xmlns:a16="http://schemas.microsoft.com/office/drawing/2014/main" id="{D3D3510E-87A5-4D59-9FB2-6F66AC7DC9DD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38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4234ED-B0A2-4157-9121-45B28540A15C}"/>
              </a:ext>
            </a:extLst>
          </p:cNvPr>
          <p:cNvSpPr/>
          <p:nvPr/>
        </p:nvSpPr>
        <p:spPr>
          <a:xfrm>
            <a:off x="2989559" y="2204728"/>
            <a:ext cx="4041896" cy="2354571"/>
          </a:xfrm>
          <a:prstGeom prst="rect">
            <a:avLst/>
          </a:prstGeom>
          <a:noFill/>
          <a:ln w="38100">
            <a:solidFill>
              <a:srgbClr val="A410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F2C91-4DC5-41D0-AAEE-075D8A2E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797" y="2469677"/>
            <a:ext cx="3691058" cy="184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D521F6C-52B0-47E6-99D6-AE2361A06B57}"/>
              </a:ext>
            </a:extLst>
          </p:cNvPr>
          <p:cNvGrpSpPr/>
          <p:nvPr/>
        </p:nvGrpSpPr>
        <p:grpSpPr>
          <a:xfrm>
            <a:off x="0" y="2799520"/>
            <a:ext cx="3365797" cy="1258957"/>
            <a:chOff x="0" y="2799520"/>
            <a:chExt cx="3365797" cy="12589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92EF38-C809-4DEF-AF28-A34B00953C9B}"/>
                </a:ext>
              </a:extLst>
            </p:cNvPr>
            <p:cNvSpPr/>
            <p:nvPr/>
          </p:nvSpPr>
          <p:spPr>
            <a:xfrm>
              <a:off x="350838" y="2799520"/>
              <a:ext cx="3014959" cy="1258957"/>
            </a:xfrm>
            <a:prstGeom prst="rect">
              <a:avLst/>
            </a:prstGeom>
            <a:solidFill>
              <a:srgbClr val="EB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176901-3D04-4FDA-B996-6EB6AA0D21C0}"/>
                </a:ext>
              </a:extLst>
            </p:cNvPr>
            <p:cNvSpPr/>
            <p:nvPr/>
          </p:nvSpPr>
          <p:spPr>
            <a:xfrm>
              <a:off x="0" y="2799520"/>
              <a:ext cx="3014959" cy="1258957"/>
            </a:xfrm>
            <a:prstGeom prst="rect">
              <a:avLst/>
            </a:prstGeom>
            <a:solidFill>
              <a:srgbClr val="A41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อย่าคิดไปเอง</a:t>
              </a:r>
            </a:p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ตรวจสอบดีกว่า !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A7ADDD-AD72-41F5-BB3F-3A841C326FE5}"/>
              </a:ext>
            </a:extLst>
          </p:cNvPr>
          <p:cNvGrpSpPr/>
          <p:nvPr/>
        </p:nvGrpSpPr>
        <p:grpSpPr>
          <a:xfrm>
            <a:off x="5211326" y="310888"/>
            <a:ext cx="6586393" cy="1871990"/>
            <a:chOff x="5211326" y="310888"/>
            <a:chExt cx="6586393" cy="1871990"/>
          </a:xfrm>
        </p:grpSpPr>
        <p:pic>
          <p:nvPicPr>
            <p:cNvPr id="7" name="Picture 26" descr="Image result for auditorium png">
              <a:extLst>
                <a:ext uri="{FF2B5EF4-FFF2-40B4-BE49-F238E27FC236}">
                  <a16:creationId xmlns:a16="http://schemas.microsoft.com/office/drawing/2014/main" id="{5F4C201C-3037-41E5-9CEE-DFDD52D33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786" y="310888"/>
              <a:ext cx="2381304" cy="177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8" descr="Image result for auditorium png">
              <a:extLst>
                <a:ext uri="{FF2B5EF4-FFF2-40B4-BE49-F238E27FC236}">
                  <a16:creationId xmlns:a16="http://schemas.microsoft.com/office/drawing/2014/main" id="{423783E8-F593-4C09-8A70-F056BA1119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" t="15058" r="-712" b="27540"/>
            <a:stretch/>
          </p:blipFill>
          <p:spPr bwMode="auto">
            <a:xfrm>
              <a:off x="8837031" y="472040"/>
              <a:ext cx="2960688" cy="126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455FB10-1D99-48A7-89E9-7C2C972B34F9}"/>
                </a:ext>
              </a:extLst>
            </p:cNvPr>
            <p:cNvGrpSpPr/>
            <p:nvPr/>
          </p:nvGrpSpPr>
          <p:grpSpPr>
            <a:xfrm>
              <a:off x="5211326" y="932024"/>
              <a:ext cx="1419664" cy="1250854"/>
              <a:chOff x="4357357" y="563488"/>
              <a:chExt cx="1419664" cy="125085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D3FA71C-E38B-4614-8E73-0FEC97A3283E}"/>
                  </a:ext>
                </a:extLst>
              </p:cNvPr>
              <p:cNvSpPr/>
              <p:nvPr/>
            </p:nvSpPr>
            <p:spPr>
              <a:xfrm>
                <a:off x="4490453" y="563488"/>
                <a:ext cx="1286568" cy="1247953"/>
              </a:xfrm>
              <a:prstGeom prst="ellipse">
                <a:avLst/>
              </a:prstGeom>
              <a:solidFill>
                <a:srgbClr val="EAEAEA">
                  <a:alpha val="8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pc="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0C3D18A-2E1C-4416-A216-1E205ED0EDEF}"/>
                  </a:ext>
                </a:extLst>
              </p:cNvPr>
              <p:cNvSpPr/>
              <p:nvPr/>
            </p:nvSpPr>
            <p:spPr>
              <a:xfrm>
                <a:off x="4357357" y="566389"/>
                <a:ext cx="1286568" cy="124795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F1F431-70BE-4036-97CD-11D3AF550884}"/>
                  </a:ext>
                </a:extLst>
              </p:cNvPr>
              <p:cNvSpPr txBox="1"/>
              <p:nvPr/>
            </p:nvSpPr>
            <p:spPr>
              <a:xfrm>
                <a:off x="4490453" y="738837"/>
                <a:ext cx="12702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b="1" spc="3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เวทีนำเสนอ</a:t>
                </a:r>
                <a:endParaRPr lang="en-US" sz="2800" b="1" spc="300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142C94-03FC-428E-978D-F7D6FA368782}"/>
              </a:ext>
            </a:extLst>
          </p:cNvPr>
          <p:cNvGrpSpPr/>
          <p:nvPr/>
        </p:nvGrpSpPr>
        <p:grpSpPr>
          <a:xfrm>
            <a:off x="2004511" y="493328"/>
            <a:ext cx="2610051" cy="1896999"/>
            <a:chOff x="350838" y="4515793"/>
            <a:chExt cx="2610051" cy="18969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01EAA1-0192-42D1-9B8B-7601A7A6F3AB}"/>
                </a:ext>
              </a:extLst>
            </p:cNvPr>
            <p:cNvGrpSpPr/>
            <p:nvPr/>
          </p:nvGrpSpPr>
          <p:grpSpPr>
            <a:xfrm>
              <a:off x="350838" y="5317356"/>
              <a:ext cx="1871287" cy="1095436"/>
              <a:chOff x="666496" y="5264902"/>
              <a:chExt cx="1871287" cy="109543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FC847EA-59FC-40AF-AAB8-64847CE28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6496" y="5264902"/>
                <a:ext cx="1312159" cy="851477"/>
              </a:xfrm>
              <a:prstGeom prst="rect">
                <a:avLst/>
              </a:prstGeom>
            </p:spPr>
          </p:pic>
          <p:pic>
            <p:nvPicPr>
              <p:cNvPr id="24" name="Picture 30" descr="Image result for usb png">
                <a:extLst>
                  <a:ext uri="{FF2B5EF4-FFF2-40B4-BE49-F238E27FC236}">
                    <a16:creationId xmlns:a16="http://schemas.microsoft.com/office/drawing/2014/main" id="{B3346B5E-E582-47E7-B1C7-A46B261B8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7479" y="5690640"/>
                <a:ext cx="1030304" cy="669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A4019D-0457-4C2A-A835-3DF980F64CE5}"/>
                </a:ext>
              </a:extLst>
            </p:cNvPr>
            <p:cNvGrpSpPr/>
            <p:nvPr/>
          </p:nvGrpSpPr>
          <p:grpSpPr>
            <a:xfrm>
              <a:off x="976670" y="4515793"/>
              <a:ext cx="1984219" cy="1579629"/>
              <a:chOff x="4357357" y="541526"/>
              <a:chExt cx="1419664" cy="127281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4047F49-73E1-422D-B0E2-ADAE0115A697}"/>
                  </a:ext>
                </a:extLst>
              </p:cNvPr>
              <p:cNvSpPr/>
              <p:nvPr/>
            </p:nvSpPr>
            <p:spPr>
              <a:xfrm>
                <a:off x="4465902" y="541526"/>
                <a:ext cx="1311119" cy="12699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pc="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0A08585A-F7FA-4550-9C14-03261D5D71DD}"/>
                  </a:ext>
                </a:extLst>
              </p:cNvPr>
              <p:cNvSpPr/>
              <p:nvPr/>
            </p:nvSpPr>
            <p:spPr>
              <a:xfrm>
                <a:off x="4357357" y="566389"/>
                <a:ext cx="1286568" cy="1247953"/>
              </a:xfrm>
              <a:prstGeom prst="ellipse">
                <a:avLst/>
              </a:prstGeom>
              <a:noFill/>
              <a:ln>
                <a:solidFill>
                  <a:srgbClr val="EF5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5B8BAFF-72FD-485E-95CC-51FAD3A9DCDE}"/>
                  </a:ext>
                </a:extLst>
              </p:cNvPr>
              <p:cNvSpPr txBox="1"/>
              <p:nvPr/>
            </p:nvSpPr>
            <p:spPr>
              <a:xfrm>
                <a:off x="4393390" y="990522"/>
                <a:ext cx="1270297" cy="371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การย้ายไฟล์ข้อมูล</a:t>
                </a:r>
                <a:endPara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2D7FE-53C9-4B0F-81F0-37BB88B4CDF2}"/>
              </a:ext>
            </a:extLst>
          </p:cNvPr>
          <p:cNvGrpSpPr/>
          <p:nvPr/>
        </p:nvGrpSpPr>
        <p:grpSpPr>
          <a:xfrm>
            <a:off x="6902815" y="2053738"/>
            <a:ext cx="4599251" cy="2420705"/>
            <a:chOff x="7203782" y="2254386"/>
            <a:chExt cx="4599251" cy="24207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8DA138-BDB9-4A37-B312-076C41EAE3F0}"/>
                </a:ext>
              </a:extLst>
            </p:cNvPr>
            <p:cNvGrpSpPr/>
            <p:nvPr/>
          </p:nvGrpSpPr>
          <p:grpSpPr>
            <a:xfrm>
              <a:off x="7203782" y="2444346"/>
              <a:ext cx="1793825" cy="1734038"/>
              <a:chOff x="4418442" y="433512"/>
              <a:chExt cx="1428748" cy="149943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910419A-E629-4E4B-8D91-B5D24DA3202E}"/>
                  </a:ext>
                </a:extLst>
              </p:cNvPr>
              <p:cNvSpPr/>
              <p:nvPr/>
            </p:nvSpPr>
            <p:spPr>
              <a:xfrm>
                <a:off x="4560622" y="433512"/>
                <a:ext cx="1286568" cy="124795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pc="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003872F-51BA-4867-BC71-3D0E8D960C1A}"/>
                  </a:ext>
                </a:extLst>
              </p:cNvPr>
              <p:cNvSpPr/>
              <p:nvPr/>
            </p:nvSpPr>
            <p:spPr>
              <a:xfrm>
                <a:off x="4418442" y="478188"/>
                <a:ext cx="1286568" cy="1247953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05F023-F1EA-487B-8C32-51168B739BE8}"/>
                  </a:ext>
                </a:extLst>
              </p:cNvPr>
              <p:cNvSpPr txBox="1"/>
              <p:nvPr/>
            </p:nvSpPr>
            <p:spPr>
              <a:xfrm>
                <a:off x="4490312" y="895014"/>
                <a:ext cx="1270297" cy="1037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อุปกรณ์และ</a:t>
                </a:r>
                <a:br>
                  <a:rPr lang="th-TH" sz="24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</a:br>
                <a:r>
                  <a:rPr lang="th-TH" sz="24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ตัวแสดงผล</a:t>
                </a:r>
              </a:p>
              <a:p>
                <a:pPr algn="ctr"/>
                <a:endParaRPr lang="en-US" sz="24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9886A9-A9F8-4422-8226-8D4B31E0638C}"/>
                </a:ext>
              </a:extLst>
            </p:cNvPr>
            <p:cNvGrpSpPr/>
            <p:nvPr/>
          </p:nvGrpSpPr>
          <p:grpSpPr>
            <a:xfrm>
              <a:off x="8581392" y="2254386"/>
              <a:ext cx="3221641" cy="2420705"/>
              <a:chOff x="8351315" y="4115664"/>
              <a:chExt cx="3221641" cy="2420705"/>
            </a:xfrm>
          </p:grpSpPr>
          <p:pic>
            <p:nvPicPr>
              <p:cNvPr id="15" name="Picture 18" descr="Image result for computer png">
                <a:extLst>
                  <a:ext uri="{FF2B5EF4-FFF2-40B4-BE49-F238E27FC236}">
                    <a16:creationId xmlns:a16="http://schemas.microsoft.com/office/drawing/2014/main" id="{7C71938C-788F-4711-B0EC-40D8E84928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1315" y="4808215"/>
                <a:ext cx="1247953" cy="12479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4" descr="Image result for display projector  png">
                <a:extLst>
                  <a:ext uri="{FF2B5EF4-FFF2-40B4-BE49-F238E27FC236}">
                    <a16:creationId xmlns:a16="http://schemas.microsoft.com/office/drawing/2014/main" id="{31FDFD35-D2F9-4F5E-A7F1-CC6503A1ED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29121" y="4115664"/>
                <a:ext cx="2043835" cy="2043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2" descr="Image result for projector  png">
                <a:extLst>
                  <a:ext uri="{FF2B5EF4-FFF2-40B4-BE49-F238E27FC236}">
                    <a16:creationId xmlns:a16="http://schemas.microsoft.com/office/drawing/2014/main" id="{72236100-8591-4992-88FB-3C6DAD115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91"/>
              <a:stretch/>
            </p:blipFill>
            <p:spPr bwMode="auto">
              <a:xfrm>
                <a:off x="9216865" y="5650789"/>
                <a:ext cx="1108228" cy="885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36" descr="Image result for pointer presentation png">
                <a:extLst>
                  <a:ext uri="{FF2B5EF4-FFF2-40B4-BE49-F238E27FC236}">
                    <a16:creationId xmlns:a16="http://schemas.microsoft.com/office/drawing/2014/main" id="{D14CF7A2-4DFA-4584-BF36-B0637F906E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5" r="33882"/>
              <a:stretch/>
            </p:blipFill>
            <p:spPr bwMode="auto">
              <a:xfrm rot="19886665">
                <a:off x="11005483" y="5207839"/>
                <a:ext cx="291454" cy="885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BA2287-6ECC-4584-BA9E-2254B959B48D}"/>
              </a:ext>
            </a:extLst>
          </p:cNvPr>
          <p:cNvGrpSpPr/>
          <p:nvPr/>
        </p:nvGrpSpPr>
        <p:grpSpPr>
          <a:xfrm>
            <a:off x="1119809" y="4270408"/>
            <a:ext cx="2807850" cy="1778655"/>
            <a:chOff x="431397" y="4099327"/>
            <a:chExt cx="2807850" cy="177865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378D133-9A1A-46F9-82F7-E67FC6A759B7}"/>
                </a:ext>
              </a:extLst>
            </p:cNvPr>
            <p:cNvGrpSpPr/>
            <p:nvPr/>
          </p:nvGrpSpPr>
          <p:grpSpPr>
            <a:xfrm>
              <a:off x="1255028" y="4099327"/>
              <a:ext cx="1984219" cy="1579629"/>
              <a:chOff x="4357357" y="541526"/>
              <a:chExt cx="1419664" cy="127281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713A2CE-745B-4C41-A975-AD6434229B8C}"/>
                  </a:ext>
                </a:extLst>
              </p:cNvPr>
              <p:cNvSpPr/>
              <p:nvPr/>
            </p:nvSpPr>
            <p:spPr>
              <a:xfrm>
                <a:off x="4465902" y="541526"/>
                <a:ext cx="1311119" cy="12699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pc="3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CEDBEE0-FA30-498E-B1E5-96C62455B735}"/>
                  </a:ext>
                </a:extLst>
              </p:cNvPr>
              <p:cNvSpPr/>
              <p:nvPr/>
            </p:nvSpPr>
            <p:spPr>
              <a:xfrm>
                <a:off x="4357357" y="566389"/>
                <a:ext cx="1286568" cy="1247953"/>
              </a:xfrm>
              <a:prstGeom prst="ellipse">
                <a:avLst/>
              </a:prstGeom>
              <a:noFill/>
              <a:ln>
                <a:solidFill>
                  <a:srgbClr val="EF5F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DE01D8C-CD5F-479A-94E2-6C44EDB262BD}"/>
                  </a:ext>
                </a:extLst>
              </p:cNvPr>
              <p:cNvSpPr txBox="1"/>
              <p:nvPr/>
            </p:nvSpPr>
            <p:spPr>
              <a:xfrm>
                <a:off x="4415932" y="834946"/>
                <a:ext cx="1270297" cy="66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การเชื่อมต่อ</a:t>
                </a:r>
              </a:p>
              <a:p>
                <a:pPr algn="ctr"/>
                <a:r>
                  <a:rPr lang="th-TH" sz="2400" b="1" dirty="0">
                    <a:solidFill>
                      <a:srgbClr val="C0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อินเตอเน็ต</a:t>
                </a:r>
                <a:endParaRPr lang="en-US" sz="2400" b="1" dirty="0">
                  <a:solidFill>
                    <a:srgbClr val="C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238F1A9-5F05-48A8-A3EC-7459E093F940}"/>
                </a:ext>
              </a:extLst>
            </p:cNvPr>
            <p:cNvGrpSpPr/>
            <p:nvPr/>
          </p:nvGrpSpPr>
          <p:grpSpPr>
            <a:xfrm>
              <a:off x="431397" y="4322311"/>
              <a:ext cx="1535927" cy="1555671"/>
              <a:chOff x="143464" y="4502734"/>
              <a:chExt cx="1535927" cy="1555671"/>
            </a:xfrm>
          </p:grpSpPr>
          <p:pic>
            <p:nvPicPr>
              <p:cNvPr id="36" name="Picture 34" descr="Image result for youtube png">
                <a:extLst>
                  <a:ext uri="{FF2B5EF4-FFF2-40B4-BE49-F238E27FC236}">
                    <a16:creationId xmlns:a16="http://schemas.microsoft.com/office/drawing/2014/main" id="{E5259044-9FE8-4E29-B6A0-FF9E61CE39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264" y="5391815"/>
                <a:ext cx="946127" cy="666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32" descr="Image result for wifi png">
                <a:extLst>
                  <a:ext uri="{FF2B5EF4-FFF2-40B4-BE49-F238E27FC236}">
                    <a16:creationId xmlns:a16="http://schemas.microsoft.com/office/drawing/2014/main" id="{EE302A9E-C2B2-494B-B9C6-718AE2E58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64" y="4502734"/>
                <a:ext cx="1085132" cy="972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4522449" y="4337040"/>
            <a:ext cx="7145145" cy="1619510"/>
            <a:chOff x="4522449" y="4337040"/>
            <a:chExt cx="7145145" cy="161951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0429E6C-DEBA-49C2-9FFA-6E710A32DEAC}"/>
                </a:ext>
              </a:extLst>
            </p:cNvPr>
            <p:cNvGrpSpPr/>
            <p:nvPr/>
          </p:nvGrpSpPr>
          <p:grpSpPr>
            <a:xfrm>
              <a:off x="4522449" y="4337040"/>
              <a:ext cx="7145145" cy="1619510"/>
              <a:chOff x="4522449" y="4337040"/>
              <a:chExt cx="7145145" cy="161951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270F876C-C464-4DAF-BB35-24AF47945827}"/>
                  </a:ext>
                </a:extLst>
              </p:cNvPr>
              <p:cNvGrpSpPr/>
              <p:nvPr/>
            </p:nvGrpSpPr>
            <p:grpSpPr>
              <a:xfrm>
                <a:off x="6630990" y="4677641"/>
                <a:ext cx="5036604" cy="1278909"/>
                <a:chOff x="4928677" y="4818371"/>
                <a:chExt cx="5036604" cy="1278909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7AE86707-2033-4671-A46C-7CDEAEBB20A6}"/>
                    </a:ext>
                  </a:extLst>
                </p:cNvPr>
                <p:cNvGrpSpPr/>
                <p:nvPr/>
              </p:nvGrpSpPr>
              <p:grpSpPr>
                <a:xfrm>
                  <a:off x="4928677" y="4849327"/>
                  <a:ext cx="2508363" cy="1247953"/>
                  <a:chOff x="7126276" y="4567047"/>
                  <a:chExt cx="2508363" cy="1247953"/>
                </a:xfrm>
              </p:grpSpPr>
              <p:pic>
                <p:nvPicPr>
                  <p:cNvPr id="71" name="Picture 12" descr="Image result for power point png">
                    <a:extLst>
                      <a:ext uri="{FF2B5EF4-FFF2-40B4-BE49-F238E27FC236}">
                        <a16:creationId xmlns:a16="http://schemas.microsoft.com/office/drawing/2014/main" id="{6F3D878B-D692-475E-9B99-23AB20F5102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30567" y="4583171"/>
                    <a:ext cx="1204072" cy="120407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14" descr="Image result for keynote png">
                    <a:extLst>
                      <a:ext uri="{FF2B5EF4-FFF2-40B4-BE49-F238E27FC236}">
                        <a16:creationId xmlns:a16="http://schemas.microsoft.com/office/drawing/2014/main" id="{D96F2530-9636-4B47-AFF9-E40AECC7B0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613" t="9723" r="4434" b="8415"/>
                  <a:stretch/>
                </p:blipFill>
                <p:spPr bwMode="auto">
                  <a:xfrm>
                    <a:off x="7126276" y="4567047"/>
                    <a:ext cx="1264577" cy="124795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9" name="Picture 6" descr="Image result for prezi png">
                  <a:extLst>
                    <a:ext uri="{FF2B5EF4-FFF2-40B4-BE49-F238E27FC236}">
                      <a16:creationId xmlns:a16="http://schemas.microsoft.com/office/drawing/2014/main" id="{1C180CA9-6F0B-46B0-9BC9-8E0415F50E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71607" y="4818371"/>
                  <a:ext cx="2081293" cy="7599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0" name="Picture 8" descr="Image result for google slides prezi png">
                  <a:extLst>
                    <a:ext uri="{FF2B5EF4-FFF2-40B4-BE49-F238E27FC236}">
                      <a16:creationId xmlns:a16="http://schemas.microsoft.com/office/drawing/2014/main" id="{D23994E4-F919-4DDD-88D3-8692F46BFF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333" t="25532" r="9733" b="29787"/>
                <a:stretch/>
              </p:blipFill>
              <p:spPr bwMode="auto">
                <a:xfrm>
                  <a:off x="7493126" y="5533558"/>
                  <a:ext cx="2472155" cy="5131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2B9DD20E-0BB4-4CB2-85BE-85BA0695495B}"/>
                  </a:ext>
                </a:extLst>
              </p:cNvPr>
              <p:cNvGrpSpPr/>
              <p:nvPr/>
            </p:nvGrpSpPr>
            <p:grpSpPr>
              <a:xfrm>
                <a:off x="4522449" y="4337040"/>
                <a:ext cx="2191318" cy="1607924"/>
                <a:chOff x="5086743" y="4383456"/>
                <a:chExt cx="1793825" cy="1494876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39ED7310-2D1E-44BE-A1F4-58292DB10D05}"/>
                    </a:ext>
                  </a:extLst>
                </p:cNvPr>
                <p:cNvSpPr/>
                <p:nvPr/>
              </p:nvSpPr>
              <p:spPr>
                <a:xfrm>
                  <a:off x="5265253" y="4383456"/>
                  <a:ext cx="1615315" cy="144321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  <a:alpha val="8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pc="3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7D9B0671-95BC-4274-A292-255F94D6AE00}"/>
                    </a:ext>
                  </a:extLst>
                </p:cNvPr>
                <p:cNvSpPr/>
                <p:nvPr/>
              </p:nvSpPr>
              <p:spPr>
                <a:xfrm>
                  <a:off x="5086743" y="4435122"/>
                  <a:ext cx="1615315" cy="144321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1172AC9-54BF-4FB3-8899-3AA6F7404D46}"/>
                </a:ext>
              </a:extLst>
            </p:cNvPr>
            <p:cNvSpPr txBox="1"/>
            <p:nvPr/>
          </p:nvSpPr>
          <p:spPr>
            <a:xfrm>
              <a:off x="4708346" y="4928549"/>
              <a:ext cx="1950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การประยุกต์ใช้งาน</a:t>
              </a:r>
              <a:endParaRPr lang="en-US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2" name="Oval 8">
            <a:extLst>
              <a:ext uri="{FF2B5EF4-FFF2-40B4-BE49-F238E27FC236}">
                <a16:creationId xmlns:a16="http://schemas.microsoft.com/office/drawing/2014/main" id="{96341F91-C450-47F8-8C2F-DC7A20B6773C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20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6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D915FF-BC13-44EF-BC77-E38F20C89BC0}"/>
              </a:ext>
            </a:extLst>
          </p:cNvPr>
          <p:cNvSpPr/>
          <p:nvPr/>
        </p:nvSpPr>
        <p:spPr>
          <a:xfrm>
            <a:off x="1794933" y="5623272"/>
            <a:ext cx="9279467" cy="21946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686A52-6350-45DD-B725-2E088999EBAD}"/>
              </a:ext>
            </a:extLst>
          </p:cNvPr>
          <p:cNvSpPr/>
          <p:nvPr/>
        </p:nvSpPr>
        <p:spPr>
          <a:xfrm>
            <a:off x="1794934" y="1613854"/>
            <a:ext cx="9279466" cy="3032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90288B-4139-458C-9E50-8EBC4560249B}"/>
              </a:ext>
            </a:extLst>
          </p:cNvPr>
          <p:cNvSpPr/>
          <p:nvPr/>
        </p:nvSpPr>
        <p:spPr>
          <a:xfrm>
            <a:off x="1794933" y="1999984"/>
            <a:ext cx="9279467" cy="35269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B5318-6F3C-484E-90CC-FD70B848E606}"/>
              </a:ext>
            </a:extLst>
          </p:cNvPr>
          <p:cNvSpPr txBox="1"/>
          <p:nvPr/>
        </p:nvSpPr>
        <p:spPr>
          <a:xfrm>
            <a:off x="2374023" y="829733"/>
            <a:ext cx="8121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spc="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อะไรบ้างที่ไม่ควรทำ</a:t>
            </a:r>
            <a:endParaRPr lang="en-US" sz="4400" b="1" spc="3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D597C-ACE2-4341-A678-5B18364857DE}"/>
              </a:ext>
            </a:extLst>
          </p:cNvPr>
          <p:cNvSpPr txBox="1"/>
          <p:nvPr/>
        </p:nvSpPr>
        <p:spPr>
          <a:xfrm>
            <a:off x="1794932" y="2380733"/>
            <a:ext cx="92794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การแสดงหัวข้อย่อยเป็นจุด ไม่ควรใช้ในการนำเสนอเรื่องค่าใช้จ่าย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เครื่องหมายขีดคั่นไม่ควรใช้ในการเริ่มต้นของข้อความ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การขีดเส้นใต้และตัวเอียงทำให้อ่านยาก ให้ใช้รูปแบบตัวหนาแทน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แสงเงาบางครั้งอาจมีประโยชน์ในการปรับปรุงความชัดเจน โดยเฉพาะอย่างยิ่งสำหรับรูปภาพ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อย่าใช้เอฟ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เฟกต์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หลายแบบในบรรทัด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เดียวกัน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EFA100-64CB-4B34-8491-FC8A792A6D04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3F4235BF-B5EA-4CD6-9472-D468BBB30BD0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21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9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D66730-E04C-4FA2-BDA4-94672AF0C36A}"/>
              </a:ext>
            </a:extLst>
          </p:cNvPr>
          <p:cNvGrpSpPr/>
          <p:nvPr/>
        </p:nvGrpSpPr>
        <p:grpSpPr>
          <a:xfrm>
            <a:off x="1828800" y="576040"/>
            <a:ext cx="9634330" cy="5344106"/>
            <a:chOff x="1828800" y="576040"/>
            <a:chExt cx="9634330" cy="53441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693649-F5F6-4F4B-B572-2F98A3ED9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5652" y="576041"/>
              <a:ext cx="7777478" cy="534410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F46AC4-EDF4-4559-8B0A-17ACB5AEF06C}"/>
                </a:ext>
              </a:extLst>
            </p:cNvPr>
            <p:cNvSpPr/>
            <p:nvPr/>
          </p:nvSpPr>
          <p:spPr>
            <a:xfrm>
              <a:off x="1828800" y="576040"/>
              <a:ext cx="2597426" cy="5344105"/>
            </a:xfrm>
            <a:prstGeom prst="rect">
              <a:avLst/>
            </a:prstGeom>
            <a:solidFill>
              <a:srgbClr val="0A0B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8D61C5-92E7-44F5-AA5E-8DE61CB3185D}"/>
              </a:ext>
            </a:extLst>
          </p:cNvPr>
          <p:cNvSpPr txBox="1"/>
          <p:nvPr/>
        </p:nvSpPr>
        <p:spPr>
          <a:xfrm>
            <a:off x="2464903" y="1086394"/>
            <a:ext cx="39226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ไม่พูด</a:t>
            </a:r>
          </a:p>
          <a:p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เหมือนหุ่นยนต์!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E351C-51F6-4DAC-9AE7-FCD526C30A1F}"/>
              </a:ext>
            </a:extLst>
          </p:cNvPr>
          <p:cNvSpPr txBox="1"/>
          <p:nvPr/>
        </p:nvSpPr>
        <p:spPr>
          <a:xfrm>
            <a:off x="2464904" y="2524563"/>
            <a:ext cx="3922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เพราะจะต้อง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สร้างความสัมพันธ์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การพบเจอ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ความอยากรู้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สร้างความเข้าใจ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ความตื่นเต้น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54A6F6-4C65-4C32-9683-BEAD8DFC0CD4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739720AB-04FE-4841-850A-2F2674791623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22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014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55735A5-E0FD-444A-901B-113DF33EEA61}"/>
              </a:ext>
            </a:extLst>
          </p:cNvPr>
          <p:cNvGrpSpPr/>
          <p:nvPr/>
        </p:nvGrpSpPr>
        <p:grpSpPr>
          <a:xfrm>
            <a:off x="1697503" y="344220"/>
            <a:ext cx="10027486" cy="5672960"/>
            <a:chOff x="1697503" y="344220"/>
            <a:chExt cx="10027486" cy="56729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1D9FB0-9D1D-4D71-8DF3-F6F50163C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8874"/>
            <a:stretch/>
          </p:blipFill>
          <p:spPr>
            <a:xfrm>
              <a:off x="5897957" y="344220"/>
              <a:ext cx="5827032" cy="567296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A89D86-03A3-4DF6-A1A0-FA6C41FC4211}"/>
                </a:ext>
              </a:extLst>
            </p:cNvPr>
            <p:cNvSpPr/>
            <p:nvPr/>
          </p:nvSpPr>
          <p:spPr>
            <a:xfrm>
              <a:off x="1697503" y="344220"/>
              <a:ext cx="6691123" cy="56560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11632F1-D769-4F7B-A052-6A0A422AD2E0}"/>
              </a:ext>
            </a:extLst>
          </p:cNvPr>
          <p:cNvGrpSpPr/>
          <p:nvPr/>
        </p:nvGrpSpPr>
        <p:grpSpPr>
          <a:xfrm>
            <a:off x="-9009" y="3273287"/>
            <a:ext cx="2206750" cy="785190"/>
            <a:chOff x="-15113" y="3273287"/>
            <a:chExt cx="3701520" cy="785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A3EBCB-4137-4070-B581-FD6C5F4D4170}"/>
                </a:ext>
              </a:extLst>
            </p:cNvPr>
            <p:cNvSpPr/>
            <p:nvPr/>
          </p:nvSpPr>
          <p:spPr>
            <a:xfrm>
              <a:off x="-15113" y="3273287"/>
              <a:ext cx="3701520" cy="785190"/>
            </a:xfrm>
            <a:prstGeom prst="rect">
              <a:avLst/>
            </a:prstGeom>
            <a:solidFill>
              <a:srgbClr val="EB98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2B7067-7DFF-4424-A7C5-6681D1DED016}"/>
                </a:ext>
              </a:extLst>
            </p:cNvPr>
            <p:cNvSpPr/>
            <p:nvPr/>
          </p:nvSpPr>
          <p:spPr>
            <a:xfrm>
              <a:off x="0" y="3429000"/>
              <a:ext cx="3314133" cy="629477"/>
            </a:xfrm>
            <a:prstGeom prst="rect">
              <a:avLst/>
            </a:prstGeom>
            <a:solidFill>
              <a:srgbClr val="A41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การซ้อม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35727B8-CC77-40C6-9325-BEDDEC3C49B4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60D91D-E3D3-4BEC-AE77-C5BD38745F56}"/>
              </a:ext>
            </a:extLst>
          </p:cNvPr>
          <p:cNvSpPr/>
          <p:nvPr/>
        </p:nvSpPr>
        <p:spPr>
          <a:xfrm>
            <a:off x="1802293" y="527696"/>
            <a:ext cx="734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ทดสอบการซ้อม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ก่อนขึ้นพูด :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795B8-BBA3-424A-8FAA-B945EF9B20F1}"/>
              </a:ext>
            </a:extLst>
          </p:cNvPr>
          <p:cNvSpPr txBox="1"/>
          <p:nvPr/>
        </p:nvSpPr>
        <p:spPr>
          <a:xfrm>
            <a:off x="2329050" y="1135470"/>
            <a:ext cx="83461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เราได้รับความสนใจจากผู้ชมหรือไม่ จากการเดินทางของเรื่องราว?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เราสบตาผู้ชมไหม?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การนำเสนอประสบความสำเร็จหรือไม่ สำหรับการสร้างแนวคิดใหม่ให้กับเรา?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การเล่าเรื่องราวของการเดินทางแต่ละประเด็นเป็นที่พอใจหรือไม่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มีตัวอย่างเพียงพอที่จะทำให้ทุกอย่างชัดเจนหรือไม่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น้ำเสียงของเราเป็นอย่างไร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มีความหลากหลายของ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Tome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Pacing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หรือไม่?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ฟังเสียงตัวเองว่ากำลังท่องบทสนทนาอยู่หรือไม่?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มีอารมณ์ขันเพียงพอหรือไม่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ทัศนวิสัยเป็นอย่างไร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เรามองเห็นจุดที่จะสร้างความรำคาญให้แก่ผู้ชมบ้างไหม?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ท่าทางร่างกายของเราเป็นธรรมชาติหรือไม่?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พูดตรงตามเวลาที่กำหนดหรือไม่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มีช่วงเวลาที่เรารู้สึกเบื่อในขณะพูดบ้างไหม?</a:t>
            </a:r>
          </a:p>
          <a:p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มีบางอย่างที่เราสามารถตัดออกได้หรือไม่?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FB56B28F-A8EE-4CEA-AF9E-9DCD51293ABE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23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09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B2F25-C48E-4642-9A54-DD08F5CD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295" y="506895"/>
            <a:ext cx="9766852" cy="54938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10DFAC-201C-4E15-947B-C24062CC109F}"/>
              </a:ext>
            </a:extLst>
          </p:cNvPr>
          <p:cNvSpPr txBox="1"/>
          <p:nvPr/>
        </p:nvSpPr>
        <p:spPr>
          <a:xfrm>
            <a:off x="1802295" y="512427"/>
            <a:ext cx="976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spc="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การเตรียมจิตใจ</a:t>
            </a:r>
            <a:endParaRPr lang="en-US" sz="4000" b="1" spc="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275E1-2840-47C6-9935-BF872E85FA05}"/>
              </a:ext>
            </a:extLst>
          </p:cNvPr>
          <p:cNvSpPr txBox="1"/>
          <p:nvPr/>
        </p:nvSpPr>
        <p:spPr>
          <a:xfrm>
            <a:off x="2959100" y="1995827"/>
            <a:ext cx="205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การดื่มน้ำ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BF917E-DD61-4F3D-B2B6-CD10749E05CE}"/>
              </a:ext>
            </a:extLst>
          </p:cNvPr>
          <p:cNvSpPr txBox="1"/>
          <p:nvPr/>
        </p:nvSpPr>
        <p:spPr>
          <a:xfrm>
            <a:off x="1802295" y="2928786"/>
            <a:ext cx="360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รับประทานอาหารให้เพียงพอ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72C680-6BFB-4175-A7CC-96F39F27ACC4}"/>
              </a:ext>
            </a:extLst>
          </p:cNvPr>
          <p:cNvSpPr txBox="1"/>
          <p:nvPr/>
        </p:nvSpPr>
        <p:spPr>
          <a:xfrm>
            <a:off x="2085874" y="3881320"/>
            <a:ext cx="2437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ค้นหา "เพื่อน" ในกลุ่มผู้ชม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806726-84AB-4B01-882C-034DD39695E2}"/>
              </a:ext>
            </a:extLst>
          </p:cNvPr>
          <p:cNvSpPr txBox="1"/>
          <p:nvPr/>
        </p:nvSpPr>
        <p:spPr>
          <a:xfrm>
            <a:off x="8151540" y="3724991"/>
            <a:ext cx="341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พึงระลึกถึงความเปราะบาง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649EFE-8CB7-42DB-8ED7-779838261971}"/>
              </a:ext>
            </a:extLst>
          </p:cNvPr>
          <p:cNvSpPr txBox="1"/>
          <p:nvPr/>
        </p:nvSpPr>
        <p:spPr>
          <a:xfrm>
            <a:off x="8461513" y="2792157"/>
            <a:ext cx="257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มีแผนสำรอง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6549A-3114-4B17-9606-340A8E0E6CA0}"/>
              </a:ext>
            </a:extLst>
          </p:cNvPr>
          <p:cNvSpPr txBox="1"/>
          <p:nvPr/>
        </p:nvSpPr>
        <p:spPr>
          <a:xfrm>
            <a:off x="8151541" y="1975170"/>
            <a:ext cx="3417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ร่างกายที่พร้อมจะช่วยคุณได้!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1DD929-C5FB-495E-8CC7-DDFD5C9133FA}"/>
              </a:ext>
            </a:extLst>
          </p:cNvPr>
          <p:cNvSpPr txBox="1"/>
          <p:nvPr/>
        </p:nvSpPr>
        <p:spPr>
          <a:xfrm>
            <a:off x="4210200" y="5360735"/>
            <a:ext cx="4772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มุ่งเน้นสิ่งที่คุณกำลังพูดถึง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EE8F60-6E04-4736-96D7-5F85132C7552}"/>
              </a:ext>
            </a:extLst>
          </p:cNvPr>
          <p:cNvSpPr txBox="1"/>
          <p:nvPr/>
        </p:nvSpPr>
        <p:spPr>
          <a:xfrm>
            <a:off x="4523014" y="1437270"/>
            <a:ext cx="432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ใช้ความกลัวของคุณเป็นแรงจูงใจ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4E9C-6EEC-4092-B0B6-9D1B5C8214B1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2D7E9AC8-F9A7-48FB-8DD4-14108825EBD2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24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300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F9582C-705D-4D1E-A563-6B31039D9310}"/>
              </a:ext>
            </a:extLst>
          </p:cNvPr>
          <p:cNvGrpSpPr/>
          <p:nvPr/>
        </p:nvGrpSpPr>
        <p:grpSpPr>
          <a:xfrm>
            <a:off x="486150" y="2467428"/>
            <a:ext cx="3517815" cy="1041276"/>
            <a:chOff x="7593495" y="3258941"/>
            <a:chExt cx="4035286" cy="104127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07135B-A87B-4386-8B23-CBBFDF4054BA}"/>
                </a:ext>
              </a:extLst>
            </p:cNvPr>
            <p:cNvSpPr txBox="1"/>
            <p:nvPr/>
          </p:nvSpPr>
          <p:spPr>
            <a:xfrm>
              <a:off x="7600120" y="3258941"/>
              <a:ext cx="4028661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h-TH" sz="4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สิ่งที่ต้องจำ</a:t>
              </a:r>
              <a:endParaRPr lang="en-US" sz="4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49B262-6CC1-460E-8397-219EBC626615}"/>
                </a:ext>
              </a:extLst>
            </p:cNvPr>
            <p:cNvSpPr/>
            <p:nvPr/>
          </p:nvSpPr>
          <p:spPr>
            <a:xfrm>
              <a:off x="7593495" y="4169707"/>
              <a:ext cx="4028661" cy="45719"/>
            </a:xfrm>
            <a:prstGeom prst="rect">
              <a:avLst/>
            </a:prstGeom>
            <a:solidFill>
              <a:srgbClr val="FBC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C28368-3713-4DDF-8D27-973B8DC1F8D0}"/>
                </a:ext>
              </a:extLst>
            </p:cNvPr>
            <p:cNvSpPr/>
            <p:nvPr/>
          </p:nvSpPr>
          <p:spPr>
            <a:xfrm>
              <a:off x="7600120" y="4254498"/>
              <a:ext cx="4028661" cy="45719"/>
            </a:xfrm>
            <a:prstGeom prst="rect">
              <a:avLst/>
            </a:prstGeom>
            <a:solidFill>
              <a:srgbClr val="FBCD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7487C66-9184-4DEE-9210-6A79706CE3A6}"/>
              </a:ext>
            </a:extLst>
          </p:cNvPr>
          <p:cNvSpPr txBox="1"/>
          <p:nvPr/>
        </p:nvSpPr>
        <p:spPr>
          <a:xfrm>
            <a:off x="4253345" y="477103"/>
            <a:ext cx="74043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ผู้ชม...</a:t>
            </a:r>
            <a:endParaRPr lang="en-US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เขามาฟังคำพูดของคุณ</a:t>
            </a:r>
          </a:p>
          <a:p>
            <a:pPr defTabSz="406400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อยากเห็นหน้าคุณไม่ใช่หลังของคุณ</a:t>
            </a:r>
          </a:p>
          <a:p>
            <a:pPr defTabSz="406400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ถ้าไม่จำเป็นไม่ควรอ่านให้ฟัง</a:t>
            </a:r>
          </a:p>
          <a:p>
            <a:pPr defTabSz="406400"/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ข้อมูล</a:t>
            </a:r>
            <a:r>
              <a:rPr lang="th-TH" sz="2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ที่พิมพ์ให้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จะต้องครบถ้วน อ่านรู้เรื่อง ชัดเจน</a:t>
            </a:r>
            <a:endParaRPr lang="en-US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88FFC-7405-4F75-BB99-FDA587EE0075}"/>
              </a:ext>
            </a:extLst>
          </p:cNvPr>
          <p:cNvSpPr/>
          <p:nvPr/>
        </p:nvSpPr>
        <p:spPr>
          <a:xfrm>
            <a:off x="4032846" y="441851"/>
            <a:ext cx="7624868" cy="551410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18689" y="2569984"/>
            <a:ext cx="640079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สไลด์ของคุณ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mr-IN" sz="2600" b="1" dirty="0">
                <a:latin typeface="TH SarabunPSK" panose="020B0500040200020003" pitchFamily="34" charset="-34"/>
              </a:rPr>
              <a:t>…</a:t>
            </a:r>
            <a:endParaRPr lang="en-US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สนับสนุนการนำเสนอของคุณไม่ใช่ขโมยความสนใจไปผู้พูด</a:t>
            </a:r>
          </a:p>
          <a:p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สไลด์จะต้องเห็นชัดเจน </a:t>
            </a:r>
            <a:r>
              <a:rPr lang="th-TH" sz="2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ผู้ชมไม่ต้อง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เพ่งสายตาจ้องมอง</a:t>
            </a:r>
            <a:endParaRPr lang="en-US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3343" y="3832274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mr-IN" sz="2600" b="1" dirty="0">
                <a:latin typeface="TH SarabunPSK" panose="020B0500040200020003" pitchFamily="34" charset="-34"/>
              </a:rPr>
              <a:t>…</a:t>
            </a:r>
            <a:endParaRPr lang="en-US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รู้ว่าคุณต้องการแบ่งปันอะไร</a:t>
            </a:r>
          </a:p>
          <a:p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เตรียมและตรวจสอบ</a:t>
            </a:r>
          </a:p>
          <a:p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ปฏิบัติ</a:t>
            </a:r>
            <a:endParaRPr lang="en-US" sz="2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85071" y="5017506"/>
            <a:ext cx="1593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84223" y="5012728"/>
            <a:ext cx="1489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65313" y="4979221"/>
            <a:ext cx="2619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และปฏิบัติ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25845" y="5470786"/>
            <a:ext cx="6312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หายใจเข้าลึก ๆ และสนุกกับมัน!</a:t>
            </a:r>
            <a:endParaRPr lang="en-US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020E5CAB-1254-424C-ABB3-A2702BEA0BF8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25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924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80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text&#10;&#10;Description automatically generated">
            <a:extLst>
              <a:ext uri="{FF2B5EF4-FFF2-40B4-BE49-F238E27FC236}">
                <a16:creationId xmlns:a16="http://schemas.microsoft.com/office/drawing/2014/main" id="{3FE35499-41F8-4EDA-91C6-96AB6BECA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" t="6657" r="3676" b="7136"/>
          <a:stretch/>
        </p:blipFill>
        <p:spPr>
          <a:xfrm>
            <a:off x="6946169" y="561522"/>
            <a:ext cx="4436702" cy="269840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C6515-0FA8-4DE0-BA38-069190D02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0"/>
          <a:stretch/>
        </p:blipFill>
        <p:spPr>
          <a:xfrm>
            <a:off x="1885564" y="3333887"/>
            <a:ext cx="4689644" cy="262370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24F3C5-8B18-421E-B01A-181B0EC19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170" y="3333887"/>
            <a:ext cx="4436702" cy="262370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D33BF-4523-4A39-821F-322DE22CF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4" t="3902" r="1768" b="10646"/>
          <a:stretch/>
        </p:blipFill>
        <p:spPr>
          <a:xfrm>
            <a:off x="1885563" y="561521"/>
            <a:ext cx="4689644" cy="269840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F76743-DC20-4557-8634-98FCB7497FAE}"/>
              </a:ext>
            </a:extLst>
          </p:cNvPr>
          <p:cNvGrpSpPr/>
          <p:nvPr/>
        </p:nvGrpSpPr>
        <p:grpSpPr>
          <a:xfrm>
            <a:off x="384313" y="2799521"/>
            <a:ext cx="5466522" cy="1411357"/>
            <a:chOff x="384313" y="2799521"/>
            <a:chExt cx="5466522" cy="14113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210EEE-E8BC-4DE5-8F1D-150B717B4D53}"/>
                </a:ext>
              </a:extLst>
            </p:cNvPr>
            <p:cNvSpPr/>
            <p:nvPr/>
          </p:nvSpPr>
          <p:spPr>
            <a:xfrm>
              <a:off x="384313" y="2799521"/>
              <a:ext cx="5314122" cy="1258957"/>
            </a:xfrm>
            <a:prstGeom prst="rect">
              <a:avLst/>
            </a:prstGeom>
            <a:solidFill>
              <a:srgbClr val="C68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F07A0B-FE19-45CC-8A4E-713AC53C7AE6}"/>
                </a:ext>
              </a:extLst>
            </p:cNvPr>
            <p:cNvSpPr/>
            <p:nvPr/>
          </p:nvSpPr>
          <p:spPr>
            <a:xfrm>
              <a:off x="536713" y="2951921"/>
              <a:ext cx="5314122" cy="1258957"/>
            </a:xfrm>
            <a:prstGeom prst="rect">
              <a:avLst/>
            </a:prstGeom>
            <a:solidFill>
              <a:srgbClr val="A41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สไลด์แบบนี้ไม่ควรทำ </a:t>
              </a:r>
              <a:r>
                <a:rPr lang="en-GB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!</a:t>
              </a:r>
              <a:endPara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75C9DC7-0D71-4068-8513-5BADE021A55E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3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87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6AED6-27D3-44A7-84D1-49FCCBDC8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26" y="1550505"/>
            <a:ext cx="10801546" cy="39982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ECB38F-B846-4B2A-B33A-37EB284E82E4}"/>
              </a:ext>
            </a:extLst>
          </p:cNvPr>
          <p:cNvSpPr/>
          <p:nvPr/>
        </p:nvSpPr>
        <p:spPr>
          <a:xfrm>
            <a:off x="695226" y="4680801"/>
            <a:ext cx="10801546" cy="503583"/>
          </a:xfrm>
          <a:prstGeom prst="rect">
            <a:avLst/>
          </a:prstGeom>
          <a:solidFill>
            <a:schemeClr val="tx1">
              <a:lumMod val="95000"/>
              <a:lumOff val="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26ABF8-2FA8-4FDE-B02D-C6720FA8C184}"/>
              </a:ext>
            </a:extLst>
          </p:cNvPr>
          <p:cNvSpPr txBox="1"/>
          <p:nvPr/>
        </p:nvSpPr>
        <p:spPr>
          <a:xfrm>
            <a:off x="695227" y="4687742"/>
            <a:ext cx="10801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การไม่มีสไลด์เลย ดีกว่าการมีสไลด์ที่ไม่ดี!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8FF22AAA-9DA5-41C2-8DB5-D6A6C5A941B9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4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5032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8BBC9-4CE8-422B-8B88-13B7DF26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88" y="719487"/>
            <a:ext cx="9078134" cy="54190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36024B-D0E3-48D2-9E85-BE94A9E0EFB6}"/>
              </a:ext>
            </a:extLst>
          </p:cNvPr>
          <p:cNvGrpSpPr/>
          <p:nvPr/>
        </p:nvGrpSpPr>
        <p:grpSpPr>
          <a:xfrm>
            <a:off x="384313" y="2697923"/>
            <a:ext cx="5466522" cy="1411357"/>
            <a:chOff x="384313" y="2799521"/>
            <a:chExt cx="5466522" cy="14113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36B0E7A-7403-424F-A03F-5FE7E7B1922B}"/>
                </a:ext>
              </a:extLst>
            </p:cNvPr>
            <p:cNvSpPr/>
            <p:nvPr/>
          </p:nvSpPr>
          <p:spPr>
            <a:xfrm>
              <a:off x="384313" y="2799521"/>
              <a:ext cx="5314122" cy="125895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C1D846-E1D3-4387-B5D1-EBC646B527FF}"/>
                </a:ext>
              </a:extLst>
            </p:cNvPr>
            <p:cNvSpPr/>
            <p:nvPr/>
          </p:nvSpPr>
          <p:spPr>
            <a:xfrm>
              <a:off x="536713" y="2951921"/>
              <a:ext cx="5314122" cy="1258957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pc="600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Visualization</a:t>
              </a:r>
            </a:p>
            <a:p>
              <a:pPr algn="ctr"/>
              <a:r>
                <a:rPr lang="th-TH" sz="4000" b="1" spc="600" dirty="0" smtClean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การแสดงภาพ</a:t>
              </a:r>
              <a:endParaRPr lang="en-US" sz="4000" b="1" spc="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Oval 8">
            <a:extLst>
              <a:ext uri="{FF2B5EF4-FFF2-40B4-BE49-F238E27FC236}">
                <a16:creationId xmlns:a16="http://schemas.microsoft.com/office/drawing/2014/main" id="{0E642E4D-C63F-4A5F-8F78-570AD6E050DA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5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955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3FE1A-0813-4D18-8EB7-8607D1758DF5}"/>
              </a:ext>
            </a:extLst>
          </p:cNvPr>
          <p:cNvGrpSpPr/>
          <p:nvPr/>
        </p:nvGrpSpPr>
        <p:grpSpPr>
          <a:xfrm>
            <a:off x="1846145" y="2375979"/>
            <a:ext cx="6008982" cy="909211"/>
            <a:chOff x="1846251" y="3157174"/>
            <a:chExt cx="6008982" cy="90921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0E7FBBC-6E3F-4A3D-8B49-7154BECFB2AF}"/>
                </a:ext>
              </a:extLst>
            </p:cNvPr>
            <p:cNvSpPr/>
            <p:nvPr/>
          </p:nvSpPr>
          <p:spPr>
            <a:xfrm>
              <a:off x="1846251" y="3157174"/>
              <a:ext cx="6008982" cy="909211"/>
            </a:xfrm>
            <a:prstGeom prst="roundRect">
              <a:avLst/>
            </a:prstGeom>
            <a:solidFill>
              <a:srgbClr val="D2E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130E36-2AA0-40BD-9AE4-F20ADAA2BECA}"/>
                </a:ext>
              </a:extLst>
            </p:cNvPr>
            <p:cNvSpPr txBox="1"/>
            <p:nvPr/>
          </p:nvSpPr>
          <p:spPr>
            <a:xfrm>
              <a:off x="2664645" y="3357755"/>
              <a:ext cx="4968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อธิบายสื่อความได้</a:t>
              </a:r>
              <a:endParaRPr lang="en-US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07CCBD-D22F-41EC-8E67-6F35B3057BC8}"/>
              </a:ext>
            </a:extLst>
          </p:cNvPr>
          <p:cNvGrpSpPr/>
          <p:nvPr/>
        </p:nvGrpSpPr>
        <p:grpSpPr>
          <a:xfrm>
            <a:off x="1871104" y="3614322"/>
            <a:ext cx="7921757" cy="909212"/>
            <a:chOff x="1093875" y="4406146"/>
            <a:chExt cx="7454983" cy="90921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5228472-6547-41B6-BC73-1096FF137358}"/>
                </a:ext>
              </a:extLst>
            </p:cNvPr>
            <p:cNvSpPr/>
            <p:nvPr/>
          </p:nvSpPr>
          <p:spPr>
            <a:xfrm>
              <a:off x="1093875" y="4406146"/>
              <a:ext cx="7454983" cy="909212"/>
            </a:xfrm>
            <a:prstGeom prst="round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E9B6B4-052D-4B59-BF06-9D8F4B95837C}"/>
                </a:ext>
              </a:extLst>
            </p:cNvPr>
            <p:cNvSpPr txBox="1"/>
            <p:nvPr/>
          </p:nvSpPr>
          <p:spPr>
            <a:xfrm>
              <a:off x="1809781" y="4579220"/>
              <a:ext cx="6527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มีความสวยงาม</a:t>
              </a:r>
              <a:endParaRPr lang="en-US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A389AF-E367-4440-A1C3-CC13212AFADC}"/>
              </a:ext>
            </a:extLst>
          </p:cNvPr>
          <p:cNvGrpSpPr/>
          <p:nvPr/>
        </p:nvGrpSpPr>
        <p:grpSpPr>
          <a:xfrm>
            <a:off x="1846145" y="1091433"/>
            <a:ext cx="5306974" cy="909211"/>
            <a:chOff x="1908911" y="1889386"/>
            <a:chExt cx="5306974" cy="90921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BCE4632-A575-4D5D-962D-2400357F72F0}"/>
                </a:ext>
              </a:extLst>
            </p:cNvPr>
            <p:cNvSpPr/>
            <p:nvPr/>
          </p:nvSpPr>
          <p:spPr>
            <a:xfrm>
              <a:off x="1908911" y="1889386"/>
              <a:ext cx="5306974" cy="909211"/>
            </a:xfrm>
            <a:prstGeom prst="roundRect">
              <a:avLst/>
            </a:prstGeom>
            <a:solidFill>
              <a:srgbClr val="F0E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40EDB62-466E-48CC-AA72-B29CA0A9495E}"/>
                </a:ext>
              </a:extLst>
            </p:cNvPr>
            <p:cNvSpPr txBox="1"/>
            <p:nvPr/>
          </p:nvSpPr>
          <p:spPr>
            <a:xfrm>
              <a:off x="2377972" y="2099741"/>
              <a:ext cx="3107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แสดงให้เห็นชัดเจน</a:t>
              </a:r>
              <a:endParaRPr lang="en-US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291323A-6436-43E5-A84A-172A31F1CA7B}"/>
              </a:ext>
            </a:extLst>
          </p:cNvPr>
          <p:cNvSpPr/>
          <p:nvPr/>
        </p:nvSpPr>
        <p:spPr>
          <a:xfrm>
            <a:off x="378790" y="599056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Anderson, C. </a:t>
            </a:r>
            <a:r>
              <a:rPr lang="en-US" sz="1400" i="1" dirty="0"/>
              <a:t>TED Talks: The Official TED Guide to Public S</a:t>
            </a:r>
          </a:p>
          <a:p>
            <a:r>
              <a:rPr lang="en-US" sz="1400" i="1" dirty="0"/>
              <a:t>peaking</a:t>
            </a:r>
            <a:r>
              <a:rPr lang="en-US" sz="1400" dirty="0"/>
              <a:t>, Headline Publishing Group, 2016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9C9C9A-698C-475B-8DD1-B16E9592EFF4}"/>
              </a:ext>
            </a:extLst>
          </p:cNvPr>
          <p:cNvGrpSpPr/>
          <p:nvPr/>
        </p:nvGrpSpPr>
        <p:grpSpPr>
          <a:xfrm>
            <a:off x="5042940" y="673089"/>
            <a:ext cx="6480960" cy="3815727"/>
            <a:chOff x="198524" y="1229515"/>
            <a:chExt cx="6480960" cy="381572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BDEF326-8EE3-4CA2-95A2-A2C6974EB0DD}"/>
                </a:ext>
              </a:extLst>
            </p:cNvPr>
            <p:cNvSpPr/>
            <p:nvPr/>
          </p:nvSpPr>
          <p:spPr>
            <a:xfrm>
              <a:off x="4579215" y="1441442"/>
              <a:ext cx="1880322" cy="18471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CDAC2F-DA8E-4587-B7AA-B83FE1CD5133}"/>
                </a:ext>
              </a:extLst>
            </p:cNvPr>
            <p:cNvSpPr/>
            <p:nvPr/>
          </p:nvSpPr>
          <p:spPr>
            <a:xfrm>
              <a:off x="4716557" y="1289421"/>
              <a:ext cx="1880322" cy="1847185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8A4B27F-2EEC-4216-92AE-36784E1FACAD}"/>
                </a:ext>
              </a:extLst>
            </p:cNvPr>
            <p:cNvSpPr/>
            <p:nvPr/>
          </p:nvSpPr>
          <p:spPr>
            <a:xfrm>
              <a:off x="4578664" y="2624569"/>
              <a:ext cx="1286568" cy="1247953"/>
            </a:xfrm>
            <a:prstGeom prst="ellipse">
              <a:avLst/>
            </a:prstGeom>
            <a:solidFill>
              <a:srgbClr val="9D9D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88F7AF2-2B44-4A36-8972-D0D085A44E26}"/>
                </a:ext>
              </a:extLst>
            </p:cNvPr>
            <p:cNvSpPr/>
            <p:nvPr/>
          </p:nvSpPr>
          <p:spPr>
            <a:xfrm>
              <a:off x="1915245" y="1523833"/>
              <a:ext cx="3046258" cy="3054427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8BC853-8EEA-4D02-BB85-95221A13A033}"/>
                </a:ext>
              </a:extLst>
            </p:cNvPr>
            <p:cNvSpPr/>
            <p:nvPr/>
          </p:nvSpPr>
          <p:spPr>
            <a:xfrm>
              <a:off x="5265199" y="3643300"/>
              <a:ext cx="1286568" cy="1247953"/>
            </a:xfrm>
            <a:prstGeom prst="ellipse">
              <a:avLst/>
            </a:prstGeom>
            <a:solidFill>
              <a:srgbClr val="EAEAEA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AF16C67-1E06-4237-84FE-CEE27A0D6F55}"/>
                </a:ext>
              </a:extLst>
            </p:cNvPr>
            <p:cNvSpPr/>
            <p:nvPr/>
          </p:nvSpPr>
          <p:spPr>
            <a:xfrm>
              <a:off x="4144445" y="3762699"/>
              <a:ext cx="1286568" cy="1247953"/>
            </a:xfrm>
            <a:prstGeom prst="ellipse">
              <a:avLst/>
            </a:prstGeom>
            <a:solidFill>
              <a:srgbClr val="B6EAF9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72CAB70-3DF1-49DE-A2FA-0A381430F709}"/>
                </a:ext>
              </a:extLst>
            </p:cNvPr>
            <p:cNvSpPr/>
            <p:nvPr/>
          </p:nvSpPr>
          <p:spPr>
            <a:xfrm>
              <a:off x="2167987" y="1473521"/>
              <a:ext cx="3046258" cy="3054427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0713CA-1911-45AE-8885-1311DD7ECFC0}"/>
                </a:ext>
              </a:extLst>
            </p:cNvPr>
            <p:cNvSpPr/>
            <p:nvPr/>
          </p:nvSpPr>
          <p:spPr>
            <a:xfrm>
              <a:off x="4261910" y="3797289"/>
              <a:ext cx="1286568" cy="1247953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18E3BA-37EB-4712-B31A-02385FE5F52C}"/>
                </a:ext>
              </a:extLst>
            </p:cNvPr>
            <p:cNvSpPr/>
            <p:nvPr/>
          </p:nvSpPr>
          <p:spPr>
            <a:xfrm>
              <a:off x="5392916" y="3394415"/>
              <a:ext cx="1286568" cy="1247953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04DC89-3E95-491A-A67C-1A02AF5D6873}"/>
                </a:ext>
              </a:extLst>
            </p:cNvPr>
            <p:cNvGrpSpPr/>
            <p:nvPr/>
          </p:nvGrpSpPr>
          <p:grpSpPr>
            <a:xfrm>
              <a:off x="198524" y="1257788"/>
              <a:ext cx="2454120" cy="1916852"/>
              <a:chOff x="5455951" y="1271787"/>
              <a:chExt cx="2454120" cy="191685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DB861B1-E3D7-4F76-8F91-06ED6A1D2820}"/>
                  </a:ext>
                </a:extLst>
              </p:cNvPr>
              <p:cNvSpPr/>
              <p:nvPr/>
            </p:nvSpPr>
            <p:spPr>
              <a:xfrm>
                <a:off x="5872197" y="1271787"/>
                <a:ext cx="1880322" cy="184718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399465A-3428-4845-AB9B-F8F6AB77B217}"/>
                  </a:ext>
                </a:extLst>
              </p:cNvPr>
              <p:cNvSpPr/>
              <p:nvPr/>
            </p:nvSpPr>
            <p:spPr>
              <a:xfrm>
                <a:off x="5455951" y="1408665"/>
                <a:ext cx="2454120" cy="1779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"/>
                  </a:spcAft>
                </a:pPr>
                <a:r>
                  <a:rPr lang="en-US" sz="36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 </a:t>
                </a:r>
                <a:endParaRPr lang="th-TH" sz="36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algn="ctr">
                  <a:spcAft>
                    <a:spcPts val="100"/>
                  </a:spcAft>
                </a:pPr>
                <a:r>
                  <a:rPr lang="th-TH" sz="36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องค์ประกอบ</a:t>
                </a:r>
              </a:p>
              <a:p>
                <a:pPr algn="ctr">
                  <a:spcAft>
                    <a:spcPts val="100"/>
                  </a:spcAft>
                </a:pPr>
                <a:r>
                  <a:rPr lang="th-TH" sz="36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สำคัญ</a:t>
                </a:r>
                <a:endParaRPr lang="en-US" sz="36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689D3A-7783-4919-B1A4-00AC4439FAF3}"/>
                </a:ext>
              </a:extLst>
            </p:cNvPr>
            <p:cNvSpPr/>
            <p:nvPr/>
          </p:nvSpPr>
          <p:spPr>
            <a:xfrm>
              <a:off x="2393369" y="2651487"/>
              <a:ext cx="248820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th-TH" sz="5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ภาพที่ดี</a:t>
              </a:r>
              <a:endParaRPr lang="en-US" sz="5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FF7C3C9-0E83-4FA1-BEC7-7B92B469D24B}"/>
                </a:ext>
              </a:extLst>
            </p:cNvPr>
            <p:cNvSpPr/>
            <p:nvPr/>
          </p:nvSpPr>
          <p:spPr>
            <a:xfrm>
              <a:off x="476231" y="1229515"/>
              <a:ext cx="1880321" cy="1815552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5A556F-B70D-4555-A98E-ED8E713AB143}"/>
              </a:ext>
            </a:extLst>
          </p:cNvPr>
          <p:cNvGrpSpPr/>
          <p:nvPr/>
        </p:nvGrpSpPr>
        <p:grpSpPr>
          <a:xfrm>
            <a:off x="1616928" y="3867671"/>
            <a:ext cx="9295565" cy="2128179"/>
            <a:chOff x="1616928" y="3867671"/>
            <a:chExt cx="9295565" cy="212817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B9788CF-3F47-42ED-80C7-5CF9897975B2}"/>
                </a:ext>
              </a:extLst>
            </p:cNvPr>
            <p:cNvGrpSpPr/>
            <p:nvPr/>
          </p:nvGrpSpPr>
          <p:grpSpPr>
            <a:xfrm>
              <a:off x="1616928" y="3867671"/>
              <a:ext cx="9129152" cy="2128179"/>
              <a:chOff x="1616928" y="3867671"/>
              <a:chExt cx="9129152" cy="212817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B7DBC27-3F42-4629-B632-DADB5310696E}"/>
                  </a:ext>
                </a:extLst>
              </p:cNvPr>
              <p:cNvGrpSpPr/>
              <p:nvPr/>
            </p:nvGrpSpPr>
            <p:grpSpPr>
              <a:xfrm>
                <a:off x="1616928" y="4862191"/>
                <a:ext cx="7806152" cy="1036042"/>
                <a:chOff x="-590267" y="1889386"/>
                <a:chExt cx="7806152" cy="1036042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97243C52-3764-4E01-92FD-945DC5DA0712}"/>
                    </a:ext>
                  </a:extLst>
                </p:cNvPr>
                <p:cNvSpPr/>
                <p:nvPr/>
              </p:nvSpPr>
              <p:spPr>
                <a:xfrm>
                  <a:off x="-336091" y="1889386"/>
                  <a:ext cx="7551976" cy="909211"/>
                </a:xfrm>
                <a:prstGeom prst="roundRect">
                  <a:avLst/>
                </a:prstGeom>
                <a:solidFill>
                  <a:srgbClr val="C2E7E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1557EE-9E68-4540-94DA-A5BE18BA078C}"/>
                    </a:ext>
                  </a:extLst>
                </p:cNvPr>
                <p:cNvSpPr txBox="1"/>
                <p:nvPr/>
              </p:nvSpPr>
              <p:spPr>
                <a:xfrm>
                  <a:off x="-590267" y="1971321"/>
                  <a:ext cx="7169544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800" b="1" dirty="0">
                      <a:solidFill>
                        <a:srgbClr val="00206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จุดประสงค์หลักของภาพ คือ</a:t>
                  </a:r>
                </a:p>
                <a:p>
                  <a:pPr algn="ctr"/>
                  <a:r>
                    <a:rPr lang="th-TH" sz="2800" b="1" dirty="0">
                      <a:solidFill>
                        <a:srgbClr val="002060"/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การสื่อความหมายในสิ่งที่ไม่สามารถอธิบายด้วยคำพูดได้ภายใต้ข้อจำกัด</a:t>
                  </a:r>
                  <a:endParaRPr lang="en-US" sz="2800" b="1" dirty="0">
                    <a:solidFill>
                      <a:srgbClr val="00206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6B9B305-4FAF-45B5-BEC3-5429C0BFD9EE}"/>
                  </a:ext>
                </a:extLst>
              </p:cNvPr>
              <p:cNvGrpSpPr/>
              <p:nvPr/>
            </p:nvGrpSpPr>
            <p:grpSpPr>
              <a:xfrm>
                <a:off x="8785827" y="3867671"/>
                <a:ext cx="1960253" cy="2128179"/>
                <a:chOff x="8785827" y="3867671"/>
                <a:chExt cx="1960253" cy="2128179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9A91E24-8C74-42EF-A771-CB7F9EB9231A}"/>
                    </a:ext>
                  </a:extLst>
                </p:cNvPr>
                <p:cNvSpPr/>
                <p:nvPr/>
              </p:nvSpPr>
              <p:spPr>
                <a:xfrm>
                  <a:off x="8785827" y="4148665"/>
                  <a:ext cx="1880322" cy="1847185"/>
                </a:xfrm>
                <a:prstGeom prst="ellipse">
                  <a:avLst/>
                </a:prstGeom>
                <a:solidFill>
                  <a:srgbClr val="5EC1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6FD6808-3811-4B84-AE18-F702E4921A98}"/>
                    </a:ext>
                  </a:extLst>
                </p:cNvPr>
                <p:cNvSpPr/>
                <p:nvPr/>
              </p:nvSpPr>
              <p:spPr>
                <a:xfrm>
                  <a:off x="8865758" y="3867671"/>
                  <a:ext cx="1880322" cy="1847185"/>
                </a:xfrm>
                <a:prstGeom prst="ellipse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9CED9A-D9B3-49A1-9591-AEB7096DD97D}"/>
                </a:ext>
              </a:extLst>
            </p:cNvPr>
            <p:cNvSpPr/>
            <p:nvPr/>
          </p:nvSpPr>
          <p:spPr>
            <a:xfrm>
              <a:off x="8586726" y="4763231"/>
              <a:ext cx="23257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00"/>
                </a:spcAft>
              </a:pPr>
              <a:r>
                <a:rPr lang="th-TH" sz="36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ข้อสังเกต</a:t>
              </a:r>
              <a:endPara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1" name="Oval 8">
            <a:extLst>
              <a:ext uri="{FF2B5EF4-FFF2-40B4-BE49-F238E27FC236}">
                <a16:creationId xmlns:a16="http://schemas.microsoft.com/office/drawing/2014/main" id="{A1E1E28F-9D93-4016-990C-29BC8A84776E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6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3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05CE61B-72E1-4900-AD95-95781B627D61}"/>
              </a:ext>
            </a:extLst>
          </p:cNvPr>
          <p:cNvSpPr/>
          <p:nvPr/>
        </p:nvSpPr>
        <p:spPr>
          <a:xfrm>
            <a:off x="619478" y="2332384"/>
            <a:ext cx="5026081" cy="3770242"/>
          </a:xfrm>
          <a:prstGeom prst="rect">
            <a:avLst/>
          </a:prstGeom>
          <a:solidFill>
            <a:srgbClr val="B8C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34ECD-192B-47BB-A229-FFC8C06D25AF}"/>
              </a:ext>
            </a:extLst>
          </p:cNvPr>
          <p:cNvSpPr/>
          <p:nvPr/>
        </p:nvSpPr>
        <p:spPr>
          <a:xfrm>
            <a:off x="5645559" y="412262"/>
            <a:ext cx="5926963" cy="5551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7E64A1-1C78-49F7-87D1-614F5B70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13" y="2484495"/>
            <a:ext cx="4957711" cy="342597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1729399" y="412262"/>
            <a:ext cx="4269619" cy="1681581"/>
            <a:chOff x="1729399" y="412262"/>
            <a:chExt cx="4499256" cy="16815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206EDF-1741-4585-9913-225B305A4C1A}"/>
                </a:ext>
              </a:extLst>
            </p:cNvPr>
            <p:cNvSpPr/>
            <p:nvPr/>
          </p:nvSpPr>
          <p:spPr>
            <a:xfrm>
              <a:off x="1729399" y="412262"/>
              <a:ext cx="4330219" cy="1542433"/>
            </a:xfrm>
            <a:prstGeom prst="rect">
              <a:avLst/>
            </a:prstGeom>
            <a:solidFill>
              <a:srgbClr val="7EA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66960F1-4856-4767-A649-D5028E5B7DC1}"/>
                </a:ext>
              </a:extLst>
            </p:cNvPr>
            <p:cNvSpPr/>
            <p:nvPr/>
          </p:nvSpPr>
          <p:spPr>
            <a:xfrm>
              <a:off x="1898303" y="551410"/>
              <a:ext cx="4330219" cy="1542433"/>
            </a:xfrm>
            <a:prstGeom prst="rect">
              <a:avLst/>
            </a:prstGeom>
            <a:solidFill>
              <a:srgbClr val="B8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E1EBA7-8B78-484F-AAF5-854E52808469}"/>
                </a:ext>
              </a:extLst>
            </p:cNvPr>
            <p:cNvSpPr txBox="1"/>
            <p:nvPr/>
          </p:nvSpPr>
          <p:spPr>
            <a:xfrm>
              <a:off x="1898436" y="1324930"/>
              <a:ext cx="43302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เพื่อแสดงสิ่งที่ยากที่จะอธิบาย</a:t>
              </a:r>
              <a:endParaRPr lang="en-US" sz="36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76BA31-9FF7-4031-9F3B-FF6D778AA31E}"/>
                </a:ext>
              </a:extLst>
            </p:cNvPr>
            <p:cNvSpPr txBox="1"/>
            <p:nvPr/>
          </p:nvSpPr>
          <p:spPr>
            <a:xfrm>
              <a:off x="1898303" y="701886"/>
              <a:ext cx="4330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แสดงให้เห็นชัดเจน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4011A65-089E-4177-9428-1EDC66186A64}"/>
                </a:ext>
              </a:extLst>
            </p:cNvPr>
            <p:cNvSpPr/>
            <p:nvPr/>
          </p:nvSpPr>
          <p:spPr>
            <a:xfrm flipV="1">
              <a:off x="2414504" y="1202246"/>
              <a:ext cx="329781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890" y="701886"/>
            <a:ext cx="5815594" cy="4772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2087" y="5524870"/>
            <a:ext cx="5029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MSIE 4.0 </a:t>
            </a:r>
            <a:r>
              <a:rPr lang="en-US">
                <a:solidFill>
                  <a:schemeClr val="bg1"/>
                </a:solidFill>
              </a:rPr>
              <a:t>Main Concept</a:t>
            </a:r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9E04CC23-EB0E-43A5-A318-9D07D62C0F87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7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58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AD2367E2-2D42-4E9C-A4BE-30F0443D9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01" y="322830"/>
            <a:ext cx="10135202" cy="5772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EA2828-E097-426D-92B4-5237A71290ED}"/>
              </a:ext>
            </a:extLst>
          </p:cNvPr>
          <p:cNvSpPr txBox="1"/>
          <p:nvPr/>
        </p:nvSpPr>
        <p:spPr>
          <a:xfrm>
            <a:off x="344557" y="6011950"/>
            <a:ext cx="3339547" cy="523220"/>
          </a:xfrm>
          <a:prstGeom prst="rect">
            <a:avLst/>
          </a:prstGeom>
          <a:solidFill>
            <a:srgbClr val="C2E7EC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Course:</a:t>
            </a:r>
            <a:r>
              <a:rPr lang="en-US" sz="1400" dirty="0"/>
              <a:t> Communications and People Skills Development for Engineering Leaders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9F3BC-A9C9-4CEC-9D6D-FCF2614A34CC}"/>
              </a:ext>
            </a:extLst>
          </p:cNvPr>
          <p:cNvSpPr txBox="1"/>
          <p:nvPr/>
        </p:nvSpPr>
        <p:spPr>
          <a:xfrm>
            <a:off x="9687339" y="6550223"/>
            <a:ext cx="2504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Example of ‘Revelation’</a:t>
            </a: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BCEC6E6B-A085-4F03-A36E-4660ED31FE18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8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64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9C057C7-BF81-4E09-85DF-E2DC247BE859}"/>
              </a:ext>
            </a:extLst>
          </p:cNvPr>
          <p:cNvGrpSpPr/>
          <p:nvPr/>
        </p:nvGrpSpPr>
        <p:grpSpPr>
          <a:xfrm>
            <a:off x="559833" y="1465810"/>
            <a:ext cx="11072334" cy="4562475"/>
            <a:chOff x="559833" y="1465810"/>
            <a:chExt cx="11072334" cy="45624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09764C-752C-46B6-B3BB-BB574CDA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6167" y="1465810"/>
              <a:ext cx="6096000" cy="45624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3D1803-9F94-47AC-8A05-8F9364A9F2C7}"/>
                </a:ext>
              </a:extLst>
            </p:cNvPr>
            <p:cNvSpPr/>
            <p:nvPr/>
          </p:nvSpPr>
          <p:spPr>
            <a:xfrm>
              <a:off x="559833" y="1465810"/>
              <a:ext cx="4976334" cy="4562474"/>
            </a:xfrm>
            <a:prstGeom prst="rect">
              <a:avLst/>
            </a:prstGeom>
            <a:solidFill>
              <a:srgbClr val="729D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D83EA5-A2E3-483C-97B7-E7409802FDCC}"/>
                </a:ext>
              </a:extLst>
            </p:cNvPr>
            <p:cNvSpPr/>
            <p:nvPr/>
          </p:nvSpPr>
          <p:spPr>
            <a:xfrm>
              <a:off x="712233" y="1618210"/>
              <a:ext cx="4976334" cy="4410074"/>
            </a:xfrm>
            <a:prstGeom prst="rect">
              <a:avLst/>
            </a:prstGeom>
            <a:solidFill>
              <a:srgbClr val="9BCE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6A12D0-CA67-4EC8-B085-A7084095BC5E}"/>
                </a:ext>
              </a:extLst>
            </p:cNvPr>
            <p:cNvSpPr/>
            <p:nvPr/>
          </p:nvSpPr>
          <p:spPr>
            <a:xfrm>
              <a:off x="864633" y="1770610"/>
              <a:ext cx="4976334" cy="4257674"/>
            </a:xfrm>
            <a:prstGeom prst="rect">
              <a:avLst/>
            </a:prstGeom>
            <a:solidFill>
              <a:srgbClr val="4E6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29E5DA2-1CB5-4C27-85E1-E7CAF324ECC1}"/>
              </a:ext>
            </a:extLst>
          </p:cNvPr>
          <p:cNvSpPr txBox="1"/>
          <p:nvPr/>
        </p:nvSpPr>
        <p:spPr>
          <a:xfrm>
            <a:off x="1154560" y="2220070"/>
            <a:ext cx="439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การอธิบายที่ดีที่สุด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DB9A5-DE43-460B-8430-F0E68DEBA583}"/>
              </a:ext>
            </a:extLst>
          </p:cNvPr>
          <p:cNvSpPr txBox="1"/>
          <p:nvPr/>
        </p:nvSpPr>
        <p:spPr>
          <a:xfrm>
            <a:off x="1139687" y="2942601"/>
            <a:ext cx="4396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แต่ละสไลด์มีแนวคิดหลัก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ไม่มีความซับซ้อน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คำและรูปภาพสอดคล้องกัน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สิ่งที่พูดกับหน้าจอนำเสนอต้องเป็นเรื่องเดียวกัน</a:t>
            </a:r>
            <a:endParaRPr lang="en-US" sz="3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74CE20E3-B7D5-4D50-B987-CDF465EE2A94}"/>
              </a:ext>
            </a:extLst>
          </p:cNvPr>
          <p:cNvSpPr/>
          <p:nvPr/>
        </p:nvSpPr>
        <p:spPr>
          <a:xfrm>
            <a:off x="10929527" y="6248355"/>
            <a:ext cx="1063083" cy="43308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6177ED3-1D1C-481C-9DD0-55035508516F}" type="slidenum">
              <a:rPr lang="th-TH" sz="280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pPr algn="ctr"/>
              <a:t>9</a:t>
            </a:fld>
            <a:r>
              <a:rPr lang="en-US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/26</a:t>
            </a:r>
            <a:endParaRPr 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E43187D1-6495-4C46-A3D2-C832A2728DEA}"/>
              </a:ext>
            </a:extLst>
          </p:cNvPr>
          <p:cNvSpPr txBox="1"/>
          <p:nvPr/>
        </p:nvSpPr>
        <p:spPr>
          <a:xfrm>
            <a:off x="4229109" y="670681"/>
            <a:ext cx="496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อธิบายแบบมีประสิทธิภาพ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5759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E6C979D-EF58-4858-8B91-739BF71BBE62}" vid="{D4DCA0D8-396C-48AE-A10D-E163C8849F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967</Words>
  <Application>Microsoft Office PowerPoint</Application>
  <PresentationFormat>Widescreen</PresentationFormat>
  <Paragraphs>199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Apple Chancery</vt:lpstr>
      <vt:lpstr>Arial</vt:lpstr>
      <vt:lpstr>Arial Black</vt:lpstr>
      <vt:lpstr>Calibri</vt:lpstr>
      <vt:lpstr>Calibri Light</vt:lpstr>
      <vt:lpstr>Mangal</vt:lpstr>
      <vt:lpstr>TH SarabunPSK</vt:lpstr>
      <vt:lpstr>Wingdings</vt:lpstr>
      <vt:lpstr>Office Theme</vt:lpstr>
      <vt:lpstr>การพัฒนาทักษะการสื่อสารที่จำเป็นเพื่อการแสดงออก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Essential Communication Skills  Development for Self Expression</dc:title>
  <dc:creator>Newy -</dc:creator>
  <cp:lastModifiedBy>Wilaitip</cp:lastModifiedBy>
  <cp:revision>102</cp:revision>
  <dcterms:created xsi:type="dcterms:W3CDTF">2019-08-27T04:34:44Z</dcterms:created>
  <dcterms:modified xsi:type="dcterms:W3CDTF">2020-11-11T06:45:24Z</dcterms:modified>
</cp:coreProperties>
</file>