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29" r:id="rId3"/>
    <p:sldId id="330" r:id="rId4"/>
    <p:sldId id="331" r:id="rId5"/>
    <p:sldId id="332" r:id="rId6"/>
    <p:sldId id="333" r:id="rId7"/>
    <p:sldId id="334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8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14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64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89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42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83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26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73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6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2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8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0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59895" y="2307577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การพัฒนาทักษะมนุษย์และการสื่อสารสำหรับผู้นำทางวิศวกรรม</a:t>
            </a:r>
            <a:endParaRPr lang="en-US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A2B250DB-FDEC-4FD3-AFDE-F6B4D873A73C}"/>
              </a:ext>
            </a:extLst>
          </p:cNvPr>
          <p:cNvSpPr txBox="1"/>
          <p:nvPr/>
        </p:nvSpPr>
        <p:spPr>
          <a:xfrm>
            <a:off x="2651907" y="3793809"/>
            <a:ext cx="660989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marR="5080" indent="-157480"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 ดร.พิสุทธิ์ ขุมทรัพย์,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AIT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69545" marR="5080" indent="-157480"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ดร.อรรถกร เก่งพล</a:t>
            </a:r>
            <a:r>
              <a:rPr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sz="2400" b="1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มจพ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C11A4-A9F0-408D-9B70-BE37E3C6E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30" y="2647307"/>
            <a:ext cx="2555390" cy="3899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BEC4EE-E2AE-4741-BD45-1C405774B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2" y="1747234"/>
            <a:ext cx="3381828" cy="33818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5C3816-8609-4A4A-92BF-7ABB9B8F4493}"/>
              </a:ext>
            </a:extLst>
          </p:cNvPr>
          <p:cNvSpPr/>
          <p:nvPr/>
        </p:nvSpPr>
        <p:spPr>
          <a:xfrm>
            <a:off x="8138477" y="442511"/>
            <a:ext cx="3533927" cy="1214319"/>
          </a:xfrm>
          <a:prstGeom prst="rect">
            <a:avLst/>
          </a:prstGeom>
          <a:solidFill>
            <a:srgbClr val="92D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03FCC1-131B-482C-BF26-BF9D58E2CB2D}"/>
              </a:ext>
            </a:extLst>
          </p:cNvPr>
          <p:cNvGrpSpPr/>
          <p:nvPr/>
        </p:nvGrpSpPr>
        <p:grpSpPr>
          <a:xfrm>
            <a:off x="3413709" y="1055103"/>
            <a:ext cx="3449764" cy="822462"/>
            <a:chOff x="3203021" y="534188"/>
            <a:chExt cx="3449764" cy="82246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998BF2-8DFA-468B-AA5B-FD448F9D2A6E}"/>
                </a:ext>
              </a:extLst>
            </p:cNvPr>
            <p:cNvSpPr/>
            <p:nvPr/>
          </p:nvSpPr>
          <p:spPr>
            <a:xfrm>
              <a:off x="3525763" y="886511"/>
              <a:ext cx="3127022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003D6F-4588-4228-82AE-C446470ADC78}"/>
                </a:ext>
              </a:extLst>
            </p:cNvPr>
            <p:cNvSpPr/>
            <p:nvPr/>
          </p:nvSpPr>
          <p:spPr>
            <a:xfrm>
              <a:off x="3203021" y="750660"/>
              <a:ext cx="357615" cy="32748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A7DF50-8733-4BF1-A59A-0D54A879196E}"/>
                </a:ext>
              </a:extLst>
            </p:cNvPr>
            <p:cNvSpPr txBox="1"/>
            <p:nvPr/>
          </p:nvSpPr>
          <p:spPr>
            <a:xfrm>
              <a:off x="4201378" y="534188"/>
              <a:ext cx="1775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ความท้าทาย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F70B02-E460-4F7C-A394-A920ABF790A4}"/>
                </a:ext>
              </a:extLst>
            </p:cNvPr>
            <p:cNvSpPr txBox="1"/>
            <p:nvPr/>
          </p:nvSpPr>
          <p:spPr>
            <a:xfrm>
              <a:off x="3873344" y="894985"/>
              <a:ext cx="2431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…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ยอมรับความท้าทาย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CFA89B-53F0-46DB-A3D8-B33DFCD210F3}"/>
              </a:ext>
            </a:extLst>
          </p:cNvPr>
          <p:cNvGrpSpPr/>
          <p:nvPr/>
        </p:nvGrpSpPr>
        <p:grpSpPr>
          <a:xfrm>
            <a:off x="4294911" y="1879533"/>
            <a:ext cx="3951313" cy="907616"/>
            <a:chOff x="3203021" y="493484"/>
            <a:chExt cx="3951313" cy="90761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650515-7314-46C4-9AB6-CC06439C7D5A}"/>
                </a:ext>
              </a:extLst>
            </p:cNvPr>
            <p:cNvSpPr/>
            <p:nvPr/>
          </p:nvSpPr>
          <p:spPr>
            <a:xfrm>
              <a:off x="3525762" y="886511"/>
              <a:ext cx="3389387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03B2C8-2FA3-40BC-9B15-E16D350868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3021" y="707795"/>
              <a:ext cx="428317" cy="39222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446394-6AB8-4A30-BF06-72388C38CB15}"/>
                </a:ext>
              </a:extLst>
            </p:cNvPr>
            <p:cNvSpPr txBox="1"/>
            <p:nvPr/>
          </p:nvSpPr>
          <p:spPr>
            <a:xfrm>
              <a:off x="4201378" y="493484"/>
              <a:ext cx="1775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อุปสรรค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A586E6-E0C8-41C7-BDC8-47501A66A2D2}"/>
                </a:ext>
              </a:extLst>
            </p:cNvPr>
            <p:cNvSpPr txBox="1"/>
            <p:nvPr/>
          </p:nvSpPr>
          <p:spPr>
            <a:xfrm>
              <a:off x="3525764" y="939435"/>
              <a:ext cx="3628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…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พร้อมรับมือกับอุปสรรค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5809F6-1472-404D-AC0E-29FD03C7AB84}"/>
              </a:ext>
            </a:extLst>
          </p:cNvPr>
          <p:cNvGrpSpPr/>
          <p:nvPr/>
        </p:nvGrpSpPr>
        <p:grpSpPr>
          <a:xfrm>
            <a:off x="4371116" y="3878710"/>
            <a:ext cx="3449766" cy="813318"/>
            <a:chOff x="3203019" y="543332"/>
            <a:chExt cx="3449766" cy="81331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04F98E-F600-4485-9E05-6DDA81949022}"/>
                </a:ext>
              </a:extLst>
            </p:cNvPr>
            <p:cNvSpPr/>
            <p:nvPr/>
          </p:nvSpPr>
          <p:spPr>
            <a:xfrm>
              <a:off x="3525763" y="886511"/>
              <a:ext cx="3127022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FE6DBBB-B96B-4373-B39C-DA41876BBB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3019" y="650642"/>
              <a:ext cx="560106" cy="51290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8B6A1C-2FD3-47CC-897A-02AA565A63C6}"/>
                </a:ext>
              </a:extLst>
            </p:cNvPr>
            <p:cNvSpPr txBox="1"/>
            <p:nvPr/>
          </p:nvSpPr>
          <p:spPr>
            <a:xfrm>
              <a:off x="4201378" y="543332"/>
              <a:ext cx="1775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การวิจารณ์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FBE948-8D50-4FB5-B12D-5199D8E01D62}"/>
                </a:ext>
              </a:extLst>
            </p:cNvPr>
            <p:cNvSpPr txBox="1"/>
            <p:nvPr/>
          </p:nvSpPr>
          <p:spPr>
            <a:xfrm>
              <a:off x="3873344" y="894985"/>
              <a:ext cx="2431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…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น้อมรับคำ</a:t>
              </a: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วิพากวิจารณ์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6BF83B3-7335-4EDF-B863-A09E1D118464}"/>
              </a:ext>
            </a:extLst>
          </p:cNvPr>
          <p:cNvGrpSpPr/>
          <p:nvPr/>
        </p:nvGrpSpPr>
        <p:grpSpPr>
          <a:xfrm>
            <a:off x="3779688" y="4770292"/>
            <a:ext cx="6211340" cy="884946"/>
            <a:chOff x="3203009" y="525044"/>
            <a:chExt cx="6211340" cy="88494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88D4E9-C209-4696-AA4A-63D389324A7F}"/>
                </a:ext>
              </a:extLst>
            </p:cNvPr>
            <p:cNvSpPr/>
            <p:nvPr/>
          </p:nvSpPr>
          <p:spPr>
            <a:xfrm>
              <a:off x="3525763" y="886511"/>
              <a:ext cx="5698086" cy="569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5EA435-AC0E-4EBA-819B-ADB44891E1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3009" y="650627"/>
              <a:ext cx="600793" cy="55017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4CA7A1-4B7E-44D3-9CC4-F3FAEDCDF97D}"/>
                </a:ext>
              </a:extLst>
            </p:cNvPr>
            <p:cNvSpPr txBox="1"/>
            <p:nvPr/>
          </p:nvSpPr>
          <p:spPr>
            <a:xfrm>
              <a:off x="4871347" y="525044"/>
              <a:ext cx="28656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ความสำเร็จของคนอื่น ๆ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B4DD91E-726A-4CF6-A63F-1E4825DBD8D4}"/>
                </a:ext>
              </a:extLst>
            </p:cNvPr>
            <p:cNvSpPr txBox="1"/>
            <p:nvPr/>
          </p:nvSpPr>
          <p:spPr>
            <a:xfrm>
              <a:off x="3559604" y="948325"/>
              <a:ext cx="58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…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ค้นหาบทเรียนและแรงบันดาลใจในความสำเร็จของผู้อื่น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7807FF7-67B7-4A81-BE5A-B460D2153ECA}"/>
              </a:ext>
            </a:extLst>
          </p:cNvPr>
          <p:cNvGrpSpPr/>
          <p:nvPr/>
        </p:nvGrpSpPr>
        <p:grpSpPr>
          <a:xfrm>
            <a:off x="4778696" y="2851177"/>
            <a:ext cx="4169552" cy="876056"/>
            <a:chOff x="3203020" y="525044"/>
            <a:chExt cx="4169552" cy="87605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8ECE0CB-3792-4285-8117-82F06AE0BC74}"/>
                </a:ext>
              </a:extLst>
            </p:cNvPr>
            <p:cNvSpPr/>
            <p:nvPr/>
          </p:nvSpPr>
          <p:spPr>
            <a:xfrm>
              <a:off x="3525762" y="886511"/>
              <a:ext cx="3567852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F75445A-389E-4473-ACE3-B7B58D469A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3020" y="679219"/>
              <a:ext cx="461264" cy="42239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605308-96AD-43D3-96F8-EDD48F853C62}"/>
                </a:ext>
              </a:extLst>
            </p:cNvPr>
            <p:cNvSpPr txBox="1"/>
            <p:nvPr/>
          </p:nvSpPr>
          <p:spPr>
            <a:xfrm>
              <a:off x="4201378" y="525044"/>
              <a:ext cx="1775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ความพยายาม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E0AE66-9E49-4F9D-9FB8-96AE39BF0FAF}"/>
                </a:ext>
              </a:extLst>
            </p:cNvPr>
            <p:cNvSpPr txBox="1"/>
            <p:nvPr/>
          </p:nvSpPr>
          <p:spPr>
            <a:xfrm>
              <a:off x="3203022" y="939435"/>
              <a:ext cx="4169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…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ความพยายามอยู่ที่ไหน ความสำเร็จอยู่ที่นั่น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4D12F1A-3836-4665-8EE8-BBA5A445121F}"/>
              </a:ext>
            </a:extLst>
          </p:cNvPr>
          <p:cNvGrpSpPr/>
          <p:nvPr/>
        </p:nvGrpSpPr>
        <p:grpSpPr>
          <a:xfrm>
            <a:off x="8727012" y="2179055"/>
            <a:ext cx="4077922" cy="3009635"/>
            <a:chOff x="8727012" y="2179055"/>
            <a:chExt cx="4077922" cy="300963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947D939-803A-4762-91A8-8CB2B35C4A39}"/>
                </a:ext>
              </a:extLst>
            </p:cNvPr>
            <p:cNvSpPr/>
            <p:nvPr/>
          </p:nvSpPr>
          <p:spPr>
            <a:xfrm>
              <a:off x="8727012" y="2179055"/>
              <a:ext cx="4077922" cy="300963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03A2D0-63B3-4B3B-8B58-418BD1FA422D}"/>
                </a:ext>
              </a:extLst>
            </p:cNvPr>
            <p:cNvSpPr txBox="1"/>
            <p:nvPr/>
          </p:nvSpPr>
          <p:spPr>
            <a:xfrm>
              <a:off x="9547215" y="2744249"/>
              <a:ext cx="25607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0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การคิดบวก ทำให้เรา</a:t>
              </a:r>
              <a:r>
                <a:rPr lang="th-TH" sz="2200" b="1" dirty="0" smtClean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สามารถ</a:t>
              </a:r>
              <a:r>
                <a:rPr lang="th-TH" sz="2200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คิดพัฒนาต่อ</a:t>
              </a:r>
              <a:r>
                <a:rPr lang="th-TH" sz="2200" b="1" dirty="0" smtClean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ยอด ทำ</a:t>
              </a:r>
              <a:r>
                <a:rPr lang="th-TH" sz="2200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ให้เกิดผลสำเร็จอย่างต่อเนื่อง</a:t>
              </a:r>
              <a:endParaRPr lang="en-US" sz="22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B9C1FB9-A384-4C14-8494-CFA5394A80B0}"/>
              </a:ext>
            </a:extLst>
          </p:cNvPr>
          <p:cNvSpPr/>
          <p:nvPr/>
        </p:nvSpPr>
        <p:spPr>
          <a:xfrm>
            <a:off x="8007040" y="571190"/>
            <a:ext cx="3533928" cy="12143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8049E8-F60B-4807-B470-654FFBEB54B3}"/>
              </a:ext>
            </a:extLst>
          </p:cNvPr>
          <p:cNvSpPr txBox="1"/>
          <p:nvPr/>
        </p:nvSpPr>
        <p:spPr>
          <a:xfrm>
            <a:off x="7793824" y="708014"/>
            <a:ext cx="3764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ทันโลก ทันสังคม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01B822-45E0-4AFB-87BE-584EAE66642B}"/>
              </a:ext>
            </a:extLst>
          </p:cNvPr>
          <p:cNvSpPr txBox="1"/>
          <p:nvPr/>
        </p:nvSpPr>
        <p:spPr>
          <a:xfrm>
            <a:off x="7820882" y="1386815"/>
            <a:ext cx="3607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กระบวนการทางความคิดของผู้สำเร็จ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F89E87-6BD7-4835-B7A1-C762C5859E33}"/>
              </a:ext>
            </a:extLst>
          </p:cNvPr>
          <p:cNvSpPr/>
          <p:nvPr/>
        </p:nvSpPr>
        <p:spPr>
          <a:xfrm>
            <a:off x="8067557" y="1371732"/>
            <a:ext cx="3389387" cy="457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C975E90-B18F-438C-8CA9-A377EC462476}"/>
              </a:ext>
            </a:extLst>
          </p:cNvPr>
          <p:cNvSpPr/>
          <p:nvPr/>
        </p:nvSpPr>
        <p:spPr>
          <a:xfrm>
            <a:off x="4959039" y="597154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Professor Carol S. Dweck</a:t>
            </a:r>
          </a:p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https://fs.blog/2015/03/carol-dweck-mindset/</a:t>
            </a:r>
          </a:p>
        </p:txBody>
      </p:sp>
      <p:sp>
        <p:nvSpPr>
          <p:cNvPr id="41" name="Oval 8">
            <a:extLst>
              <a:ext uri="{FF2B5EF4-FFF2-40B4-BE49-F238E27FC236}">
                <a16:creationId xmlns:a16="http://schemas.microsoft.com/office/drawing/2014/main" id="{2314E536-1AF2-4EF1-A4E2-442F0A01D50C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86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1A06C6-AA3D-47C9-8E64-8D29950FF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42"/>
          <a:stretch/>
        </p:blipFill>
        <p:spPr>
          <a:xfrm>
            <a:off x="1887765" y="495800"/>
            <a:ext cx="9375320" cy="560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B8268B-DF37-4744-9B59-4A5692D61797}"/>
              </a:ext>
            </a:extLst>
          </p:cNvPr>
          <p:cNvSpPr/>
          <p:nvPr/>
        </p:nvSpPr>
        <p:spPr>
          <a:xfrm>
            <a:off x="1887765" y="394201"/>
            <a:ext cx="9839777" cy="5605143"/>
          </a:xfrm>
          <a:prstGeom prst="rect">
            <a:avLst/>
          </a:prstGeom>
          <a:solidFill>
            <a:srgbClr val="CFD5E3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B48303-3FF3-490F-9F64-6F3E85D69FFE}"/>
              </a:ext>
            </a:extLst>
          </p:cNvPr>
          <p:cNvSpPr/>
          <p:nvPr/>
        </p:nvSpPr>
        <p:spPr>
          <a:xfrm>
            <a:off x="5050972" y="2862942"/>
            <a:ext cx="6676570" cy="2677656"/>
          </a:xfrm>
          <a:prstGeom prst="rect">
            <a:avLst/>
          </a:prstGeom>
          <a:solidFill>
            <a:srgbClr val="CFD5E3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0926FC-5417-41F8-AED7-AC10E2DA5443}"/>
              </a:ext>
            </a:extLst>
          </p:cNvPr>
          <p:cNvSpPr txBox="1"/>
          <p:nvPr/>
        </p:nvSpPr>
        <p:spPr>
          <a:xfrm>
            <a:off x="5050972" y="2374480"/>
            <a:ext cx="6676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แสดงให้เห็นถึงความมั่นใจและความเป็นผู้นำ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แตกต่างอย่างสร้างสรรค์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สามารถสื่อสารและโต้ตอบกับทุกคนได้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ให้เกียรติและนึกถึงผู้อื่นเสมอ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มีความรู้และความรอบรู้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มีความนอบน้อมและเต็มใจที่จะยอมรับความผิดพลาด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ทำทุกอย่างให้สมบูรณ์นอกเหนือจากงานประจำ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CF9C52-86BB-4683-ABC2-8FAFDE5F25C5}"/>
              </a:ext>
            </a:extLst>
          </p:cNvPr>
          <p:cNvGrpSpPr/>
          <p:nvPr/>
        </p:nvGrpSpPr>
        <p:grpSpPr>
          <a:xfrm>
            <a:off x="1894115" y="1356206"/>
            <a:ext cx="4971906" cy="707886"/>
            <a:chOff x="2340883" y="1241904"/>
            <a:chExt cx="3614056" cy="70788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FDA1D6-F2D4-49F5-B078-C658FFE6164F}"/>
                </a:ext>
              </a:extLst>
            </p:cNvPr>
            <p:cNvSpPr/>
            <p:nvPr/>
          </p:nvSpPr>
          <p:spPr>
            <a:xfrm>
              <a:off x="2340883" y="1241904"/>
              <a:ext cx="3614056" cy="646331"/>
            </a:xfrm>
            <a:prstGeom prst="rect">
              <a:avLst/>
            </a:prstGeom>
            <a:solidFill>
              <a:schemeClr val="bg1">
                <a:lumMod val="6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068E66-5703-4DFE-8783-C8DC22683BAD}"/>
                </a:ext>
              </a:extLst>
            </p:cNvPr>
            <p:cNvSpPr txBox="1"/>
            <p:nvPr/>
          </p:nvSpPr>
          <p:spPr>
            <a:xfrm>
              <a:off x="2540908" y="1241904"/>
              <a:ext cx="32140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การเป็นแบบอย่างที่ดี</a:t>
              </a:r>
              <a:endPara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FC56818-0B9E-45F3-B0B2-C6087F415912}"/>
              </a:ext>
            </a:extLst>
          </p:cNvPr>
          <p:cNvSpPr/>
          <p:nvPr/>
        </p:nvSpPr>
        <p:spPr>
          <a:xfrm>
            <a:off x="4901342" y="599875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Marty Zwilling</a:t>
            </a:r>
          </a:p>
          <a:p>
            <a:pPr algn="r"/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https://www.caycon.com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3FFA87A6-7887-4C28-BF7C-427505AD4F9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94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320207-38D3-414A-9F34-CC23EE3D2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t="3309" r="20567"/>
          <a:stretch/>
        </p:blipFill>
        <p:spPr>
          <a:xfrm>
            <a:off x="6294781" y="377370"/>
            <a:ext cx="5340627" cy="536764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9DCE8C7-EA18-47CA-939F-E0FBA84BF822}"/>
              </a:ext>
            </a:extLst>
          </p:cNvPr>
          <p:cNvSpPr/>
          <p:nvPr/>
        </p:nvSpPr>
        <p:spPr>
          <a:xfrm>
            <a:off x="7953372" y="1228716"/>
            <a:ext cx="2663687" cy="2451447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48438-4996-4393-9927-DC7B2F69C94F}"/>
              </a:ext>
            </a:extLst>
          </p:cNvPr>
          <p:cNvSpPr txBox="1"/>
          <p:nvPr/>
        </p:nvSpPr>
        <p:spPr>
          <a:xfrm>
            <a:off x="7950269" y="1698574"/>
            <a:ext cx="2663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ความฉลาดทางอารมณ์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F99D36-FA56-4EB3-BB35-2D6F64174164}"/>
              </a:ext>
            </a:extLst>
          </p:cNvPr>
          <p:cNvGrpSpPr/>
          <p:nvPr/>
        </p:nvGrpSpPr>
        <p:grpSpPr>
          <a:xfrm>
            <a:off x="4797497" y="1057890"/>
            <a:ext cx="2451439" cy="834887"/>
            <a:chOff x="4797497" y="1329362"/>
            <a:chExt cx="2451439" cy="83488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734582-A1FA-401B-8617-328FAC4E651D}"/>
                </a:ext>
              </a:extLst>
            </p:cNvPr>
            <p:cNvSpPr/>
            <p:nvPr/>
          </p:nvSpPr>
          <p:spPr>
            <a:xfrm>
              <a:off x="4797497" y="1329362"/>
              <a:ext cx="2303391" cy="834887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5CFB33-4DEF-4C8D-AB45-545E0747DD73}"/>
                </a:ext>
              </a:extLst>
            </p:cNvPr>
            <p:cNvSpPr txBox="1"/>
            <p:nvPr/>
          </p:nvSpPr>
          <p:spPr>
            <a:xfrm>
              <a:off x="4800600" y="1434344"/>
              <a:ext cx="24483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แรงจูงใจ</a:t>
              </a:r>
              <a:endParaRPr lang="en-US" sz="4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565E62-F995-471D-87E4-7114985EF53D}"/>
              </a:ext>
            </a:extLst>
          </p:cNvPr>
          <p:cNvGrpSpPr/>
          <p:nvPr/>
        </p:nvGrpSpPr>
        <p:grpSpPr>
          <a:xfrm>
            <a:off x="596351" y="4910129"/>
            <a:ext cx="6504532" cy="834887"/>
            <a:chOff x="596350" y="5181601"/>
            <a:chExt cx="6652589" cy="8348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BB02A7-EFC0-48B6-BB32-860065BA40F9}"/>
                </a:ext>
              </a:extLst>
            </p:cNvPr>
            <p:cNvSpPr/>
            <p:nvPr/>
          </p:nvSpPr>
          <p:spPr>
            <a:xfrm>
              <a:off x="596350" y="5181601"/>
              <a:ext cx="6652589" cy="834887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B00DE3-CBDF-410E-A8A3-C1FFA52B408E}"/>
                </a:ext>
              </a:extLst>
            </p:cNvPr>
            <p:cNvSpPr txBox="1"/>
            <p:nvPr/>
          </p:nvSpPr>
          <p:spPr>
            <a:xfrm>
              <a:off x="596350" y="5275878"/>
              <a:ext cx="66525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การรู้จักตนเอง</a:t>
              </a:r>
              <a:endParaRPr lang="en-US" sz="4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1C856B-694B-44B5-949F-C86F1B7389E4}"/>
              </a:ext>
            </a:extLst>
          </p:cNvPr>
          <p:cNvGrpSpPr/>
          <p:nvPr/>
        </p:nvGrpSpPr>
        <p:grpSpPr>
          <a:xfrm>
            <a:off x="1603515" y="3948518"/>
            <a:ext cx="5497368" cy="834887"/>
            <a:chOff x="1603515" y="4219990"/>
            <a:chExt cx="5645424" cy="83488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5174EC-88D3-4A64-85FE-BBEB08134108}"/>
                </a:ext>
              </a:extLst>
            </p:cNvPr>
            <p:cNvSpPr/>
            <p:nvPr/>
          </p:nvSpPr>
          <p:spPr>
            <a:xfrm>
              <a:off x="1603515" y="4219990"/>
              <a:ext cx="5645424" cy="834887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6EA8E1-1286-4C7F-8F2E-E63CB8090562}"/>
                </a:ext>
              </a:extLst>
            </p:cNvPr>
            <p:cNvSpPr txBox="1"/>
            <p:nvPr/>
          </p:nvSpPr>
          <p:spPr>
            <a:xfrm>
              <a:off x="1603516" y="4319378"/>
              <a:ext cx="56454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การควบคุมตนเอง</a:t>
              </a:r>
              <a:endParaRPr lang="en-US" sz="4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453A4E-1205-4018-9327-DE03CC7CDF4C}"/>
              </a:ext>
            </a:extLst>
          </p:cNvPr>
          <p:cNvGrpSpPr/>
          <p:nvPr/>
        </p:nvGrpSpPr>
        <p:grpSpPr>
          <a:xfrm>
            <a:off x="2716695" y="2989393"/>
            <a:ext cx="4384191" cy="834887"/>
            <a:chOff x="2716695" y="3260865"/>
            <a:chExt cx="4532244" cy="8348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CC55BD-4089-4DC0-8DAD-0250312C55B9}"/>
                </a:ext>
              </a:extLst>
            </p:cNvPr>
            <p:cNvSpPr/>
            <p:nvPr/>
          </p:nvSpPr>
          <p:spPr>
            <a:xfrm>
              <a:off x="2716695" y="3260865"/>
              <a:ext cx="4532244" cy="834887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8500A0-4E42-4D0E-8D3A-C295BAFBC346}"/>
                </a:ext>
              </a:extLst>
            </p:cNvPr>
            <p:cNvSpPr txBox="1"/>
            <p:nvPr/>
          </p:nvSpPr>
          <p:spPr>
            <a:xfrm>
              <a:off x="2716695" y="3355142"/>
              <a:ext cx="45322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เข้าใจความรู้สึกผู้อื่น</a:t>
              </a:r>
              <a:endParaRPr lang="en-US" sz="4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FD40F9-242B-4CC3-B0AC-F3E01E69FF6B}"/>
              </a:ext>
            </a:extLst>
          </p:cNvPr>
          <p:cNvGrpSpPr/>
          <p:nvPr/>
        </p:nvGrpSpPr>
        <p:grpSpPr>
          <a:xfrm>
            <a:off x="3816627" y="2030268"/>
            <a:ext cx="3284261" cy="834887"/>
            <a:chOff x="3816627" y="2301740"/>
            <a:chExt cx="3432311" cy="83488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028BBB-DA2A-4D1F-8F8E-078B146A49B9}"/>
                </a:ext>
              </a:extLst>
            </p:cNvPr>
            <p:cNvSpPr/>
            <p:nvPr/>
          </p:nvSpPr>
          <p:spPr>
            <a:xfrm>
              <a:off x="3816627" y="2301740"/>
              <a:ext cx="3432311" cy="834887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01189A-1BE2-474C-BDF2-1E3653E76D3D}"/>
                </a:ext>
              </a:extLst>
            </p:cNvPr>
            <p:cNvSpPr txBox="1"/>
            <p:nvPr/>
          </p:nvSpPr>
          <p:spPr>
            <a:xfrm>
              <a:off x="3816627" y="2407392"/>
              <a:ext cx="34323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ทักษะสังคม</a:t>
              </a:r>
              <a:endParaRPr lang="en-US" sz="4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40622C0-0C7B-4942-BE44-1D0F4C98B5B8}"/>
              </a:ext>
            </a:extLst>
          </p:cNvPr>
          <p:cNvSpPr/>
          <p:nvPr/>
        </p:nvSpPr>
        <p:spPr>
          <a:xfrm rot="18840284">
            <a:off x="-485827" y="2491128"/>
            <a:ext cx="4902018" cy="834887"/>
          </a:xfrm>
          <a:prstGeom prst="rightArrow">
            <a:avLst/>
          </a:prstGeom>
          <a:solidFill>
            <a:srgbClr val="1F5A97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EE2288-94C3-4BDB-BC17-A38E23D09819}"/>
              </a:ext>
            </a:extLst>
          </p:cNvPr>
          <p:cNvSpPr/>
          <p:nvPr/>
        </p:nvSpPr>
        <p:spPr>
          <a:xfrm>
            <a:off x="5357814" y="583954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Goleman, D. (2017). </a:t>
            </a: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What Makes a Leader?(Harvard Business Review Classics)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Harvard Business Press.</a:t>
            </a:r>
            <a:endParaRPr lang="en-US" sz="1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3DB4E903-B5F0-405D-9A49-8D9C7D9EDC84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953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322907-217A-4DFF-A842-A0FA26A90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428" y="469295"/>
            <a:ext cx="8377544" cy="55710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84C306-44EC-47BD-A6FB-2F805304D5B7}"/>
              </a:ext>
            </a:extLst>
          </p:cNvPr>
          <p:cNvSpPr/>
          <p:nvPr/>
        </p:nvSpPr>
        <p:spPr>
          <a:xfrm>
            <a:off x="2017486" y="464457"/>
            <a:ext cx="9486486" cy="555897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A412E1-7085-40DC-A8E3-34897F88CA3D}"/>
              </a:ext>
            </a:extLst>
          </p:cNvPr>
          <p:cNvSpPr/>
          <p:nvPr/>
        </p:nvSpPr>
        <p:spPr>
          <a:xfrm>
            <a:off x="2017486" y="464457"/>
            <a:ext cx="1997302" cy="5575905"/>
          </a:xfrm>
          <a:prstGeom prst="rect">
            <a:avLst/>
          </a:prstGeom>
          <a:solidFill>
            <a:srgbClr val="00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1E740-1092-486B-A217-5FDCA82F487D}"/>
              </a:ext>
            </a:extLst>
          </p:cNvPr>
          <p:cNvSpPr/>
          <p:nvPr/>
        </p:nvSpPr>
        <p:spPr>
          <a:xfrm>
            <a:off x="1965986" y="1703496"/>
            <a:ext cx="7956024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ชอบช่วยเหลือผู้อื่นให้สามารถ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พึ่งพาเอง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ไม่ให้ความสำคัญกับบุคคลที่คิดลบ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รักความถูกต้องมากกว่าถูกใจ</a:t>
            </a:r>
          </a:p>
          <a:p>
            <a:pPr marL="342900" indent="-342900">
              <a:buAutoNum type="arabicPeriod"/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มีความเชื่อมั่นสูง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มักพูดคุยแลกเปลี่ยนแบบเชิงลึกมากกว่าการพูดแบบเรื่อยเปื่อย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ไม่ด่วนสรุปความคิดเห็นของผู้อื่นหากยังไม่ได้พิจารณาไตร่ตรองอย่างรอบรอบ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ไม่จมปรักกับ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 แต่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หาทางแก้ไข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สร้างแรงบันดาลใจให้ตนเองเสมอ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ทำทุกอย่างให้ดีที่สุดในทุกสถานการณ์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รับฟังผู้อื่น ไม่ใส่ใจกับบุคคลที่ไม่ชอบในความเป็นเรา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1EB3C0-72FA-4DCD-8F66-D71AE3E31A19}"/>
              </a:ext>
            </a:extLst>
          </p:cNvPr>
          <p:cNvSpPr txBox="1"/>
          <p:nvPr/>
        </p:nvSpPr>
        <p:spPr>
          <a:xfrm>
            <a:off x="1511491" y="668478"/>
            <a:ext cx="5332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บุคคลที่น่าเชื่อถือ</a:t>
            </a:r>
            <a:endParaRPr lang="en-US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D01370-A48E-4D23-8A06-3F660A07F684}"/>
              </a:ext>
            </a:extLst>
          </p:cNvPr>
          <p:cNvSpPr/>
          <p:nvPr/>
        </p:nvSpPr>
        <p:spPr>
          <a:xfrm>
            <a:off x="5129214" y="602342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/>
              <a:t>Dr. Travis Bradberry, Contributor</a:t>
            </a:r>
          </a:p>
          <a:p>
            <a:pPr algn="r"/>
            <a:r>
              <a:rPr lang="en-US" sz="1400" dirty="0"/>
              <a:t>https://www.huffpost.com/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2104" y="2163985"/>
            <a:ext cx="877725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คุณจะไม่มีวันไปถึงจุดหมายหากคุณหยุดและใส่ใจสิ่งไร้สาระ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 </a:t>
            </a:r>
            <a:endParaRPr lang="th-TH" sz="2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Winston Churchill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2104" y="3501269"/>
            <a:ext cx="877725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คนคิดใหญ่มักวิจารณ์ความคิด คนทั่วไปมักวิจารณ์เหตุการณ์ แต่สำหรับคนที่คิดเล็กคิดน้อยมักวิจารณ์กันเอง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 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Eleanor Roosevelt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8645" y="5517142"/>
            <a:ext cx="877725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พูดตรงไปตรงมาได้เลย ไม่ต้องกังวล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   Rhett Butler in Gone with the </a:t>
            </a:r>
            <a:r>
              <a:rPr lang="en-US" sz="2400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WInd</a:t>
            </a:r>
            <a:endParaRPr lang="en-US" sz="2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2D5E76BF-054E-441A-B601-AFFC5B1897D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04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  <p:bldP spid="9" grpId="0" animBg="1"/>
      <p:bldP spid="9" grpId="1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78929A6-FE9A-42F4-979A-831550D93034}"/>
              </a:ext>
            </a:extLst>
          </p:cNvPr>
          <p:cNvGrpSpPr/>
          <p:nvPr/>
        </p:nvGrpSpPr>
        <p:grpSpPr>
          <a:xfrm>
            <a:off x="2944646" y="597807"/>
            <a:ext cx="6302709" cy="1509288"/>
            <a:chOff x="2944646" y="597807"/>
            <a:chExt cx="6302709" cy="1509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EB480F-B916-447F-BADD-07FC033941DD}"/>
                </a:ext>
              </a:extLst>
            </p:cNvPr>
            <p:cNvSpPr/>
            <p:nvPr/>
          </p:nvSpPr>
          <p:spPr>
            <a:xfrm>
              <a:off x="4134679" y="1370937"/>
              <a:ext cx="5112676" cy="45719"/>
            </a:xfrm>
            <a:prstGeom prst="rect">
              <a:avLst/>
            </a:prstGeom>
            <a:solidFill>
              <a:srgbClr val="92C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65910A0-A95E-458E-904E-A20794BB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4646" y="597807"/>
              <a:ext cx="1546402" cy="15092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1819EB-C540-40F6-893A-6C71A80D3D4B}"/>
                </a:ext>
              </a:extLst>
            </p:cNvPr>
            <p:cNvSpPr txBox="1"/>
            <p:nvPr/>
          </p:nvSpPr>
          <p:spPr>
            <a:xfrm>
              <a:off x="4563323" y="695805"/>
              <a:ext cx="46117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bg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ความรู้แบบสหวิทยาการ</a:t>
              </a:r>
              <a:endParaRPr lang="en-US" sz="48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56D8D2-D1A8-4BA9-984B-E8B9AC4B0DF4}"/>
              </a:ext>
            </a:extLst>
          </p:cNvPr>
          <p:cNvGrpSpPr/>
          <p:nvPr/>
        </p:nvGrpSpPr>
        <p:grpSpPr>
          <a:xfrm>
            <a:off x="8564209" y="3287200"/>
            <a:ext cx="1842054" cy="2199862"/>
            <a:chOff x="1630016" y="2968486"/>
            <a:chExt cx="1842054" cy="21998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955D28-0082-435E-827A-659243664AA2}"/>
                </a:ext>
              </a:extLst>
            </p:cNvPr>
            <p:cNvSpPr/>
            <p:nvPr/>
          </p:nvSpPr>
          <p:spPr>
            <a:xfrm>
              <a:off x="1630017" y="2968487"/>
              <a:ext cx="318053" cy="219986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075A5D-F2BF-4B9E-9AE1-E97A66093E6E}"/>
                </a:ext>
              </a:extLst>
            </p:cNvPr>
            <p:cNvSpPr/>
            <p:nvPr/>
          </p:nvSpPr>
          <p:spPr>
            <a:xfrm>
              <a:off x="2392017" y="2968486"/>
              <a:ext cx="318053" cy="219986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FB552F-E688-4AC7-BB62-3FB9510532C7}"/>
                </a:ext>
              </a:extLst>
            </p:cNvPr>
            <p:cNvSpPr/>
            <p:nvPr/>
          </p:nvSpPr>
          <p:spPr>
            <a:xfrm>
              <a:off x="3154017" y="2968486"/>
              <a:ext cx="318053" cy="219986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22ADD6-A877-4C53-BCC6-86645B7B0C59}"/>
                </a:ext>
              </a:extLst>
            </p:cNvPr>
            <p:cNvSpPr/>
            <p:nvPr/>
          </p:nvSpPr>
          <p:spPr>
            <a:xfrm rot="5400000">
              <a:off x="2392016" y="2206486"/>
              <a:ext cx="318053" cy="184205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116C719-AD36-413A-91BA-5473A840CC15}"/>
              </a:ext>
            </a:extLst>
          </p:cNvPr>
          <p:cNvGrpSpPr/>
          <p:nvPr/>
        </p:nvGrpSpPr>
        <p:grpSpPr>
          <a:xfrm>
            <a:off x="4913239" y="3287202"/>
            <a:ext cx="1842053" cy="2199861"/>
            <a:chOff x="4913239" y="3287202"/>
            <a:chExt cx="1842053" cy="219986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3B9C26-C57D-4EF5-834C-125062677DF7}"/>
                </a:ext>
              </a:extLst>
            </p:cNvPr>
            <p:cNvSpPr/>
            <p:nvPr/>
          </p:nvSpPr>
          <p:spPr>
            <a:xfrm>
              <a:off x="5675240" y="3287202"/>
              <a:ext cx="318053" cy="219986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F7CFC9-FB7D-4B1F-8610-B277E1AB0FF2}"/>
                </a:ext>
              </a:extLst>
            </p:cNvPr>
            <p:cNvSpPr/>
            <p:nvPr/>
          </p:nvSpPr>
          <p:spPr>
            <a:xfrm rot="5400000">
              <a:off x="5675239" y="2525202"/>
              <a:ext cx="318053" cy="184205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3868C6-15E7-46F6-A951-509C9A8255DB}"/>
              </a:ext>
            </a:extLst>
          </p:cNvPr>
          <p:cNvSpPr txBox="1"/>
          <p:nvPr/>
        </p:nvSpPr>
        <p:spPr>
          <a:xfrm>
            <a:off x="1390086" y="2275043"/>
            <a:ext cx="9842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เนื่องจากอุตสาหกรรมจะมีความซับซ้อนมากขึ้น เราจึงควรปรับเปลี่ยนวิธีการเรียนรู้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DFEAFA-F7AB-428C-A6F9-2777D5CB6062}"/>
              </a:ext>
            </a:extLst>
          </p:cNvPr>
          <p:cNvSpPr/>
          <p:nvPr/>
        </p:nvSpPr>
        <p:spPr>
          <a:xfrm>
            <a:off x="2319127" y="3287200"/>
            <a:ext cx="318053" cy="219986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8ACA987-67B4-4DAD-B1C7-E11C7CB189C1}"/>
              </a:ext>
            </a:extLst>
          </p:cNvPr>
          <p:cNvSpPr/>
          <p:nvPr/>
        </p:nvSpPr>
        <p:spPr>
          <a:xfrm>
            <a:off x="3381174" y="4082330"/>
            <a:ext cx="864705" cy="6096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DB81E54-BA05-4EAB-88B4-1F73806B78A4}"/>
              </a:ext>
            </a:extLst>
          </p:cNvPr>
          <p:cNvSpPr/>
          <p:nvPr/>
        </p:nvSpPr>
        <p:spPr>
          <a:xfrm>
            <a:off x="7172734" y="4082330"/>
            <a:ext cx="864705" cy="6096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A5837B22-6F28-488D-B93B-82A25E6F8504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23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FD24690-6804-42A7-B5E9-A90327E5B6C2}"/>
              </a:ext>
            </a:extLst>
          </p:cNvPr>
          <p:cNvGrpSpPr/>
          <p:nvPr/>
        </p:nvGrpSpPr>
        <p:grpSpPr>
          <a:xfrm>
            <a:off x="2727372" y="637297"/>
            <a:ext cx="8210276" cy="1607426"/>
            <a:chOff x="2727372" y="463129"/>
            <a:chExt cx="8210276" cy="16074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25DD28-75DB-449C-9D4E-DBEDA2DC0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8" t="13526" r="6068" b="9758"/>
            <a:stretch/>
          </p:blipFill>
          <p:spPr>
            <a:xfrm>
              <a:off x="2961860" y="676899"/>
              <a:ext cx="1417983" cy="1239954"/>
            </a:xfrm>
            <a:prstGeom prst="triangle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F02A0CC-176F-48F8-BDE9-AB349FE094AF}"/>
                </a:ext>
              </a:extLst>
            </p:cNvPr>
            <p:cNvGrpSpPr/>
            <p:nvPr/>
          </p:nvGrpSpPr>
          <p:grpSpPr>
            <a:xfrm>
              <a:off x="3521556" y="463129"/>
              <a:ext cx="307404" cy="468976"/>
              <a:chOff x="3521556" y="463129"/>
              <a:chExt cx="307404" cy="46897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B0FF0F-E951-4226-8855-C16E22AE4F68}"/>
                  </a:ext>
                </a:extLst>
              </p:cNvPr>
              <p:cNvSpPr/>
              <p:nvPr/>
            </p:nvSpPr>
            <p:spPr>
              <a:xfrm rot="2035219">
                <a:off x="3521556" y="463129"/>
                <a:ext cx="45719" cy="46897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91027CF-F9EE-4238-8A9D-DE229A723131}"/>
                  </a:ext>
                </a:extLst>
              </p:cNvPr>
              <p:cNvSpPr/>
              <p:nvPr/>
            </p:nvSpPr>
            <p:spPr>
              <a:xfrm rot="8943192">
                <a:off x="3783241" y="475449"/>
                <a:ext cx="45719" cy="44976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17E2B04-B415-4E9C-B6C8-7CD255388E34}"/>
                </a:ext>
              </a:extLst>
            </p:cNvPr>
            <p:cNvGrpSpPr/>
            <p:nvPr/>
          </p:nvGrpSpPr>
          <p:grpSpPr>
            <a:xfrm rot="14129665">
              <a:off x="2808158" y="1682365"/>
              <a:ext cx="307404" cy="468976"/>
              <a:chOff x="3521556" y="463129"/>
              <a:chExt cx="307404" cy="468976"/>
            </a:xfrm>
            <a:solidFill>
              <a:srgbClr val="FF0000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0D3C28-FF45-45EF-9C94-6ADEFED5607B}"/>
                  </a:ext>
                </a:extLst>
              </p:cNvPr>
              <p:cNvSpPr/>
              <p:nvPr/>
            </p:nvSpPr>
            <p:spPr>
              <a:xfrm rot="2035219">
                <a:off x="3521556" y="463129"/>
                <a:ext cx="45719" cy="4689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D003BA4-5861-4C0E-BB37-45C319A7CD75}"/>
                  </a:ext>
                </a:extLst>
              </p:cNvPr>
              <p:cNvSpPr/>
              <p:nvPr/>
            </p:nvSpPr>
            <p:spPr>
              <a:xfrm rot="8943192">
                <a:off x="3783241" y="475449"/>
                <a:ext cx="45719" cy="4497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07BEF4-8A1F-4E71-AFE5-254A00B070AA}"/>
                </a:ext>
              </a:extLst>
            </p:cNvPr>
            <p:cNvSpPr/>
            <p:nvPr/>
          </p:nvSpPr>
          <p:spPr>
            <a:xfrm>
              <a:off x="4552567" y="682688"/>
              <a:ext cx="638508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7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FF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ความรับผิดชอบต่อสังคม</a:t>
              </a:r>
              <a:endParaRPr lang="en-US" sz="72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3E701B-6002-4F11-A18B-E0089A750216}"/>
              </a:ext>
            </a:extLst>
          </p:cNvPr>
          <p:cNvGrpSpPr/>
          <p:nvPr/>
        </p:nvGrpSpPr>
        <p:grpSpPr>
          <a:xfrm>
            <a:off x="1066800" y="3421453"/>
            <a:ext cx="10058399" cy="997877"/>
            <a:chOff x="1066800" y="3421453"/>
            <a:chExt cx="10058399" cy="9978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CBB97A-F1B7-4404-9046-C7AB3DE3D0E8}"/>
                </a:ext>
              </a:extLst>
            </p:cNvPr>
            <p:cNvSpPr txBox="1"/>
            <p:nvPr/>
          </p:nvSpPr>
          <p:spPr>
            <a:xfrm>
              <a:off x="1066800" y="3421453"/>
              <a:ext cx="100583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“ฉันรักธรรมศาสตร์ เพราะธรรมศาสตร์สอนให้ฉันรักประชาชน”</a:t>
              </a:r>
              <a:endParaRPr lang="en-US" sz="4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50B11E-E517-4376-8165-375F0A9CC474}"/>
                </a:ext>
              </a:extLst>
            </p:cNvPr>
            <p:cNvSpPr/>
            <p:nvPr/>
          </p:nvSpPr>
          <p:spPr>
            <a:xfrm>
              <a:off x="1545770" y="4158365"/>
              <a:ext cx="9100457" cy="505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8116AE-88D0-4BD2-B6FD-6E91A013F951}"/>
                </a:ext>
              </a:extLst>
            </p:cNvPr>
            <p:cNvSpPr/>
            <p:nvPr/>
          </p:nvSpPr>
          <p:spPr>
            <a:xfrm>
              <a:off x="1545769" y="4368822"/>
              <a:ext cx="9100457" cy="505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0" name="Oval 8">
            <a:extLst>
              <a:ext uri="{FF2B5EF4-FFF2-40B4-BE49-F238E27FC236}">
                <a16:creationId xmlns:a16="http://schemas.microsoft.com/office/drawing/2014/main" id="{1DFCB141-60A2-4C70-9A1D-B4D71C553ACF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707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C306AE9-13EB-4D7C-9872-A2455615F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839694"/>
            <a:ext cx="11466285" cy="37927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0EFC26-2A5A-45AC-91C7-EFC2F35DB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546"/>
          <a:stretch/>
        </p:blipFill>
        <p:spPr>
          <a:xfrm>
            <a:off x="2066019" y="812801"/>
            <a:ext cx="4596040" cy="3708400"/>
          </a:xfrm>
          <a:prstGeom prst="hexagon">
            <a:avLst/>
          </a:prstGeom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id="{0F35ECC5-CD37-461B-9584-548F9397DE31}"/>
              </a:ext>
            </a:extLst>
          </p:cNvPr>
          <p:cNvSpPr/>
          <p:nvPr/>
        </p:nvSpPr>
        <p:spPr>
          <a:xfrm>
            <a:off x="1802267" y="620487"/>
            <a:ext cx="5123543" cy="4093028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1EFBA58-DBE0-4D6B-8BE2-AB8BBD01045E}"/>
              </a:ext>
            </a:extLst>
          </p:cNvPr>
          <p:cNvSpPr/>
          <p:nvPr/>
        </p:nvSpPr>
        <p:spPr>
          <a:xfrm>
            <a:off x="6828750" y="1046064"/>
            <a:ext cx="2068287" cy="1574800"/>
          </a:xfrm>
          <a:prstGeom prst="hexag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F7D0D2-71AD-46F8-A85A-74F899F2E37E}"/>
              </a:ext>
            </a:extLst>
          </p:cNvPr>
          <p:cNvGrpSpPr/>
          <p:nvPr/>
        </p:nvGrpSpPr>
        <p:grpSpPr>
          <a:xfrm>
            <a:off x="7092501" y="2246086"/>
            <a:ext cx="4165598" cy="3366409"/>
            <a:chOff x="7320872" y="2962731"/>
            <a:chExt cx="4165598" cy="3366409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6C786C60-0E0D-4B62-AD1A-4CE784652038}"/>
                </a:ext>
              </a:extLst>
            </p:cNvPr>
            <p:cNvSpPr/>
            <p:nvPr/>
          </p:nvSpPr>
          <p:spPr>
            <a:xfrm>
              <a:off x="7320872" y="2962731"/>
              <a:ext cx="4165598" cy="3366409"/>
            </a:xfrm>
            <a:prstGeom prst="hexagon">
              <a:avLst/>
            </a:prstGeom>
            <a:solidFill>
              <a:schemeClr val="bg2">
                <a:alpha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EEAF0B-478E-40EC-9386-557B4818D507}"/>
                </a:ext>
              </a:extLst>
            </p:cNvPr>
            <p:cNvSpPr txBox="1"/>
            <p:nvPr/>
          </p:nvSpPr>
          <p:spPr>
            <a:xfrm>
              <a:off x="7803585" y="3909739"/>
              <a:ext cx="320017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“</a:t>
              </a:r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ความสำเร็จ</a:t>
              </a:r>
              <a:r>
                <a:rPr lang="en-US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วัดจากผลกระทบที่มีต่อผู้อื่นไม่ใช่ต่อตัวเอง</a:t>
              </a:r>
              <a:r>
                <a:rPr lang="en-US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”</a:t>
              </a:r>
            </a:p>
          </p:txBody>
        </p:sp>
      </p:grpSp>
      <p:sp>
        <p:nvSpPr>
          <p:cNvPr id="6" name="Hexagon 5">
            <a:extLst>
              <a:ext uri="{FF2B5EF4-FFF2-40B4-BE49-F238E27FC236}">
                <a16:creationId xmlns:a16="http://schemas.microsoft.com/office/drawing/2014/main" id="{7F72FFE5-3D2D-4BA5-96A3-7CE4C1C73CE5}"/>
              </a:ext>
            </a:extLst>
          </p:cNvPr>
          <p:cNvSpPr/>
          <p:nvPr/>
        </p:nvSpPr>
        <p:spPr>
          <a:xfrm>
            <a:off x="6669090" y="2007407"/>
            <a:ext cx="1388836" cy="1035957"/>
          </a:xfrm>
          <a:prstGeom prst="hexagon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EC208C-B40B-40F5-B62E-260EFA4CF24F}"/>
              </a:ext>
            </a:extLst>
          </p:cNvPr>
          <p:cNvSpPr txBox="1"/>
          <p:nvPr/>
        </p:nvSpPr>
        <p:spPr>
          <a:xfrm>
            <a:off x="9151620" y="5969431"/>
            <a:ext cx="191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Pisut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Koomsap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July 9, 2019</a:t>
            </a: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E50019ED-57AC-4196-9152-F9AAF2DA204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0928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D7C079-9FCD-4223-AD0E-37B6DAC776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/>
          <a:stretch/>
        </p:blipFill>
        <p:spPr>
          <a:xfrm>
            <a:off x="5299709" y="830006"/>
            <a:ext cx="6442753" cy="452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59E466F-681D-4889-9454-8F50FB7930D7}"/>
              </a:ext>
            </a:extLst>
          </p:cNvPr>
          <p:cNvGrpSpPr/>
          <p:nvPr/>
        </p:nvGrpSpPr>
        <p:grpSpPr>
          <a:xfrm>
            <a:off x="685283" y="1837831"/>
            <a:ext cx="4717774" cy="3782130"/>
            <a:chOff x="522365" y="1706217"/>
            <a:chExt cx="4717774" cy="3782130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16B7601F-F231-40C1-A50D-08944BD15E0C}"/>
                </a:ext>
              </a:extLst>
            </p:cNvPr>
            <p:cNvSpPr/>
            <p:nvPr/>
          </p:nvSpPr>
          <p:spPr>
            <a:xfrm>
              <a:off x="522365" y="1706217"/>
              <a:ext cx="4717774" cy="3657600"/>
            </a:xfrm>
            <a:prstGeom prst="hexagon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DC162C-178C-4DBA-A503-E4A1EBE9DF96}"/>
                </a:ext>
              </a:extLst>
            </p:cNvPr>
            <p:cNvSpPr/>
            <p:nvPr/>
          </p:nvSpPr>
          <p:spPr>
            <a:xfrm>
              <a:off x="1220807" y="2690145"/>
              <a:ext cx="3600284" cy="27982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100"/>
                </a:spcAft>
              </a:pPr>
              <a:r>
                <a:rPr lang="th-TH" sz="40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การพัฒนาทักษะมนุษย์และการสื่อสารสำหรับผู้นำทางวิศวกรรม</a:t>
              </a:r>
              <a:endPara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lnSpc>
                  <a:spcPct val="150000"/>
                </a:lnSpc>
                <a:spcAft>
                  <a:spcPts val="100"/>
                </a:spcAft>
              </a:pPr>
              <a:r>
                <a:rPr lang="en-US" sz="40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 </a:t>
              </a:r>
              <a:endPara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" name="Hexagon 10">
            <a:extLst>
              <a:ext uri="{FF2B5EF4-FFF2-40B4-BE49-F238E27FC236}">
                <a16:creationId xmlns:a16="http://schemas.microsoft.com/office/drawing/2014/main" id="{C7A903C0-7299-445D-BDE2-7775C9C92397}"/>
              </a:ext>
            </a:extLst>
          </p:cNvPr>
          <p:cNvSpPr/>
          <p:nvPr/>
        </p:nvSpPr>
        <p:spPr>
          <a:xfrm>
            <a:off x="3754257" y="669856"/>
            <a:ext cx="2093841" cy="1665909"/>
          </a:xfrm>
          <a:prstGeom prst="hexagon">
            <a:avLst/>
          </a:prstGeom>
          <a:noFill/>
          <a:ln w="28575">
            <a:solidFill>
              <a:srgbClr val="1F5A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D5E6C8F8-9AEE-48C5-A408-32C9841F9E1B}"/>
              </a:ext>
            </a:extLst>
          </p:cNvPr>
          <p:cNvSpPr/>
          <p:nvPr/>
        </p:nvSpPr>
        <p:spPr>
          <a:xfrm>
            <a:off x="3986169" y="551562"/>
            <a:ext cx="2093841" cy="1665909"/>
          </a:xfrm>
          <a:prstGeom prst="hexagon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A34D96-4EB3-4B8D-A028-BEFB4756091A}"/>
              </a:ext>
            </a:extLst>
          </p:cNvPr>
          <p:cNvSpPr/>
          <p:nvPr/>
        </p:nvSpPr>
        <p:spPr>
          <a:xfrm>
            <a:off x="3638293" y="1188482"/>
            <a:ext cx="2325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"/>
              </a:spcAft>
            </a:pP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รายวิชาที่</a:t>
            </a:r>
            <a:r>
              <a:rPr lang="en-US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76A796-9A16-4191-9E38-6D205C5E216D}"/>
              </a:ext>
            </a:extLst>
          </p:cNvPr>
          <p:cNvSpPr/>
          <p:nvPr/>
        </p:nvSpPr>
        <p:spPr>
          <a:xfrm>
            <a:off x="5094207" y="527477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Developers: Diana 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Mesquita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UMinho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), </a:t>
            </a:r>
          </a:p>
          <a:p>
            <a:pPr algn="r"/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Pisut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Koomsap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(AIT), </a:t>
            </a:r>
          </a:p>
          <a:p>
            <a:pPr algn="r"/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Athakorn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Kengpol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(KMUTNB),</a:t>
            </a:r>
          </a:p>
          <a:p>
            <a:pPr algn="r"/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Duangthida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Hussadintorn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Na Ayutthaya (AIT)</a:t>
            </a:r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9395DB4C-CD98-4EE1-9ECC-55A1C3C97D69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921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A931-32B1-400B-97FA-DD21BA7D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709" y="529809"/>
            <a:ext cx="9913041" cy="888031"/>
          </a:xfrm>
        </p:spPr>
        <p:txBody>
          <a:bodyPr>
            <a:normAutofit/>
          </a:bodyPr>
          <a:lstStyle/>
          <a:p>
            <a:pPr algn="just"/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จุดประสงค์ของรายวิชา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80053-43F8-40C7-BD13-D98C767C8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3361" y="1573369"/>
            <a:ext cx="7795733" cy="3695927"/>
          </a:xfrm>
        </p:spPr>
        <p:txBody>
          <a:bodyPr>
            <a:noAutofit/>
          </a:bodyPr>
          <a:lstStyle/>
          <a:p>
            <a:pPr marL="0" indent="0" algn="thaiDist">
              <a:lnSpc>
                <a:spcPct val="100000"/>
              </a:lnSpc>
              <a:buNone/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ความเป็นเลิศในด้านวิชาชีพเป็นสิ่ง</a:t>
            </a:r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ที่ยืนยัน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ถึงความสามารถของวิศวกร แต่หากขาดการสื่อสารที่ดี ไม่มีมนุษยสัมพันธ์ในองค์กร และไม่เข้าใจภาพรวมของหน่วยงาน มักจะทำให้ผู้นำทางด้านวิศวกรรมไม่</a:t>
            </a:r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บริหารงานให้สำเร็จลุล่วงได้ </a:t>
            </a:r>
          </a:p>
          <a:p>
            <a:pPr marL="0" indent="0" algn="thaiDist">
              <a:lnSpc>
                <a:spcPct val="100000"/>
              </a:lnSpc>
              <a:buNone/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รายวิชานี้มีจุดประสงค์เพื่อสร้างความสามารถทางวิศวกรรม ผ่านทักษะการสื่อสาร ความเป็นผู้นำ และทักษะความเป็นมนุษย์ ดังนั้นวิธีการฝึกฝนจึงมีความสำคัญมาก เพื่อให้นักศึกษาสามารถสื่อสารได้อย่างมีประสิทธิภาพเมื่อจบการศึกษาไปแล้ว</a:t>
            </a:r>
            <a:endParaRPr lang="en-US" sz="3200" b="1" dirty="0">
              <a:solidFill>
                <a:srgbClr val="00B0F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DBC106B-2B90-4EFA-8699-A9F2A3635A94}"/>
              </a:ext>
            </a:extLst>
          </p:cNvPr>
          <p:cNvSpPr/>
          <p:nvPr/>
        </p:nvSpPr>
        <p:spPr>
          <a:xfrm rot="19858195">
            <a:off x="-689113" y="1658168"/>
            <a:ext cx="3697357" cy="3346174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9E10A95-FB74-4088-8074-358384C2A464}"/>
              </a:ext>
            </a:extLst>
          </p:cNvPr>
          <p:cNvSpPr/>
          <p:nvPr/>
        </p:nvSpPr>
        <p:spPr>
          <a:xfrm rot="19952611">
            <a:off x="-355641" y="1991189"/>
            <a:ext cx="3056909" cy="2860289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1FC54B-2634-4C21-B987-B3A2BEE89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7" y="2133421"/>
            <a:ext cx="3333750" cy="3200400"/>
          </a:xfrm>
          <a:prstGeom prst="rect">
            <a:avLst/>
          </a:prstGeom>
        </p:spPr>
      </p:pic>
      <p:sp>
        <p:nvSpPr>
          <p:cNvPr id="8" name="Oval 8">
            <a:extLst>
              <a:ext uri="{FF2B5EF4-FFF2-40B4-BE49-F238E27FC236}">
                <a16:creationId xmlns:a16="http://schemas.microsoft.com/office/drawing/2014/main" id="{C58A1A34-6697-4D0B-8835-ADEEFA92DEC7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315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2428-F2E1-47DE-B19A-63249391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136" y="599853"/>
            <a:ext cx="7303586" cy="888031"/>
          </a:xfrm>
        </p:spPr>
        <p:txBody>
          <a:bodyPr>
            <a:normAutofit/>
          </a:bodyPr>
          <a:lstStyle/>
          <a:p>
            <a:pPr algn="l"/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ผลการเรียนรู้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4FB49-1C46-4702-9849-C9CFA7EE9C39}"/>
              </a:ext>
            </a:extLst>
          </p:cNvPr>
          <p:cNvSpPr/>
          <p:nvPr/>
        </p:nvSpPr>
        <p:spPr>
          <a:xfrm>
            <a:off x="1011947" y="1836276"/>
            <a:ext cx="112923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นักศึกษาที่เรียนรายวิชานี้จบแล้วจะมีความสามารถ ดังนี้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CLO1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สามารถสื่อสารแนวคิดของตนให้ผู้อื่นรับทราบได้เป็นอย่างดี 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</a:p>
          <a:p>
            <a:r>
              <a:rPr lang="en-US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CLO2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มีทักษะในการสื่อสารด้วยวาจาและทักษะการสื่อสารเป็นลายลักษณ์อักษร ทำให้เข้าใจได้ง่ายขึ้น 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</a:p>
          <a:p>
            <a:r>
              <a:rPr lang="en-US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CLO3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สามารถนำเสนอได้อย่างมีประสิทธิภาพ 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</a:p>
          <a:p>
            <a:r>
              <a:rPr lang="en-US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CLO4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มีความความฉลาดทางอารมณ์เมื่อตกอยู่ในสถานการณ์ที่ไม่คาดคิดและแตกต่างกัน 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</a:p>
          <a:p>
            <a:r>
              <a:rPr lang="en-US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CLO5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ทำงานเป็นทีมในสภาวะการณ์ที่ซับซ้อน 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การประยุกต์ใช้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</a:p>
          <a:p>
            <a:r>
              <a:rPr lang="en-US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CLO6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ทักษะมนุษยสัมพันธ์เพื่อสร้างแรงจูงใจและสร้างแรงบันดาลใจให้ผู้อื่นเพื่อให้บรรลุเป้าหมายที่ตั้งไว้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การประยุกต์ใช้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39340095-27A9-48D0-AD76-9DBCB8294888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879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439A67-F1C5-466A-B6F4-A39766B4E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602" y="483808"/>
            <a:ext cx="8346167" cy="55710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493A6E-80F9-4DB9-BB52-06A3D8F5AADE}"/>
              </a:ext>
            </a:extLst>
          </p:cNvPr>
          <p:cNvSpPr/>
          <p:nvPr/>
        </p:nvSpPr>
        <p:spPr>
          <a:xfrm>
            <a:off x="2111602" y="483807"/>
            <a:ext cx="8346167" cy="5571067"/>
          </a:xfrm>
          <a:prstGeom prst="rect">
            <a:avLst/>
          </a:prstGeom>
          <a:solidFill>
            <a:schemeClr val="bg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150E0-2A0A-43BD-939D-BFF310AE8103}"/>
              </a:ext>
            </a:extLst>
          </p:cNvPr>
          <p:cNvGrpSpPr/>
          <p:nvPr/>
        </p:nvGrpSpPr>
        <p:grpSpPr>
          <a:xfrm>
            <a:off x="2773609" y="1959484"/>
            <a:ext cx="7603398" cy="2619711"/>
            <a:chOff x="2827287" y="1988457"/>
            <a:chExt cx="6955817" cy="26197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CCF073-EA82-47E3-91FA-C6B6AD152670}"/>
                </a:ext>
              </a:extLst>
            </p:cNvPr>
            <p:cNvSpPr/>
            <p:nvPr/>
          </p:nvSpPr>
          <p:spPr>
            <a:xfrm>
              <a:off x="2946400" y="1988457"/>
              <a:ext cx="6717591" cy="2619711"/>
            </a:xfrm>
            <a:prstGeom prst="rect">
              <a:avLst/>
            </a:prstGeom>
            <a:solidFill>
              <a:schemeClr val="bg1">
                <a:lumMod val="75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F2D889-3C88-4B6B-AFE6-02017EA5DF95}"/>
                </a:ext>
              </a:extLst>
            </p:cNvPr>
            <p:cNvSpPr txBox="1"/>
            <p:nvPr/>
          </p:nvSpPr>
          <p:spPr>
            <a:xfrm>
              <a:off x="2827287" y="2530676"/>
              <a:ext cx="69558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20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วิศวกรรมตามแนวคิดของ </a:t>
              </a:r>
              <a:r>
                <a:rPr lang="en-US" sz="420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GREATS</a:t>
              </a:r>
            </a:p>
            <a:p>
              <a:pPr algn="ctr"/>
              <a:r>
                <a:rPr lang="th-TH" sz="420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สำหรับการสอนด้านวิศวกรรม</a:t>
              </a:r>
              <a:endParaRPr lang="en-US" sz="4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9042E882-424E-425E-839C-D85DD1C29B48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470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2810-E5F0-470A-983C-F6FC89CC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963D4F-E577-457F-8FC4-C33AE3A97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980308"/>
              </p:ext>
            </p:extLst>
          </p:nvPr>
        </p:nvGraphicFramePr>
        <p:xfrm>
          <a:off x="1866900" y="1519186"/>
          <a:ext cx="9130441" cy="4520230"/>
        </p:xfrm>
        <a:graphic>
          <a:graphicData uri="http://schemas.openxmlformats.org/drawingml/2006/table">
            <a:tbl>
              <a:tblPr/>
              <a:tblGrid>
                <a:gridCol w="4936549">
                  <a:extLst>
                    <a:ext uri="{9D8B030D-6E8A-4147-A177-3AD203B41FA5}">
                      <a16:colId xmlns:a16="http://schemas.microsoft.com/office/drawing/2014/main" val="3761832017"/>
                    </a:ext>
                  </a:extLst>
                </a:gridCol>
                <a:gridCol w="698982">
                  <a:extLst>
                    <a:ext uri="{9D8B030D-6E8A-4147-A177-3AD203B41FA5}">
                      <a16:colId xmlns:a16="http://schemas.microsoft.com/office/drawing/2014/main" val="3051548148"/>
                    </a:ext>
                  </a:extLst>
                </a:gridCol>
                <a:gridCol w="698982">
                  <a:extLst>
                    <a:ext uri="{9D8B030D-6E8A-4147-A177-3AD203B41FA5}">
                      <a16:colId xmlns:a16="http://schemas.microsoft.com/office/drawing/2014/main" val="2856991275"/>
                    </a:ext>
                  </a:extLst>
                </a:gridCol>
                <a:gridCol w="698982">
                  <a:extLst>
                    <a:ext uri="{9D8B030D-6E8A-4147-A177-3AD203B41FA5}">
                      <a16:colId xmlns:a16="http://schemas.microsoft.com/office/drawing/2014/main" val="2760123022"/>
                    </a:ext>
                  </a:extLst>
                </a:gridCol>
                <a:gridCol w="698982">
                  <a:extLst>
                    <a:ext uri="{9D8B030D-6E8A-4147-A177-3AD203B41FA5}">
                      <a16:colId xmlns:a16="http://schemas.microsoft.com/office/drawing/2014/main" val="1871946802"/>
                    </a:ext>
                  </a:extLst>
                </a:gridCol>
                <a:gridCol w="698982">
                  <a:extLst>
                    <a:ext uri="{9D8B030D-6E8A-4147-A177-3AD203B41FA5}">
                      <a16:colId xmlns:a16="http://schemas.microsoft.com/office/drawing/2014/main" val="2408375445"/>
                    </a:ext>
                  </a:extLst>
                </a:gridCol>
                <a:gridCol w="698982">
                  <a:extLst>
                    <a:ext uri="{9D8B030D-6E8A-4147-A177-3AD203B41FA5}">
                      <a16:colId xmlns:a16="http://schemas.microsoft.com/office/drawing/2014/main" val="3625203110"/>
                    </a:ext>
                  </a:extLst>
                </a:gridCol>
              </a:tblGrid>
              <a:tr h="25471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CLO1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CLO2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CLO3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CLO4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CLO5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CLO6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985022"/>
                  </a:ext>
                </a:extLst>
              </a:tr>
              <a:tr h="308525">
                <a:tc gridSpan="7"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การประเมินผลการเรียนรู้เพื่อพัฒนา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endParaRPr lang="en-US" dirty="0"/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endParaRPr lang="en-US" dirty="0"/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endParaRPr lang="en-US" dirty="0"/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endParaRPr lang="en-US" dirty="0"/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en-US" dirty="0"/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en-US" dirty="0"/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799305"/>
                  </a:ext>
                </a:extLst>
              </a:tr>
              <a:tr h="254712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การอภิปรายในชั้นเรียนและการมีส่วนร่วม (15%)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117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การสื่อสารด้วยวาจา</a:t>
                      </a:r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(15%)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562241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การสื่อสารด้วยการเขียน (10%)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494082"/>
                  </a:ext>
                </a:extLst>
              </a:tr>
              <a:tr h="254712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การนำเสนอ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(10%)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214337"/>
                  </a:ext>
                </a:extLst>
              </a:tr>
              <a:tr h="329493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การจำลองสถานการณ์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(10%)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272727"/>
                  </a:ext>
                </a:extLst>
              </a:tr>
              <a:tr h="254712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การประเมินซึ่งกันและกัน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(10%)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983812"/>
                  </a:ext>
                </a:extLst>
              </a:tr>
              <a:tr h="344550">
                <a:tc gridSpan="7"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วิธีการประเมินผลแบบรวม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en-US" dirty="0"/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en-US" dirty="0"/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en-US" dirty="0"/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en-US" dirty="0"/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en-US" dirty="0"/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en-US" dirty="0"/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14398"/>
                  </a:ext>
                </a:extLst>
              </a:tr>
              <a:tr h="254712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การพูดในที่สาธารณะ (10%)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463400"/>
                  </a:ext>
                </a:extLst>
              </a:tr>
              <a:tr h="254712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การพัฒนาตน (20%)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2452" marR="42452" marT="53065" marB="530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6073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D7416B6-D06F-48BD-A0BF-48B7350848B1}"/>
              </a:ext>
            </a:extLst>
          </p:cNvPr>
          <p:cNvSpPr/>
          <p:nvPr/>
        </p:nvSpPr>
        <p:spPr>
          <a:xfrm>
            <a:off x="4559299" y="603941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Assessment Model:</a:t>
            </a:r>
            <a:r>
              <a:rPr lang="en-US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9: Strong; 3: Moderate, 1: weak</a:t>
            </a: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E77CB355-40C7-49E1-B2FA-F65218CF271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0014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0FB1C4-9805-4F5D-BBF5-8FE96D3692AD}"/>
              </a:ext>
            </a:extLst>
          </p:cNvPr>
          <p:cNvSpPr/>
          <p:nvPr/>
        </p:nvSpPr>
        <p:spPr>
          <a:xfrm>
            <a:off x="1831068" y="99345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การพัฒนาทักษะการสื่อสารที่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จำเป็นเพื่อการแสดงออก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BC0B63-8F67-4BC7-9D40-F19ACCA742DC}"/>
              </a:ext>
            </a:extLst>
          </p:cNvPr>
          <p:cNvSpPr/>
          <p:nvPr/>
        </p:nvSpPr>
        <p:spPr>
          <a:xfrm>
            <a:off x="588062" y="214531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fontAlgn="base"/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การสื่อสารที่มีประสิทธิภาพ</a:t>
            </a:r>
            <a:endParaRPr lang="en-US" sz="28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เข้าใจความรู้สึกของผู้รับสาร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สร้างความสนใจแก่ผู้รับสาร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นำเสนอเรื่องราวได้อย่างสมบูรณ์</a:t>
            </a:r>
          </a:p>
          <a:p>
            <a:pPr lvl="1" fontAlgn="base"/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การสื่อสารด้วยการเขียนที่มีประสิทธิภาพ</a:t>
            </a:r>
            <a:endParaRPr lang="en-US" sz="28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วางแผนแนวความคิดของตนเอง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ใส่เรื่องราวที่จะนำเสนอ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ขัดเกลาเรื่องราวให้น่าสนใจ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C2F49C-029D-4276-8DDD-7651D1A31C7F}"/>
              </a:ext>
            </a:extLst>
          </p:cNvPr>
          <p:cNvSpPr/>
          <p:nvPr/>
        </p:nvSpPr>
        <p:spPr>
          <a:xfrm>
            <a:off x="391886" y="2145315"/>
            <a:ext cx="5544457" cy="256736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emotional intelligence">
            <a:extLst>
              <a:ext uri="{FF2B5EF4-FFF2-40B4-BE49-F238E27FC236}">
                <a16:creationId xmlns:a16="http://schemas.microsoft.com/office/drawing/2014/main" id="{4B2951C2-9AE3-4438-815C-446CB931B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74" y="0"/>
            <a:ext cx="71694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ECF84C-B27D-427A-A32C-74880C869A65}"/>
              </a:ext>
            </a:extLst>
          </p:cNvPr>
          <p:cNvSpPr/>
          <p:nvPr/>
        </p:nvSpPr>
        <p:spPr>
          <a:xfrm>
            <a:off x="3784661" y="418842"/>
            <a:ext cx="950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โมดูล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4F72BB-60AC-4D9C-9814-3DF952837469}"/>
              </a:ext>
            </a:extLst>
          </p:cNvPr>
          <p:cNvGrpSpPr/>
          <p:nvPr/>
        </p:nvGrpSpPr>
        <p:grpSpPr>
          <a:xfrm>
            <a:off x="2223292" y="945886"/>
            <a:ext cx="4648200" cy="80008"/>
            <a:chOff x="2223292" y="907786"/>
            <a:chExt cx="4648200" cy="800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0B00FC-D79E-4F53-88EB-95CEA5EF90B6}"/>
                </a:ext>
              </a:extLst>
            </p:cNvPr>
            <p:cNvSpPr/>
            <p:nvPr/>
          </p:nvSpPr>
          <p:spPr>
            <a:xfrm>
              <a:off x="2223292" y="942075"/>
              <a:ext cx="46482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90CAA1-AA13-4100-903B-6CBBDF33A1A3}"/>
                </a:ext>
              </a:extLst>
            </p:cNvPr>
            <p:cNvSpPr/>
            <p:nvPr/>
          </p:nvSpPr>
          <p:spPr>
            <a:xfrm>
              <a:off x="2223292" y="907786"/>
              <a:ext cx="4648200" cy="45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8">
            <a:extLst>
              <a:ext uri="{FF2B5EF4-FFF2-40B4-BE49-F238E27FC236}">
                <a16:creationId xmlns:a16="http://schemas.microsoft.com/office/drawing/2014/main" id="{CE5D4D0B-E2B6-4F7D-AB93-4A8A45D9349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3838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0FB1C4-9805-4F5D-BBF5-8FE96D3692AD}"/>
              </a:ext>
            </a:extLst>
          </p:cNvPr>
          <p:cNvSpPr/>
          <p:nvPr/>
        </p:nvSpPr>
        <p:spPr>
          <a:xfrm>
            <a:off x="2456740" y="1130206"/>
            <a:ext cx="774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การพัฒนาทักษะการสื่อสารร่วมกัน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ECF84C-B27D-427A-A32C-74880C869A65}"/>
              </a:ext>
            </a:extLst>
          </p:cNvPr>
          <p:cNvSpPr/>
          <p:nvPr/>
        </p:nvSpPr>
        <p:spPr>
          <a:xfrm>
            <a:off x="5369957" y="404704"/>
            <a:ext cx="1338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โมดูล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II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4F72BB-60AC-4D9C-9814-3DF952837469}"/>
              </a:ext>
            </a:extLst>
          </p:cNvPr>
          <p:cNvGrpSpPr/>
          <p:nvPr/>
        </p:nvGrpSpPr>
        <p:grpSpPr>
          <a:xfrm>
            <a:off x="2690191" y="1065153"/>
            <a:ext cx="7275443" cy="85164"/>
            <a:chOff x="2223292" y="907786"/>
            <a:chExt cx="4648200" cy="800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0B00FC-D79E-4F53-88EB-95CEA5EF90B6}"/>
                </a:ext>
              </a:extLst>
            </p:cNvPr>
            <p:cNvSpPr/>
            <p:nvPr/>
          </p:nvSpPr>
          <p:spPr>
            <a:xfrm>
              <a:off x="2223292" y="942075"/>
              <a:ext cx="46482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90CAA1-AA13-4100-903B-6CBBDF33A1A3}"/>
                </a:ext>
              </a:extLst>
            </p:cNvPr>
            <p:cNvSpPr/>
            <p:nvPr/>
          </p:nvSpPr>
          <p:spPr>
            <a:xfrm>
              <a:off x="2223292" y="907786"/>
              <a:ext cx="4648200" cy="45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867E399A-3610-4C82-97FD-A29412BCE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7" b="17176"/>
          <a:stretch/>
        </p:blipFill>
        <p:spPr bwMode="auto">
          <a:xfrm flipH="1">
            <a:off x="370742" y="3779589"/>
            <a:ext cx="11423376" cy="20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BC0B63-8F67-4BC7-9D40-F19ACCA742DC}"/>
              </a:ext>
            </a:extLst>
          </p:cNvPr>
          <p:cNvSpPr/>
          <p:nvPr/>
        </p:nvSpPr>
        <p:spPr>
          <a:xfrm>
            <a:off x="5369957" y="2170688"/>
            <a:ext cx="66904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อุปสรรคของบุคลิกภาพบุคคลและวัฒนธรรมในการสื่อสาร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ความฉลาดทางอารมณ์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กลยุทธ์การสื่อสารเพื่อโน้มน้าวใจ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กลยุทธ์การจัดการความขัดแย้ง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การสื่อสารการจัดการที่มีประสิทธิภาพในการประชุม</a:t>
            </a:r>
            <a:endParaRPr lang="en-US" sz="28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86A8837C-82A7-48FC-B596-4B03748A9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9" y="2460349"/>
            <a:ext cx="5438775" cy="2838450"/>
          </a:xfrm>
          <a:prstGeom prst="rect">
            <a:avLst/>
          </a:prstGeom>
        </p:spPr>
      </p:pic>
      <p:sp>
        <p:nvSpPr>
          <p:cNvPr id="11" name="Oval 8">
            <a:extLst>
              <a:ext uri="{FF2B5EF4-FFF2-40B4-BE49-F238E27FC236}">
                <a16:creationId xmlns:a16="http://schemas.microsoft.com/office/drawing/2014/main" id="{10B03C90-BB03-4B49-AF69-7A4065826FC4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3897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BDEAC05-7AF2-45B4-8CBB-FD0ABC231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9" y="3235616"/>
            <a:ext cx="11343861" cy="28353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0FB1C4-9805-4F5D-BBF5-8FE96D3692AD}"/>
              </a:ext>
            </a:extLst>
          </p:cNvPr>
          <p:cNvSpPr/>
          <p:nvPr/>
        </p:nvSpPr>
        <p:spPr>
          <a:xfrm>
            <a:off x="1630019" y="1163569"/>
            <a:ext cx="9900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การพัฒนาทักษะการสื่อสารความเป็นผู้นำ 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ECF84C-B27D-427A-A32C-74880C869A65}"/>
              </a:ext>
            </a:extLst>
          </p:cNvPr>
          <p:cNvSpPr/>
          <p:nvPr/>
        </p:nvSpPr>
        <p:spPr>
          <a:xfrm>
            <a:off x="5534118" y="512357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โมดูล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III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4F72BB-60AC-4D9C-9814-3DF952837469}"/>
              </a:ext>
            </a:extLst>
          </p:cNvPr>
          <p:cNvGrpSpPr/>
          <p:nvPr/>
        </p:nvGrpSpPr>
        <p:grpSpPr>
          <a:xfrm>
            <a:off x="3167270" y="1103127"/>
            <a:ext cx="6758610" cy="60442"/>
            <a:chOff x="2223292" y="907786"/>
            <a:chExt cx="4648200" cy="800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0B00FC-D79E-4F53-88EB-95CEA5EF90B6}"/>
                </a:ext>
              </a:extLst>
            </p:cNvPr>
            <p:cNvSpPr/>
            <p:nvPr/>
          </p:nvSpPr>
          <p:spPr>
            <a:xfrm>
              <a:off x="2223292" y="942075"/>
              <a:ext cx="46482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90CAA1-AA13-4100-903B-6CBBDF33A1A3}"/>
                </a:ext>
              </a:extLst>
            </p:cNvPr>
            <p:cNvSpPr/>
            <p:nvPr/>
          </p:nvSpPr>
          <p:spPr>
            <a:xfrm>
              <a:off x="2223292" y="907786"/>
              <a:ext cx="4648200" cy="45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9D98D6B-1E25-4A99-AE8A-DEEBB30FD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117" y="2404438"/>
            <a:ext cx="4108148" cy="2640952"/>
          </a:xfrm>
          <a:prstGeom prst="ellipse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CB9BE39-7F46-4867-A014-68CD9DACA8F6}"/>
              </a:ext>
            </a:extLst>
          </p:cNvPr>
          <p:cNvSpPr/>
          <p:nvPr/>
        </p:nvSpPr>
        <p:spPr>
          <a:xfrm>
            <a:off x="661735" y="2107162"/>
            <a:ext cx="6522717" cy="2221952"/>
          </a:xfrm>
          <a:prstGeom prst="roundRect">
            <a:avLst/>
          </a:prstGeom>
          <a:solidFill>
            <a:schemeClr val="bg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2E5169-47D6-4DC5-992D-F96BF5709651}"/>
              </a:ext>
            </a:extLst>
          </p:cNvPr>
          <p:cNvSpPr/>
          <p:nvPr/>
        </p:nvSpPr>
        <p:spPr>
          <a:xfrm>
            <a:off x="424069" y="2184901"/>
            <a:ext cx="814241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th-TH" sz="2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รู้จักลักษณะความเป็นผู้นำของตน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th-TH" sz="2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ได้รับการปลูกฝังความเป็นผู้นำและรูปแบบการสื่อสาร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th-TH" sz="2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การสื่อสารแบบอ</a:t>
            </a:r>
            <a:r>
              <a:rPr lang="th-TH" sz="26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</a:t>
            </a:r>
            <a:r>
              <a:rPr lang="th-TH" sz="2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จนภาษา (ใช้ร่างกายเพื่อการสื่อสาร)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th-TH" sz="2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ปรับการสื่อสารของคุณให้เข้ากับสถานการณ์และผู้รับสารที่แตกต่างกัน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th-TH" sz="2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ทำให้สาระที่สื่อออกไปมีพลังในการกระตุ้นและสร้างแรงบันดาลใจแก่ผู้อื่น</a:t>
            </a:r>
            <a:endParaRPr lang="en-US" sz="2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33DE3F69-A8C4-4259-BAA6-71F432F86D07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5285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4.googleusercontent.com/V-KV89ZMsCWEZOk6NjFJtQ4zVA_nNBQuoZLfIynO5xlQAkL8JMQb2Tf0QB3e_iTEOQpL3YNt2uvZ8SHY2YILwjNNvG0Sl2C-yTaveQLX6602ISFnQ14DcdEXQrodYdZbqMOr0ntH">
            <a:extLst>
              <a:ext uri="{FF2B5EF4-FFF2-40B4-BE49-F238E27FC236}">
                <a16:creationId xmlns:a16="http://schemas.microsoft.com/office/drawing/2014/main" id="{8B4B1A63-E8A9-43CB-9F42-A7DE1A9C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93" y="362071"/>
            <a:ext cx="9214271" cy="577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8">
            <a:extLst>
              <a:ext uri="{FF2B5EF4-FFF2-40B4-BE49-F238E27FC236}">
                <a16:creationId xmlns:a16="http://schemas.microsoft.com/office/drawing/2014/main" id="{ABAE96C3-3B59-4E48-B1BD-547A41CEDAD0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272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D4D1-28B1-45C0-8861-A515FEBA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ผู้นำทางวิศวกรรม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F044C-788F-4CC6-9F3D-C0343340D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1" y="1690121"/>
            <a:ext cx="6335486" cy="422571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8C7255D-71C6-44DA-8046-85B549407435}"/>
              </a:ext>
            </a:extLst>
          </p:cNvPr>
          <p:cNvGrpSpPr/>
          <p:nvPr/>
        </p:nvGrpSpPr>
        <p:grpSpPr>
          <a:xfrm>
            <a:off x="4537272" y="2416629"/>
            <a:ext cx="3171370" cy="2801258"/>
            <a:chOff x="4996542" y="2656116"/>
            <a:chExt cx="2587171" cy="2322285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D0B00B80-5454-4406-A593-82714B60ADD5}"/>
                </a:ext>
              </a:extLst>
            </p:cNvPr>
            <p:cNvSpPr/>
            <p:nvPr/>
          </p:nvSpPr>
          <p:spPr>
            <a:xfrm>
              <a:off x="5145313" y="2656116"/>
              <a:ext cx="2438400" cy="2322285"/>
            </a:xfrm>
            <a:prstGeom prst="hexagon">
              <a:avLst/>
            </a:prstGeom>
            <a:solidFill>
              <a:schemeClr val="tx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096D85BA-D74B-4B01-96C0-5B09A3DFF2AF}"/>
                </a:ext>
              </a:extLst>
            </p:cNvPr>
            <p:cNvSpPr/>
            <p:nvPr/>
          </p:nvSpPr>
          <p:spPr>
            <a:xfrm>
              <a:off x="4996542" y="2823265"/>
              <a:ext cx="2438400" cy="1959429"/>
            </a:xfrm>
            <a:prstGeom prst="hexagon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E4DB03-3071-4F30-BEBB-F18E39B57BFD}"/>
                </a:ext>
              </a:extLst>
            </p:cNvPr>
            <p:cNvSpPr txBox="1"/>
            <p:nvPr/>
          </p:nvSpPr>
          <p:spPr>
            <a:xfrm>
              <a:off x="5185823" y="3539959"/>
              <a:ext cx="2119086" cy="484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ผู้นำทางวิศวกรรม</a:t>
              </a:r>
              <a:endPara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4A6D77-C04E-426D-A5C1-D88C44A3267E}"/>
              </a:ext>
            </a:extLst>
          </p:cNvPr>
          <p:cNvGrpSpPr/>
          <p:nvPr/>
        </p:nvGrpSpPr>
        <p:grpSpPr>
          <a:xfrm>
            <a:off x="7489369" y="3962637"/>
            <a:ext cx="2046515" cy="1640114"/>
            <a:chOff x="7402285" y="4006179"/>
            <a:chExt cx="2046515" cy="1640114"/>
          </a:xfrm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55112466-467F-4209-948D-ABAE88204C6E}"/>
                </a:ext>
              </a:extLst>
            </p:cNvPr>
            <p:cNvSpPr/>
            <p:nvPr/>
          </p:nvSpPr>
          <p:spPr>
            <a:xfrm>
              <a:off x="7402285" y="4006179"/>
              <a:ext cx="2046515" cy="1640114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C0D314-9467-4453-8E5A-B1D331129A81}"/>
                </a:ext>
              </a:extLst>
            </p:cNvPr>
            <p:cNvSpPr/>
            <p:nvPr/>
          </p:nvSpPr>
          <p:spPr>
            <a:xfrm>
              <a:off x="7505739" y="4583767"/>
              <a:ext cx="189667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นวัตกรรมองค์กร</a:t>
              </a:r>
              <a:endParaRPr lang="en-US" sz="3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5E8A94-6CEA-400D-A555-F24F38F022A3}"/>
              </a:ext>
            </a:extLst>
          </p:cNvPr>
          <p:cNvGrpSpPr/>
          <p:nvPr/>
        </p:nvGrpSpPr>
        <p:grpSpPr>
          <a:xfrm>
            <a:off x="9434284" y="2997201"/>
            <a:ext cx="2046515" cy="1640114"/>
            <a:chOff x="9347200" y="3040743"/>
            <a:chExt cx="2046515" cy="1640114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DCEEE792-94AD-4B0B-9F11-6334DF839304}"/>
                </a:ext>
              </a:extLst>
            </p:cNvPr>
            <p:cNvSpPr/>
            <p:nvPr/>
          </p:nvSpPr>
          <p:spPr>
            <a:xfrm>
              <a:off x="9347200" y="3040743"/>
              <a:ext cx="2046515" cy="1640114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6AA153-61D4-44CA-93EA-3F6CAF7B8AB7}"/>
                </a:ext>
              </a:extLst>
            </p:cNvPr>
            <p:cNvSpPr/>
            <p:nvPr/>
          </p:nvSpPr>
          <p:spPr>
            <a:xfrm>
              <a:off x="9483561" y="3492304"/>
              <a:ext cx="178766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การเพิ่มประสิทธิภาพ</a:t>
              </a:r>
            </a:p>
            <a:p>
              <a:pPr algn="ctr"/>
              <a:r>
                <a:rPr lang="th-TH" sz="2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ในการทำงานร่วมกัน</a:t>
              </a:r>
              <a:endParaRPr lang="en-US" sz="2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E3FD6B-2033-4076-99C0-2746D7EE3577}"/>
              </a:ext>
            </a:extLst>
          </p:cNvPr>
          <p:cNvGrpSpPr/>
          <p:nvPr/>
        </p:nvGrpSpPr>
        <p:grpSpPr>
          <a:xfrm>
            <a:off x="7489368" y="2031766"/>
            <a:ext cx="2046515" cy="1640114"/>
            <a:chOff x="7402284" y="2075308"/>
            <a:chExt cx="2046515" cy="1640114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B544D70F-7D08-4EC0-9ABE-D197F6F53AB7}"/>
                </a:ext>
              </a:extLst>
            </p:cNvPr>
            <p:cNvSpPr/>
            <p:nvPr/>
          </p:nvSpPr>
          <p:spPr>
            <a:xfrm>
              <a:off x="7402284" y="2075308"/>
              <a:ext cx="2046515" cy="1640114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4C466D-E1DE-4D5C-B77D-0BB002F8C9C7}"/>
                </a:ext>
              </a:extLst>
            </p:cNvPr>
            <p:cNvSpPr/>
            <p:nvPr/>
          </p:nvSpPr>
          <p:spPr>
            <a:xfrm>
              <a:off x="7804449" y="2510644"/>
              <a:ext cx="121379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0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วิชาการ</a:t>
              </a:r>
            </a:p>
            <a:p>
              <a:pPr algn="ctr"/>
              <a:r>
                <a:rPr lang="th-TH" sz="30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การเรียนรู้</a:t>
              </a:r>
              <a:endParaRPr lang="en-US" sz="3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BA81DA9-EEAA-4607-9C7C-3AF925D8451D}"/>
              </a:ext>
            </a:extLst>
          </p:cNvPr>
          <p:cNvSpPr/>
          <p:nvPr/>
        </p:nvSpPr>
        <p:spPr>
          <a:xfrm>
            <a:off x="7583713" y="5783824"/>
            <a:ext cx="38225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Rottmann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C., Sacks, R., &amp; Reeve, D. (2015). Engineering leadership: Grounding leadership theory in engineers’ professional identities.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Leadership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11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(3), 351-373.</a:t>
            </a:r>
            <a:endParaRPr lang="en-US" sz="11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A9EC24-3A24-4DD8-9AE4-743F5BC6C435}"/>
              </a:ext>
            </a:extLst>
          </p:cNvPr>
          <p:cNvGrpSpPr/>
          <p:nvPr/>
        </p:nvGrpSpPr>
        <p:grpSpPr>
          <a:xfrm>
            <a:off x="8924927" y="1519020"/>
            <a:ext cx="2857498" cy="995435"/>
            <a:chOff x="8924927" y="1519020"/>
            <a:chExt cx="2857498" cy="99543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AF7FFAF-6D9E-442C-A7D5-8B2B15E3B663}"/>
                </a:ext>
              </a:extLst>
            </p:cNvPr>
            <p:cNvGrpSpPr/>
            <p:nvPr/>
          </p:nvGrpSpPr>
          <p:grpSpPr>
            <a:xfrm>
              <a:off x="8961544" y="1519020"/>
              <a:ext cx="2820881" cy="995435"/>
              <a:chOff x="8961544" y="1519020"/>
              <a:chExt cx="2820881" cy="995435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2F2C33C-54A8-414F-B508-CE5905D6FB1B}"/>
                  </a:ext>
                </a:extLst>
              </p:cNvPr>
              <p:cNvCxnSpPr>
                <a:cxnSpLocks/>
                <a:stCxn id="3" idx="3"/>
              </p:cNvCxnSpPr>
              <p:nvPr/>
            </p:nvCxnSpPr>
            <p:spPr>
              <a:xfrm flipV="1">
                <a:off x="8982134" y="2033792"/>
                <a:ext cx="470721" cy="266758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D7BA7E5-3069-49E5-8969-96F325CE0EB4}"/>
                  </a:ext>
                </a:extLst>
              </p:cNvPr>
              <p:cNvSpPr/>
              <p:nvPr/>
            </p:nvSpPr>
            <p:spPr>
              <a:xfrm>
                <a:off x="8961544" y="2177144"/>
                <a:ext cx="140598" cy="1445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0C3E42D-F5F7-430B-A45F-BED0A201DDE3}"/>
                  </a:ext>
                </a:extLst>
              </p:cNvPr>
              <p:cNvGrpSpPr/>
              <p:nvPr/>
            </p:nvGrpSpPr>
            <p:grpSpPr>
              <a:xfrm>
                <a:off x="9436656" y="1790278"/>
                <a:ext cx="267667" cy="477956"/>
                <a:chOff x="9422849" y="1699188"/>
                <a:chExt cx="267667" cy="477956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6CF99FB7-008D-47E2-A848-431E8B558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22849" y="1699188"/>
                  <a:ext cx="260995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6E8A5C3-695E-44EE-8553-1BAC4313F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34284" y="1708259"/>
                  <a:ext cx="0" cy="468885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51D5EE6B-907B-4F5E-9286-4ED1993FA0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29521" y="2166594"/>
                  <a:ext cx="260995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BFBBEE-181D-46DB-98B2-3BCA62C23BAB}"/>
                  </a:ext>
                </a:extLst>
              </p:cNvPr>
              <p:cNvSpPr txBox="1"/>
              <p:nvPr/>
            </p:nvSpPr>
            <p:spPr>
              <a:xfrm>
                <a:off x="9694476" y="1519020"/>
                <a:ext cx="193901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600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วิศวกรปฏิบัติการ</a:t>
                </a:r>
                <a:endParaRPr lang="en-US" sz="260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96B3A0-DBFF-4EBB-883D-CB721439A52C}"/>
                  </a:ext>
                </a:extLst>
              </p:cNvPr>
              <p:cNvSpPr txBox="1"/>
              <p:nvPr/>
            </p:nvSpPr>
            <p:spPr>
              <a:xfrm>
                <a:off x="9694476" y="2022012"/>
                <a:ext cx="208794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600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วิศวกรนวัตกรรม</a:t>
                </a:r>
                <a:endParaRPr lang="en-US" sz="260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7C93BD7-7DB9-4B71-8806-54CAA5F91E40}"/>
                </a:ext>
              </a:extLst>
            </p:cNvPr>
            <p:cNvSpPr/>
            <p:nvPr/>
          </p:nvSpPr>
          <p:spPr>
            <a:xfrm>
              <a:off x="8924927" y="2140851"/>
              <a:ext cx="207168" cy="216582"/>
            </a:xfrm>
            <a:prstGeom prst="ellips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9" name="Oval 8">
            <a:extLst>
              <a:ext uri="{FF2B5EF4-FFF2-40B4-BE49-F238E27FC236}">
                <a16:creationId xmlns:a16="http://schemas.microsoft.com/office/drawing/2014/main" id="{B6369D44-AD85-4984-905E-D5B334F14249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35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207" y="526775"/>
            <a:ext cx="9913041" cy="888031"/>
          </a:xfrm>
        </p:spPr>
        <p:txBody>
          <a:bodyPr>
            <a:normAutofit/>
          </a:bodyPr>
          <a:lstStyle/>
          <a:p>
            <a:pPr algn="l"/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รายละเอียดของนักศึกษาวิศวกรรมทั่วไปและผู้สำเร็จการศึกษา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553" y="1795699"/>
            <a:ext cx="6483583" cy="4303509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มีความเชี่ยวชาญในการเรียนรู้เชิงระบบ วิเคราะห์แยกแยะในส่วนที่ซับซ้อนได้ อีกทั้งสามารถอธิบายการเรียนรู้ใหม่ที่เกิดขึ้นทั้งระบบได้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การแก้ปัญหา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ไม่ชอบความไม่แน่นอนที่จะเกิดขึ้นในอนาคต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เพราะไม่มีภูมิรู้หลักเกณฑ์ หรือแนวทางในการตอบสนองสิ่งที่จะเกิดขึ้น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จะต้องได้รับ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รางวัลหรือสิ่งตอบแทนทุกครั้ง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ที่มีการวัดผลประสิทธิภาพการทำงานในระดับบุคคล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767D9-CC50-4225-B9C1-659405F3D133}"/>
              </a:ext>
            </a:extLst>
          </p:cNvPr>
          <p:cNvSpPr/>
          <p:nvPr/>
        </p:nvSpPr>
        <p:spPr>
          <a:xfrm>
            <a:off x="5621248" y="556632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/>
              <a:t>Seat, E., Parsons, J. R., &amp; </a:t>
            </a:r>
            <a:r>
              <a:rPr lang="en-US" sz="1100" dirty="0" err="1"/>
              <a:t>Poppen</a:t>
            </a:r>
            <a:r>
              <a:rPr lang="en-US" sz="1100" dirty="0"/>
              <a:t>, W. A. (2001). Enabling engineering performance skills: A program to teach communication, leadership, and teamwork. </a:t>
            </a:r>
            <a:r>
              <a:rPr lang="en-US" sz="1100" i="1" dirty="0"/>
              <a:t>Journal of Engineering Education, 90</a:t>
            </a:r>
            <a:r>
              <a:rPr lang="en-US" sz="1100" dirty="0"/>
              <a:t>(1), 7-12.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E13AF-DA8D-490F-8A05-8D10822DC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048" y="3033107"/>
            <a:ext cx="1791370" cy="1791370"/>
          </a:xfrm>
          <a:prstGeom prst="ellipse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A0BAD1B2-FF3B-45AB-B3C7-BB3AAA52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74" y="1795699"/>
            <a:ext cx="1401486" cy="14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2AC691-ACF8-4D7E-BEB2-5F8055E8D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84" y="4653564"/>
            <a:ext cx="1082025" cy="1082025"/>
          </a:xfrm>
          <a:prstGeom prst="ellipse">
            <a:avLst/>
          </a:prstGeom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C74186AB-409C-48BA-81D6-2649FA391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7" y="3252529"/>
            <a:ext cx="994844" cy="99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2507F61-0924-405D-B27E-E0891609D050}"/>
              </a:ext>
            </a:extLst>
          </p:cNvPr>
          <p:cNvSpPr/>
          <p:nvPr/>
        </p:nvSpPr>
        <p:spPr>
          <a:xfrm>
            <a:off x="742409" y="1693703"/>
            <a:ext cx="1559869" cy="158739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0D2CC5-A043-4112-B534-E38E614DC87C}"/>
              </a:ext>
            </a:extLst>
          </p:cNvPr>
          <p:cNvSpPr/>
          <p:nvPr/>
        </p:nvSpPr>
        <p:spPr>
          <a:xfrm>
            <a:off x="1601535" y="2928731"/>
            <a:ext cx="1934657" cy="1978108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19E526-D8F6-4686-B0C5-C4D0EFFFC9CE}"/>
              </a:ext>
            </a:extLst>
          </p:cNvPr>
          <p:cNvSpPr/>
          <p:nvPr/>
        </p:nvSpPr>
        <p:spPr>
          <a:xfrm>
            <a:off x="962024" y="4567238"/>
            <a:ext cx="1251259" cy="12477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847C6A-8949-408F-B9AB-334B2D3D1BFD}"/>
              </a:ext>
            </a:extLst>
          </p:cNvPr>
          <p:cNvSpPr/>
          <p:nvPr/>
        </p:nvSpPr>
        <p:spPr>
          <a:xfrm>
            <a:off x="486670" y="3197185"/>
            <a:ext cx="1114865" cy="111049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56DB0722-F772-4372-9400-D7CF3739BFD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613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199" y="609849"/>
            <a:ext cx="9640957" cy="860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ทักษะที่มีส่วนสำคัญในอุตสาหกรรม 4.0</a:t>
            </a:r>
            <a:endParaRPr lang="en-IN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41770" y="1515532"/>
            <a:ext cx="5271050" cy="4548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2020</a:t>
            </a:r>
          </a:p>
          <a:p>
            <a:pPr marL="233363" indent="-233363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การแก้ปัญหาที่ซับซ้อน</a:t>
            </a:r>
          </a:p>
          <a:p>
            <a:pPr marL="233363" indent="-233363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การคิดเชิงวิพากษ์</a:t>
            </a:r>
          </a:p>
          <a:p>
            <a:pPr marL="233363" indent="-233363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ความคิดสร้างสรรค์</a:t>
            </a:r>
          </a:p>
          <a:p>
            <a:pPr marL="233363" indent="-233363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การบริหารงานบุคคล</a:t>
            </a:r>
          </a:p>
          <a:p>
            <a:pPr marL="233363" indent="-233363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การประสานงาน</a:t>
            </a:r>
          </a:p>
          <a:p>
            <a:pPr marL="233363" indent="-233363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ความฉลาดทางอารมณ์</a:t>
            </a:r>
          </a:p>
          <a:p>
            <a:pPr marL="233363" indent="-233363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ทักษะการประเมิน และการตัดสินใจ </a:t>
            </a:r>
          </a:p>
          <a:p>
            <a:pPr marL="233363" indent="-233363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มีความมุ่งมั่นในการบริการ</a:t>
            </a:r>
          </a:p>
          <a:p>
            <a:pPr marL="233363" indent="-233363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การเจรจาต่อรอง</a:t>
            </a:r>
          </a:p>
          <a:p>
            <a:pPr marL="233363" indent="-233363">
              <a:buFont typeface="+mj-lt"/>
              <a:buAutoNum type="arabicPeriod"/>
            </a:pP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ยืดหยุ่นทางความคิด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981199" y="1537950"/>
            <a:ext cx="5271050" cy="4548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2015</a:t>
            </a:r>
          </a:p>
          <a:p>
            <a:pPr marL="233363" indent="-233363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การแก้ปัญหาที่ซับซ้อน</a:t>
            </a:r>
          </a:p>
          <a:p>
            <a:pPr marL="233363" indent="-233363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การประสานงาน</a:t>
            </a:r>
          </a:p>
          <a:p>
            <a:pPr marL="233363" indent="-233363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การบริหารงานบุคคล</a:t>
            </a:r>
          </a:p>
          <a:p>
            <a:pPr marL="233363" indent="-233363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การคิดเชิงวิพากษ์</a:t>
            </a:r>
          </a:p>
          <a:p>
            <a:pPr marL="233363" indent="-233363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การเจรจาต่อรอง</a:t>
            </a:r>
          </a:p>
          <a:p>
            <a:pPr marL="233363" indent="-233363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การควบคุมคุณภาพ</a:t>
            </a:r>
          </a:p>
          <a:p>
            <a:pPr marL="233363" indent="-233363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มีความมุ่งมั่นในการบริการ</a:t>
            </a:r>
          </a:p>
          <a:p>
            <a:pPr marL="233363" indent="-233363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ทักษะการประเมิน และการตัดสินใจ </a:t>
            </a:r>
          </a:p>
          <a:p>
            <a:pPr marL="233363" indent="-233363"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การฟังเชิงรุก</a:t>
            </a:r>
          </a:p>
          <a:p>
            <a:pPr marL="233363" indent="-233363">
              <a:buFont typeface="+mj-lt"/>
              <a:buAutoNum type="arabicPeriod"/>
            </a:pP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ความคิด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สร้างสรรค์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980" y="6154097"/>
            <a:ext cx="357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Source: Future of Jobs Report, World Economic Forum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F772A648-2C9A-4672-B7F9-DD5AC4B92F33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5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187246" y="1799771"/>
            <a:ext cx="5817506" cy="4202858"/>
            <a:chOff x="3187246" y="1799771"/>
            <a:chExt cx="5817506" cy="4202858"/>
          </a:xfrm>
        </p:grpSpPr>
        <p:pic>
          <p:nvPicPr>
            <p:cNvPr id="5" name="Picture 2" descr="Image result for libra png">
              <a:extLst>
                <a:ext uri="{FF2B5EF4-FFF2-40B4-BE49-F238E27FC236}">
                  <a16:creationId xmlns:a16="http://schemas.microsoft.com/office/drawing/2014/main" id="{11A8F718-9AA7-4C6E-A17A-843CBA9AA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87246" y="1799771"/>
              <a:ext cx="5817506" cy="4202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E7C106F-80B6-4114-8A9C-D70CB06D86F4}"/>
                </a:ext>
              </a:extLst>
            </p:cNvPr>
            <p:cNvSpPr/>
            <p:nvPr/>
          </p:nvSpPr>
          <p:spPr>
            <a:xfrm>
              <a:off x="3491295" y="3541713"/>
              <a:ext cx="1695395" cy="165100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6E804EF-FD22-4874-8B45-C8C903A46388}"/>
                </a:ext>
              </a:extLst>
            </p:cNvPr>
            <p:cNvGrpSpPr/>
            <p:nvPr/>
          </p:nvGrpSpPr>
          <p:grpSpPr>
            <a:xfrm>
              <a:off x="3491295" y="2453587"/>
              <a:ext cx="5300535" cy="2739127"/>
              <a:chOff x="384623" y="3452813"/>
              <a:chExt cx="5092252" cy="2739127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E8CEC85-CE8B-4753-A7AC-218BFF388A52}"/>
                  </a:ext>
                </a:extLst>
              </p:cNvPr>
              <p:cNvSpPr/>
              <p:nvPr/>
            </p:nvSpPr>
            <p:spPr>
              <a:xfrm>
                <a:off x="3848101" y="3452813"/>
                <a:ext cx="1628774" cy="165100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4C2812-8D9B-463E-A3A2-DC8018083D90}"/>
                  </a:ext>
                </a:extLst>
              </p:cNvPr>
              <p:cNvSpPr txBox="1"/>
              <p:nvPr/>
            </p:nvSpPr>
            <p:spPr>
              <a:xfrm>
                <a:off x="384623" y="5545609"/>
                <a:ext cx="16287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ความล้มเหลวที่เกิดจากการเปลี่ยนแปลง</a:t>
                </a:r>
                <a:endPara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07B872-219E-4130-833D-41179E865C31}"/>
                </a:ext>
              </a:extLst>
            </p:cNvPr>
            <p:cNvSpPr txBox="1"/>
            <p:nvPr/>
          </p:nvSpPr>
          <p:spPr>
            <a:xfrm>
              <a:off x="7005312" y="3483241"/>
              <a:ext cx="18733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ความล้มเหลวที่เกิดจากสภาพปัจจุบัน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86C4D4-F1CB-4C47-AF0B-11D55246E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สมดุลความล้มเหลว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4" descr="Image result for arrow up png">
            <a:extLst>
              <a:ext uri="{FF2B5EF4-FFF2-40B4-BE49-F238E27FC236}">
                <a16:creationId xmlns:a16="http://schemas.microsoft.com/office/drawing/2014/main" id="{9BC2E6EE-013E-4D9D-B0E3-A52B0AF20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65790" y="4590056"/>
            <a:ext cx="951800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8">
            <a:extLst>
              <a:ext uri="{FF2B5EF4-FFF2-40B4-BE49-F238E27FC236}">
                <a16:creationId xmlns:a16="http://schemas.microsoft.com/office/drawing/2014/main" id="{24D5BAA7-6B5D-40FE-B160-261B22304AE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800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F93F1-9F82-4DFC-B977-DD7C60560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67" y="508000"/>
            <a:ext cx="9753599" cy="5486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020E3C-EC1D-4D19-98BE-45AFE0809840}"/>
              </a:ext>
            </a:extLst>
          </p:cNvPr>
          <p:cNvSpPr txBox="1"/>
          <p:nvPr/>
        </p:nvSpPr>
        <p:spPr>
          <a:xfrm>
            <a:off x="7633156" y="2976503"/>
            <a:ext cx="38957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</a:p>
          <a:p>
            <a:pPr algn="ctr"/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ความเป็นเลิศ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ไม่ได้เกิดจากความสบาย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EE630BCD-966A-4A82-9156-EA3C3B6A5104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498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&#10;&#10;Description automatically generated">
            <a:extLst>
              <a:ext uri="{FF2B5EF4-FFF2-40B4-BE49-F238E27FC236}">
                <a16:creationId xmlns:a16="http://schemas.microsoft.com/office/drawing/2014/main" id="{646D5EC1-A176-4D32-BDF1-CE302D3B0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95" y="511620"/>
            <a:ext cx="9663288" cy="5435600"/>
          </a:xfrm>
          <a:prstGeom prst="rect">
            <a:avLst/>
          </a:prstGeom>
        </p:spPr>
      </p:pic>
      <p:sp>
        <p:nvSpPr>
          <p:cNvPr id="4" name="Oval 8">
            <a:extLst>
              <a:ext uri="{FF2B5EF4-FFF2-40B4-BE49-F238E27FC236}">
                <a16:creationId xmlns:a16="http://schemas.microsoft.com/office/drawing/2014/main" id="{4F3A2169-2F98-430D-AE49-598F4DE86B32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4329E055-7BB6-4AB3-B4BF-C12421FFCF7D}"/>
              </a:ext>
            </a:extLst>
          </p:cNvPr>
          <p:cNvSpPr/>
          <p:nvPr/>
        </p:nvSpPr>
        <p:spPr>
          <a:xfrm>
            <a:off x="6697239" y="2042304"/>
            <a:ext cx="4315188" cy="1957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การศึกษาไม่ใช่ธุรกิจ</a:t>
            </a:r>
          </a:p>
          <a:p>
            <a:pPr algn="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การศึกษาไม่ใช่การถ่ายทอดความรู้</a:t>
            </a:r>
          </a:p>
          <a:p>
            <a:pPr algn="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แต่การศึกษาเป็นการเปลี่ยนคนธรรมดาเป็นทรัพยากรมนุษย์ที่สำคัญของสังคม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42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2D24EBD-9C72-40AB-BA07-18B95A0329ED}"/>
              </a:ext>
            </a:extLst>
          </p:cNvPr>
          <p:cNvGrpSpPr/>
          <p:nvPr/>
        </p:nvGrpSpPr>
        <p:grpSpPr>
          <a:xfrm>
            <a:off x="3263901" y="492212"/>
            <a:ext cx="8204201" cy="5492012"/>
            <a:chOff x="3263901" y="492212"/>
            <a:chExt cx="8204201" cy="5492012"/>
          </a:xfrm>
        </p:grpSpPr>
        <p:pic>
          <p:nvPicPr>
            <p:cNvPr id="7" name="Picture 6" descr="A person standing in front of a building&#10;&#10;Description automatically generated">
              <a:extLst>
                <a:ext uri="{FF2B5EF4-FFF2-40B4-BE49-F238E27FC236}">
                  <a16:creationId xmlns:a16="http://schemas.microsoft.com/office/drawing/2014/main" id="{6B7AD0C1-644F-402C-AEBC-529659368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3901" y="507920"/>
              <a:ext cx="8204200" cy="547630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25C29F-C5B3-4456-A41C-D10369568146}"/>
                </a:ext>
              </a:extLst>
            </p:cNvPr>
            <p:cNvSpPr/>
            <p:nvPr/>
          </p:nvSpPr>
          <p:spPr>
            <a:xfrm>
              <a:off x="3263902" y="492212"/>
              <a:ext cx="8204200" cy="5476304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94AF45D-57CF-4CF3-9087-D8A9FCAC121B}"/>
              </a:ext>
            </a:extLst>
          </p:cNvPr>
          <p:cNvSpPr txBox="1"/>
          <p:nvPr/>
        </p:nvSpPr>
        <p:spPr>
          <a:xfrm>
            <a:off x="5133240" y="759419"/>
            <a:ext cx="556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rowth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mindset –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ทันโลก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ทันสังคม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C9BDC4-59E9-41C1-AFF1-984C391C44CC}"/>
              </a:ext>
            </a:extLst>
          </p:cNvPr>
          <p:cNvSpPr txBox="1"/>
          <p:nvPr/>
        </p:nvSpPr>
        <p:spPr>
          <a:xfrm>
            <a:off x="5133240" y="1574437"/>
            <a:ext cx="486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ole model-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แบบอย่างที่ดี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2D6800-0691-4C1C-85D9-1B88C4273C51}"/>
              </a:ext>
            </a:extLst>
          </p:cNvPr>
          <p:cNvSpPr txBox="1"/>
          <p:nvPr/>
        </p:nvSpPr>
        <p:spPr>
          <a:xfrm>
            <a:off x="5049183" y="2572107"/>
            <a:ext cx="709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motional intelligence-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ความฉลาดทางอารมณ์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2C3481-953F-43EE-B204-E11344AE688C}"/>
              </a:ext>
            </a:extLst>
          </p:cNvPr>
          <p:cNvSpPr txBox="1"/>
          <p:nvPr/>
        </p:nvSpPr>
        <p:spPr>
          <a:xfrm>
            <a:off x="5058709" y="3386553"/>
            <a:ext cx="609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uthentic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person-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บุคคลที่น่าเชื่อถือ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154E65-F693-420A-9E66-1BDC7D9BEE8C}"/>
              </a:ext>
            </a:extLst>
          </p:cNvPr>
          <p:cNvSpPr txBox="1"/>
          <p:nvPr/>
        </p:nvSpPr>
        <p:spPr>
          <a:xfrm>
            <a:off x="5064951" y="4308187"/>
            <a:ext cx="6516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Randisciplinary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ความรู้แบบสหวิทยาการ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4EAF52-CF57-4576-8DC5-E42F8611488B}"/>
              </a:ext>
            </a:extLst>
          </p:cNvPr>
          <p:cNvGrpSpPr/>
          <p:nvPr/>
        </p:nvGrpSpPr>
        <p:grpSpPr>
          <a:xfrm>
            <a:off x="4606665" y="440886"/>
            <a:ext cx="3286125" cy="5495104"/>
            <a:chOff x="6883400" y="441976"/>
            <a:chExt cx="3286125" cy="549510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5357E6-6AA3-47B0-8FBE-278759FCF13A}"/>
                </a:ext>
              </a:extLst>
            </p:cNvPr>
            <p:cNvSpPr txBox="1"/>
            <p:nvPr/>
          </p:nvSpPr>
          <p:spPr>
            <a:xfrm>
              <a:off x="6883400" y="441976"/>
              <a:ext cx="32765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164616-F8FC-49CB-A35A-38CBBD8DCAA3}"/>
                </a:ext>
              </a:extLst>
            </p:cNvPr>
            <p:cNvSpPr txBox="1"/>
            <p:nvPr/>
          </p:nvSpPr>
          <p:spPr>
            <a:xfrm>
              <a:off x="6883400" y="1291581"/>
              <a:ext cx="32765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A6A1B9-00FB-461E-8918-909FE2254F7E}"/>
                </a:ext>
              </a:extLst>
            </p:cNvPr>
            <p:cNvSpPr txBox="1"/>
            <p:nvPr/>
          </p:nvSpPr>
          <p:spPr>
            <a:xfrm>
              <a:off x="6883400" y="3133034"/>
              <a:ext cx="32765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DBCF3C-50F9-4BA0-BBAE-3481AC435231}"/>
                </a:ext>
              </a:extLst>
            </p:cNvPr>
            <p:cNvSpPr txBox="1"/>
            <p:nvPr/>
          </p:nvSpPr>
          <p:spPr>
            <a:xfrm>
              <a:off x="6883400" y="2246752"/>
              <a:ext cx="32765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63AF24-C2B3-42F6-860E-79DC3DF1B98C}"/>
                </a:ext>
              </a:extLst>
            </p:cNvPr>
            <p:cNvSpPr txBox="1"/>
            <p:nvPr/>
          </p:nvSpPr>
          <p:spPr>
            <a:xfrm>
              <a:off x="6883400" y="4013243"/>
              <a:ext cx="32765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741BAC-8FCA-41EA-BDA6-E8ECF6739F84}"/>
                </a:ext>
              </a:extLst>
            </p:cNvPr>
            <p:cNvSpPr txBox="1"/>
            <p:nvPr/>
          </p:nvSpPr>
          <p:spPr>
            <a:xfrm>
              <a:off x="6892926" y="4921417"/>
              <a:ext cx="32765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BF4E0FC-B2F9-4718-ABCB-15E7737D10CC}"/>
              </a:ext>
            </a:extLst>
          </p:cNvPr>
          <p:cNvSpPr txBox="1"/>
          <p:nvPr/>
        </p:nvSpPr>
        <p:spPr>
          <a:xfrm>
            <a:off x="5058709" y="5232157"/>
            <a:ext cx="671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ocial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responsibility-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ความรับผิดชอบต่อสังคม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67044C-6C06-4A28-ACEB-311B552CB4A8}"/>
              </a:ext>
            </a:extLst>
          </p:cNvPr>
          <p:cNvGrpSpPr/>
          <p:nvPr/>
        </p:nvGrpSpPr>
        <p:grpSpPr>
          <a:xfrm>
            <a:off x="388635" y="1656166"/>
            <a:ext cx="4089404" cy="3968482"/>
            <a:chOff x="622297" y="1571954"/>
            <a:chExt cx="4089404" cy="396848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1C7AE44-47C7-4A5B-9883-21E07FF0633E}"/>
                </a:ext>
              </a:extLst>
            </p:cNvPr>
            <p:cNvSpPr/>
            <p:nvPr/>
          </p:nvSpPr>
          <p:spPr>
            <a:xfrm>
              <a:off x="1212851" y="2649642"/>
              <a:ext cx="3276599" cy="2668584"/>
            </a:xfrm>
            <a:prstGeom prst="ellipse">
              <a:avLst/>
            </a:prstGeom>
            <a:solidFill>
              <a:srgbClr val="00206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1920B5-777A-4AD5-9ACB-EC442D32A9DB}"/>
                </a:ext>
              </a:extLst>
            </p:cNvPr>
            <p:cNvSpPr/>
            <p:nvPr/>
          </p:nvSpPr>
          <p:spPr>
            <a:xfrm>
              <a:off x="1435102" y="2871852"/>
              <a:ext cx="3276599" cy="2668584"/>
            </a:xfrm>
            <a:prstGeom prst="ellipse">
              <a:avLst/>
            </a:prstGeom>
            <a:solidFill>
              <a:srgbClr val="00206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F11ADE-3EC8-4219-BA71-DC552A763960}"/>
                </a:ext>
              </a:extLst>
            </p:cNvPr>
            <p:cNvSpPr txBox="1"/>
            <p:nvPr/>
          </p:nvSpPr>
          <p:spPr>
            <a:xfrm>
              <a:off x="1346200" y="3699299"/>
              <a:ext cx="32765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G R E A T 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762483-4B57-4825-854B-12919E12355F}"/>
                </a:ext>
              </a:extLst>
            </p:cNvPr>
            <p:cNvSpPr/>
            <p:nvPr/>
          </p:nvSpPr>
          <p:spPr>
            <a:xfrm>
              <a:off x="622297" y="1571954"/>
              <a:ext cx="1955801" cy="1674118"/>
            </a:xfrm>
            <a:prstGeom prst="ellipse">
              <a:avLst/>
            </a:prstGeom>
            <a:solidFill>
              <a:schemeClr val="tx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64FA9F-11E2-4362-A727-4364989F2D20}"/>
                </a:ext>
              </a:extLst>
            </p:cNvPr>
            <p:cNvSpPr/>
            <p:nvPr/>
          </p:nvSpPr>
          <p:spPr>
            <a:xfrm>
              <a:off x="774697" y="1724354"/>
              <a:ext cx="1955801" cy="1674118"/>
            </a:xfrm>
            <a:prstGeom prst="ellipse">
              <a:avLst/>
            </a:prstGeom>
            <a:solidFill>
              <a:schemeClr val="tx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D2D3D2-9F54-492B-AA66-FA129009DF76}"/>
                </a:ext>
              </a:extLst>
            </p:cNvPr>
            <p:cNvSpPr txBox="1"/>
            <p:nvPr/>
          </p:nvSpPr>
          <p:spPr>
            <a:xfrm>
              <a:off x="774697" y="2244054"/>
              <a:ext cx="19558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MY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ADD21DA-ADF5-43A5-87D7-20AC666FE447}"/>
              </a:ext>
            </a:extLst>
          </p:cNvPr>
          <p:cNvSpPr txBox="1"/>
          <p:nvPr/>
        </p:nvSpPr>
        <p:spPr>
          <a:xfrm>
            <a:off x="9318624" y="6014086"/>
            <a:ext cx="191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Pisut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Koomsap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July 7, 2019</a:t>
            </a:r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id="{606473F9-79D7-44BB-B274-2006C99EF964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731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17184</TotalTime>
  <Words>1213</Words>
  <Application>Microsoft Office PowerPoint</Application>
  <PresentationFormat>Widescreen</PresentationFormat>
  <Paragraphs>255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TH SarabunPSK</vt:lpstr>
      <vt:lpstr>Office Theme</vt:lpstr>
      <vt:lpstr>PowerPoint Presentation</vt:lpstr>
      <vt:lpstr>PowerPoint Presentation</vt:lpstr>
      <vt:lpstr>ผู้นำทางวิศวกรรม</vt:lpstr>
      <vt:lpstr>รายละเอียดของนักศึกษาวิศวกรรมทั่วไปและผู้สำเร็จการศึกษา</vt:lpstr>
      <vt:lpstr>PowerPoint Presentation</vt:lpstr>
      <vt:lpstr>สมดุลความล้มเหลว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จุดประสงค์ของรายวิชา</vt:lpstr>
      <vt:lpstr>ผลการเรียนรู้</vt:lpstr>
      <vt:lpstr>การประเมินผล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Wilaitip</cp:lastModifiedBy>
  <cp:revision>275</cp:revision>
  <dcterms:created xsi:type="dcterms:W3CDTF">2018-02-11T14:22:08Z</dcterms:created>
  <dcterms:modified xsi:type="dcterms:W3CDTF">2020-11-11T06:37:54Z</dcterms:modified>
</cp:coreProperties>
</file>