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61" r:id="rId2"/>
    <p:sldId id="996" r:id="rId3"/>
    <p:sldId id="939" r:id="rId4"/>
    <p:sldId id="992" r:id="rId5"/>
    <p:sldId id="993" r:id="rId6"/>
    <p:sldId id="997" r:id="rId7"/>
    <p:sldId id="955" r:id="rId8"/>
    <p:sldId id="980" r:id="rId9"/>
    <p:sldId id="999" r:id="rId10"/>
    <p:sldId id="954" r:id="rId11"/>
    <p:sldId id="979" r:id="rId12"/>
    <p:sldId id="9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FF6600"/>
    <a:srgbClr val="9FE243"/>
    <a:srgbClr val="001827"/>
    <a:srgbClr val="000035"/>
    <a:srgbClr val="45619D"/>
    <a:srgbClr val="2F0506"/>
    <a:srgbClr val="A6A6A6"/>
    <a:srgbClr val="FFCF1A"/>
    <a:srgbClr val="4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info., look on p.165-167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87114" y="3141333"/>
            <a:ext cx="8174306" cy="1003169"/>
          </a:xfrm>
        </p:spPr>
        <p:txBody>
          <a:bodyPr/>
          <a:lstStyle/>
          <a:p>
            <a:pPr marL="457200" fontAlgn="base"/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ปรับการสื่อสารของคุณกับสถานการณ์</a:t>
            </a:r>
            <a:r>
              <a:rPr lang="en-US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และผู้ชมที่แตกต่างกัน</a:t>
            </a:r>
            <a:endParaRPr lang="en-US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0858" y="2200381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การพัฒนาทักษะการสื่อสารของผู้นำ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6C71F762-DE0D-4538-BCFD-FEE39D8E2B82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61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E9E22-AB30-4714-86F6-B2EB4606CB8F}"/>
              </a:ext>
            </a:extLst>
          </p:cNvPr>
          <p:cNvSpPr/>
          <p:nvPr/>
        </p:nvSpPr>
        <p:spPr>
          <a:xfrm>
            <a:off x="337929" y="6019149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BF7B7-FC83-457C-8E46-FBAE3DE2EC03}"/>
              </a:ext>
            </a:extLst>
          </p:cNvPr>
          <p:cNvSpPr txBox="1"/>
          <p:nvPr/>
        </p:nvSpPr>
        <p:spPr>
          <a:xfrm>
            <a:off x="2095499" y="534620"/>
            <a:ext cx="928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PCAN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โมเดล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A Compressed Pitch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5A3A8-BB0C-42A6-9D0A-9E7D5AD47BF9}"/>
              </a:ext>
            </a:extLst>
          </p:cNvPr>
          <p:cNvSpPr/>
          <p:nvPr/>
        </p:nvSpPr>
        <p:spPr>
          <a:xfrm>
            <a:off x="623951" y="1672255"/>
            <a:ext cx="1295400" cy="984301"/>
          </a:xfrm>
          <a:prstGeom prst="rect">
            <a:avLst/>
          </a:prstGeom>
          <a:solidFill>
            <a:srgbClr val="4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C4910-31C5-4EDD-B4C9-9091185A415B}"/>
              </a:ext>
            </a:extLst>
          </p:cNvPr>
          <p:cNvSpPr/>
          <p:nvPr/>
        </p:nvSpPr>
        <p:spPr>
          <a:xfrm>
            <a:off x="623951" y="2744443"/>
            <a:ext cx="1295400" cy="984301"/>
          </a:xfrm>
          <a:prstGeom prst="rect">
            <a:avLst/>
          </a:prstGeom>
          <a:solidFill>
            <a:srgbClr val="FFC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5469A-DF47-4EE5-B661-368205C5569C}"/>
              </a:ext>
            </a:extLst>
          </p:cNvPr>
          <p:cNvSpPr/>
          <p:nvPr/>
        </p:nvSpPr>
        <p:spPr>
          <a:xfrm>
            <a:off x="623951" y="3836896"/>
            <a:ext cx="1295400" cy="984301"/>
          </a:xfrm>
          <a:prstGeom prst="rect">
            <a:avLst/>
          </a:prstGeom>
          <a:solidFill>
            <a:srgbClr val="9FE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0BBDD-BE1F-4801-93CD-AAF503E90D5B}"/>
              </a:ext>
            </a:extLst>
          </p:cNvPr>
          <p:cNvSpPr/>
          <p:nvPr/>
        </p:nvSpPr>
        <p:spPr>
          <a:xfrm>
            <a:off x="623951" y="4925788"/>
            <a:ext cx="1295400" cy="984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0E605-34DB-4DA4-98D0-B30F3EA42465}"/>
              </a:ext>
            </a:extLst>
          </p:cNvPr>
          <p:cNvSpPr txBox="1"/>
          <p:nvPr/>
        </p:nvSpPr>
        <p:spPr>
          <a:xfrm>
            <a:off x="814451" y="164914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8CBD6-D258-400F-84AA-8AE60BF941EB}"/>
              </a:ext>
            </a:extLst>
          </p:cNvPr>
          <p:cNvSpPr txBox="1"/>
          <p:nvPr/>
        </p:nvSpPr>
        <p:spPr>
          <a:xfrm>
            <a:off x="814451" y="272729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165CC-1DC2-4401-BFE0-F1F8CB38D26D}"/>
              </a:ext>
            </a:extLst>
          </p:cNvPr>
          <p:cNvSpPr txBox="1"/>
          <p:nvPr/>
        </p:nvSpPr>
        <p:spPr>
          <a:xfrm>
            <a:off x="814451" y="382100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94F5D-8579-4E0F-845C-A9373FD9CBE0}"/>
              </a:ext>
            </a:extLst>
          </p:cNvPr>
          <p:cNvSpPr txBox="1"/>
          <p:nvPr/>
        </p:nvSpPr>
        <p:spPr>
          <a:xfrm>
            <a:off x="814451" y="491308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DCEA0E-6CF8-4CCC-A799-A5AC28E0A651}"/>
              </a:ext>
            </a:extLst>
          </p:cNvPr>
          <p:cNvGrpSpPr/>
          <p:nvPr/>
        </p:nvGrpSpPr>
        <p:grpSpPr>
          <a:xfrm>
            <a:off x="2095500" y="1669456"/>
            <a:ext cx="5702300" cy="984301"/>
            <a:chOff x="2095500" y="1669456"/>
            <a:chExt cx="5702300" cy="9843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22DAC0-6BFF-4680-8808-61BFC149AC30}"/>
                </a:ext>
              </a:extLst>
            </p:cNvPr>
            <p:cNvSpPr/>
            <p:nvPr/>
          </p:nvSpPr>
          <p:spPr>
            <a:xfrm>
              <a:off x="2095500" y="1669456"/>
              <a:ext cx="5702300" cy="984301"/>
            </a:xfrm>
            <a:prstGeom prst="rect">
              <a:avLst/>
            </a:prstGeom>
            <a:noFill/>
            <a:ln w="19050">
              <a:solidFill>
                <a:srgbClr val="4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131F78-298D-4DE1-9D48-FBD5DEC8E724}"/>
                </a:ext>
              </a:extLst>
            </p:cNvPr>
            <p:cNvSpPr txBox="1"/>
            <p:nvPr/>
          </p:nvSpPr>
          <p:spPr>
            <a:xfrm>
              <a:off x="3613983" y="1987569"/>
              <a:ext cx="3259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(ปัญหา) กำหนดปัญหา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9D2D42-828A-444F-A154-C3A5C6A4CDDB}"/>
                </a:ext>
              </a:extLst>
            </p:cNvPr>
            <p:cNvSpPr txBox="1"/>
            <p:nvPr/>
          </p:nvSpPr>
          <p:spPr>
            <a:xfrm>
              <a:off x="2163009" y="1955036"/>
              <a:ext cx="1723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Problem: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FA33C1-5265-4C2A-9239-316C2C72BF42}"/>
              </a:ext>
            </a:extLst>
          </p:cNvPr>
          <p:cNvGrpSpPr/>
          <p:nvPr/>
        </p:nvGrpSpPr>
        <p:grpSpPr>
          <a:xfrm>
            <a:off x="2095500" y="2767780"/>
            <a:ext cx="5702300" cy="984301"/>
            <a:chOff x="2095500" y="2767780"/>
            <a:chExt cx="5702300" cy="98430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A8D070-8015-4F5A-8D15-122AD9A3E67B}"/>
                </a:ext>
              </a:extLst>
            </p:cNvPr>
            <p:cNvSpPr txBox="1"/>
            <p:nvPr/>
          </p:nvSpPr>
          <p:spPr>
            <a:xfrm>
              <a:off x="3613983" y="3050028"/>
              <a:ext cx="4175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(สาเหตุ) วิเคราะห์สาเหตุของปัญหา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9218CF-5F2C-4770-94AA-9F5E5C270A4D}"/>
                </a:ext>
              </a:extLst>
            </p:cNvPr>
            <p:cNvSpPr/>
            <p:nvPr/>
          </p:nvSpPr>
          <p:spPr>
            <a:xfrm>
              <a:off x="2095500" y="2767780"/>
              <a:ext cx="5702300" cy="984301"/>
            </a:xfrm>
            <a:prstGeom prst="rect">
              <a:avLst/>
            </a:prstGeom>
            <a:noFill/>
            <a:ln w="19050">
              <a:solidFill>
                <a:srgbClr val="FFCF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B9E0B2-5DD7-439F-92A3-A974D7189621}"/>
                </a:ext>
              </a:extLst>
            </p:cNvPr>
            <p:cNvSpPr txBox="1"/>
            <p:nvPr/>
          </p:nvSpPr>
          <p:spPr>
            <a:xfrm>
              <a:off x="2163009" y="3036644"/>
              <a:ext cx="1723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Cause: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493D1F-DE1E-4D3A-BAC6-2B18062E67B4}"/>
              </a:ext>
            </a:extLst>
          </p:cNvPr>
          <p:cNvGrpSpPr/>
          <p:nvPr/>
        </p:nvGrpSpPr>
        <p:grpSpPr>
          <a:xfrm>
            <a:off x="2095500" y="3836688"/>
            <a:ext cx="5702300" cy="984301"/>
            <a:chOff x="2095500" y="3836688"/>
            <a:chExt cx="5702300" cy="9843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C35C27-55EE-4AB7-9316-598049798F3D}"/>
                </a:ext>
              </a:extLst>
            </p:cNvPr>
            <p:cNvSpPr txBox="1"/>
            <p:nvPr/>
          </p:nvSpPr>
          <p:spPr>
            <a:xfrm>
              <a:off x="3614259" y="4113394"/>
              <a:ext cx="4175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(คำตอบ) แสดงคำตอบของคุณ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626F93-F768-4F5E-979E-44D59BD54F41}"/>
                </a:ext>
              </a:extLst>
            </p:cNvPr>
            <p:cNvSpPr/>
            <p:nvPr/>
          </p:nvSpPr>
          <p:spPr>
            <a:xfrm>
              <a:off x="2095500" y="3836688"/>
              <a:ext cx="5702300" cy="984301"/>
            </a:xfrm>
            <a:prstGeom prst="rect">
              <a:avLst/>
            </a:prstGeom>
            <a:noFill/>
            <a:ln w="19050">
              <a:solidFill>
                <a:srgbClr val="9FE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BA904F-C0F0-45B3-A781-CCB290F707F1}"/>
                </a:ext>
              </a:extLst>
            </p:cNvPr>
            <p:cNvSpPr txBox="1"/>
            <p:nvPr/>
          </p:nvSpPr>
          <p:spPr>
            <a:xfrm>
              <a:off x="2163009" y="4098003"/>
              <a:ext cx="1723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Answer: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BA897-F849-4027-ADA1-1F2E1D3F279B}"/>
              </a:ext>
            </a:extLst>
          </p:cNvPr>
          <p:cNvGrpSpPr/>
          <p:nvPr/>
        </p:nvGrpSpPr>
        <p:grpSpPr>
          <a:xfrm>
            <a:off x="2095500" y="4925788"/>
            <a:ext cx="5702301" cy="1039001"/>
            <a:chOff x="2095500" y="4925788"/>
            <a:chExt cx="5702301" cy="10390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5418E1-4A28-42D4-8917-C1B8689F01B2}"/>
                </a:ext>
              </a:extLst>
            </p:cNvPr>
            <p:cNvSpPr txBox="1"/>
            <p:nvPr/>
          </p:nvSpPr>
          <p:spPr>
            <a:xfrm>
              <a:off x="3613983" y="4951813"/>
              <a:ext cx="41838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(ประโยชน์สุทธิ) โต้แย้งประโยชน์ในคำตอบ</a:t>
              </a: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ของคุณ เพื่อเปรียบเทียบกับทางเลือกอื่น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73F7F4-505D-4D17-A026-95742063BC09}"/>
                </a:ext>
              </a:extLst>
            </p:cNvPr>
            <p:cNvSpPr/>
            <p:nvPr/>
          </p:nvSpPr>
          <p:spPr>
            <a:xfrm>
              <a:off x="2095500" y="4925788"/>
              <a:ext cx="5702300" cy="984301"/>
            </a:xfrm>
            <a:prstGeom prst="rect">
              <a:avLst/>
            </a:prstGeom>
            <a:noFill/>
            <a:ln w="190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ACCEAC-2CBC-4BAE-AE2E-D841B7A332B6}"/>
                </a:ext>
              </a:extLst>
            </p:cNvPr>
            <p:cNvSpPr txBox="1"/>
            <p:nvPr/>
          </p:nvSpPr>
          <p:spPr>
            <a:xfrm>
              <a:off x="2163009" y="5010682"/>
              <a:ext cx="1723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Net </a:t>
              </a:r>
            </a:p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Benefits 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EF9A561-9FB2-404E-B7AC-7AAB28D496C3}"/>
              </a:ext>
            </a:extLst>
          </p:cNvPr>
          <p:cNvSpPr txBox="1"/>
          <p:nvPr/>
        </p:nvSpPr>
        <p:spPr>
          <a:xfrm>
            <a:off x="7973949" y="2111309"/>
            <a:ext cx="340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แบบจำลองนี้จะให้โครงสร้างภายในที่จะใช้ข้อมูลทั้งหมดที่คุณรวบรวมจากการเผชิญอุปสรรคทั้ง 5 ประการ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C251D-E216-4E9C-B1AA-54BEBBCF8075}"/>
              </a:ext>
            </a:extLst>
          </p:cNvPr>
          <p:cNvSpPr txBox="1"/>
          <p:nvPr/>
        </p:nvSpPr>
        <p:spPr>
          <a:xfrm>
            <a:off x="7973949" y="4036159"/>
            <a:ext cx="359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ที่นี่คุณสามารถเลือกข้อโต้แย้งและหลักฐานที่กล่าวถึงความสนใจของผู้อื่น, เสริมความเชื่อของพวกเขา และรองรับคำศัพท์ที่พวกเขาต้องการในการอภิปรายปัญหาของคุณ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B62F0BFF-D860-4BAA-8905-7BBB04CDE52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6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22DAC0-6BFF-4680-8808-61BFC149AC30}"/>
              </a:ext>
            </a:extLst>
          </p:cNvPr>
          <p:cNvSpPr/>
          <p:nvPr/>
        </p:nvSpPr>
        <p:spPr>
          <a:xfrm>
            <a:off x="2095499" y="1669456"/>
            <a:ext cx="9472549" cy="984301"/>
          </a:xfrm>
          <a:prstGeom prst="rect">
            <a:avLst/>
          </a:prstGeom>
          <a:noFill/>
          <a:ln w="19050">
            <a:solidFill>
              <a:srgbClr val="4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7E9E22-AB30-4714-86F6-B2EB4606CB8F}"/>
              </a:ext>
            </a:extLst>
          </p:cNvPr>
          <p:cNvSpPr/>
          <p:nvPr/>
        </p:nvSpPr>
        <p:spPr>
          <a:xfrm>
            <a:off x="337929" y="6033004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31F78-298D-4DE1-9D48-FBD5DEC8E724}"/>
              </a:ext>
            </a:extLst>
          </p:cNvPr>
          <p:cNvSpPr txBox="1"/>
          <p:nvPr/>
        </p:nvSpPr>
        <p:spPr>
          <a:xfrm>
            <a:off x="3613983" y="1946004"/>
            <a:ext cx="451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ประสบปัญหาด้านการเงินอย่างหนัก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8D070-8015-4F5A-8D15-122AD9A3E67B}"/>
              </a:ext>
            </a:extLst>
          </p:cNvPr>
          <p:cNvSpPr txBox="1"/>
          <p:nvPr/>
        </p:nvSpPr>
        <p:spPr>
          <a:xfrm>
            <a:off x="3613983" y="3008463"/>
            <a:ext cx="776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งบประมาณจมอยู่กับ 14 โครงการ ทำให้บริษัทขัดสน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35C27-55EE-4AB7-9316-598049798F3D}"/>
              </a:ext>
            </a:extLst>
          </p:cNvPr>
          <p:cNvSpPr txBox="1"/>
          <p:nvPr/>
        </p:nvSpPr>
        <p:spPr>
          <a:xfrm>
            <a:off x="3366656" y="3853624"/>
            <a:ext cx="8201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กำลังเดิมพันกับบริษัทในเครือ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iMac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และต้องการความช่วยเหลือในด้านการโฆษณา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เพื่อเชื่อมต่อกับฐานลูกค้าของเขาในการกำหนดคุณสมบัติผลิตภัณฑ์ทั้ง 2 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5418E1-4A28-42D4-8917-C1B8689F01B2}"/>
              </a:ext>
            </a:extLst>
          </p:cNvPr>
          <p:cNvSpPr txBox="1"/>
          <p:nvPr/>
        </p:nvSpPr>
        <p:spPr>
          <a:xfrm>
            <a:off x="3905511" y="4924254"/>
            <a:ext cx="7662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กลยุทธ์ของ 2 ผลิตภัณฑ์ที่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 โดยความเกี่ยวข้องกันแล้วนั้นทางเลือก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ที่ดีที่สุดของทีมผู้นำอย่าง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จะเป็นทางเลือกที่สามารถช่วยบริษัทได้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5A3A8-BB0C-42A6-9D0A-9E7D5AD47BF9}"/>
              </a:ext>
            </a:extLst>
          </p:cNvPr>
          <p:cNvSpPr/>
          <p:nvPr/>
        </p:nvSpPr>
        <p:spPr>
          <a:xfrm>
            <a:off x="623951" y="1672255"/>
            <a:ext cx="1295400" cy="984301"/>
          </a:xfrm>
          <a:prstGeom prst="rect">
            <a:avLst/>
          </a:prstGeom>
          <a:solidFill>
            <a:srgbClr val="4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C4910-31C5-4EDD-B4C9-9091185A415B}"/>
              </a:ext>
            </a:extLst>
          </p:cNvPr>
          <p:cNvSpPr/>
          <p:nvPr/>
        </p:nvSpPr>
        <p:spPr>
          <a:xfrm>
            <a:off x="623951" y="2744443"/>
            <a:ext cx="1295400" cy="984301"/>
          </a:xfrm>
          <a:prstGeom prst="rect">
            <a:avLst/>
          </a:prstGeom>
          <a:solidFill>
            <a:srgbClr val="FFC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5469A-DF47-4EE5-B661-368205C5569C}"/>
              </a:ext>
            </a:extLst>
          </p:cNvPr>
          <p:cNvSpPr/>
          <p:nvPr/>
        </p:nvSpPr>
        <p:spPr>
          <a:xfrm>
            <a:off x="623951" y="3836896"/>
            <a:ext cx="1295400" cy="984301"/>
          </a:xfrm>
          <a:prstGeom prst="rect">
            <a:avLst/>
          </a:prstGeom>
          <a:solidFill>
            <a:srgbClr val="9FE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0BBDD-BE1F-4801-93CD-AAF503E90D5B}"/>
              </a:ext>
            </a:extLst>
          </p:cNvPr>
          <p:cNvSpPr/>
          <p:nvPr/>
        </p:nvSpPr>
        <p:spPr>
          <a:xfrm>
            <a:off x="623951" y="4925788"/>
            <a:ext cx="1295400" cy="984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9218CF-5F2C-4770-94AA-9F5E5C270A4D}"/>
              </a:ext>
            </a:extLst>
          </p:cNvPr>
          <p:cNvSpPr/>
          <p:nvPr/>
        </p:nvSpPr>
        <p:spPr>
          <a:xfrm>
            <a:off x="2095500" y="2767780"/>
            <a:ext cx="9472548" cy="984301"/>
          </a:xfrm>
          <a:prstGeom prst="rect">
            <a:avLst/>
          </a:prstGeom>
          <a:noFill/>
          <a:ln w="19050">
            <a:solidFill>
              <a:srgbClr val="FFC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626F93-F768-4F5E-979E-44D59BD54F41}"/>
              </a:ext>
            </a:extLst>
          </p:cNvPr>
          <p:cNvSpPr/>
          <p:nvPr/>
        </p:nvSpPr>
        <p:spPr>
          <a:xfrm>
            <a:off x="2095500" y="3836688"/>
            <a:ext cx="9472548" cy="984301"/>
          </a:xfrm>
          <a:prstGeom prst="rect">
            <a:avLst/>
          </a:prstGeom>
          <a:noFill/>
          <a:ln w="19050">
            <a:solidFill>
              <a:srgbClr val="9FE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73F7F4-505D-4D17-A026-95742063BC09}"/>
              </a:ext>
            </a:extLst>
          </p:cNvPr>
          <p:cNvSpPr/>
          <p:nvPr/>
        </p:nvSpPr>
        <p:spPr>
          <a:xfrm>
            <a:off x="2095500" y="4925788"/>
            <a:ext cx="9472548" cy="984301"/>
          </a:xfrm>
          <a:prstGeom prst="rect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0E605-34DB-4DA4-98D0-B30F3EA42465}"/>
              </a:ext>
            </a:extLst>
          </p:cNvPr>
          <p:cNvSpPr txBox="1"/>
          <p:nvPr/>
        </p:nvSpPr>
        <p:spPr>
          <a:xfrm>
            <a:off x="814451" y="164914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8CBD6-D258-400F-84AA-8AE60BF941EB}"/>
              </a:ext>
            </a:extLst>
          </p:cNvPr>
          <p:cNvSpPr txBox="1"/>
          <p:nvPr/>
        </p:nvSpPr>
        <p:spPr>
          <a:xfrm>
            <a:off x="814451" y="272729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165CC-1DC2-4401-BFE0-F1F8CB38D26D}"/>
              </a:ext>
            </a:extLst>
          </p:cNvPr>
          <p:cNvSpPr txBox="1"/>
          <p:nvPr/>
        </p:nvSpPr>
        <p:spPr>
          <a:xfrm>
            <a:off x="814451" y="382100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94F5D-8579-4E0F-845C-A9373FD9CBE0}"/>
              </a:ext>
            </a:extLst>
          </p:cNvPr>
          <p:cNvSpPr txBox="1"/>
          <p:nvPr/>
        </p:nvSpPr>
        <p:spPr>
          <a:xfrm>
            <a:off x="814451" y="491308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D2D42-828A-444F-A154-C3A5C6A4CDDB}"/>
              </a:ext>
            </a:extLst>
          </p:cNvPr>
          <p:cNvSpPr txBox="1"/>
          <p:nvPr/>
        </p:nvSpPr>
        <p:spPr>
          <a:xfrm>
            <a:off x="2163009" y="1955036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Problem: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B9E0B2-5DD7-439F-92A3-A974D7189621}"/>
              </a:ext>
            </a:extLst>
          </p:cNvPr>
          <p:cNvSpPr txBox="1"/>
          <p:nvPr/>
        </p:nvSpPr>
        <p:spPr>
          <a:xfrm>
            <a:off x="2163009" y="3036644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Cause: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A904F-C0F0-45B3-A781-CCB290F707F1}"/>
              </a:ext>
            </a:extLst>
          </p:cNvPr>
          <p:cNvSpPr txBox="1"/>
          <p:nvPr/>
        </p:nvSpPr>
        <p:spPr>
          <a:xfrm>
            <a:off x="2163009" y="4098003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Answer: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CCEAC-2CBC-4BAE-AE2E-D841B7A332B6}"/>
              </a:ext>
            </a:extLst>
          </p:cNvPr>
          <p:cNvSpPr txBox="1"/>
          <p:nvPr/>
        </p:nvSpPr>
        <p:spPr>
          <a:xfrm>
            <a:off x="2163009" y="5010682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 Benefits:</a:t>
            </a:r>
          </a:p>
        </p:txBody>
      </p:sp>
      <p:pic>
        <p:nvPicPr>
          <p:cNvPr id="27" name="Picture 4" descr="Image result for apple png">
            <a:extLst>
              <a:ext uri="{FF2B5EF4-FFF2-40B4-BE49-F238E27FC236}">
                <a16:creationId xmlns:a16="http://schemas.microsoft.com/office/drawing/2014/main" id="{80D72737-66CF-48BA-9C12-8F371A53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37" y="336973"/>
            <a:ext cx="970177" cy="11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2F1F3-2A1C-4124-9AB5-A113FCA99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75"/>
          <a:stretch/>
        </p:blipFill>
        <p:spPr>
          <a:xfrm>
            <a:off x="2163009" y="348145"/>
            <a:ext cx="2005359" cy="1199532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BF7B7-FC83-457C-8E46-FBAE3DE2EC03}"/>
              </a:ext>
            </a:extLst>
          </p:cNvPr>
          <p:cNvSpPr txBox="1"/>
          <p:nvPr/>
        </p:nvSpPr>
        <p:spPr>
          <a:xfrm>
            <a:off x="3705363" y="459287"/>
            <a:ext cx="5009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 5 นาทีของ</a:t>
            </a:r>
          </a:p>
          <a:p>
            <a:pPr algn="ctr"/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Steve Jobs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Jon Steel Team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D575A597-3FF4-47D2-846E-C7DAEFB6BA9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45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2861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2FADD-BFC5-48C7-BFC4-2FD2E83344AB}"/>
              </a:ext>
            </a:extLst>
          </p:cNvPr>
          <p:cNvSpPr/>
          <p:nvPr/>
        </p:nvSpPr>
        <p:spPr>
          <a:xfrm>
            <a:off x="4830970" y="1113183"/>
            <a:ext cx="677793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16956-B59A-4368-A237-6117917DBCF5}"/>
              </a:ext>
            </a:extLst>
          </p:cNvPr>
          <p:cNvSpPr/>
          <p:nvPr/>
        </p:nvSpPr>
        <p:spPr>
          <a:xfrm>
            <a:off x="5681427" y="2420103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DFC08-5758-4EDA-8ADC-C9C7E3943A1C}"/>
              </a:ext>
            </a:extLst>
          </p:cNvPr>
          <p:cNvSpPr txBox="1"/>
          <p:nvPr/>
        </p:nvSpPr>
        <p:spPr>
          <a:xfrm>
            <a:off x="5349790" y="1706573"/>
            <a:ext cx="6253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</a:t>
            </a:r>
            <a:endParaRPr lang="en-US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FDE4-1AA9-40C3-9B9A-96386BE1F272}"/>
              </a:ext>
            </a:extLst>
          </p:cNvPr>
          <p:cNvSpPr txBox="1"/>
          <p:nvPr/>
        </p:nvSpPr>
        <p:spPr>
          <a:xfrm>
            <a:off x="6097930" y="2775016"/>
            <a:ext cx="5188559" cy="261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สำรวจสถานการณ์ของคุณ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เผชิญหน้ากับอุปสรรคทั้ง 5 ประการ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สร้างแนวทางของคุณ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รักษาความผูกพันธ์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83D85-4BAD-4398-8AFB-385C321F84C2}"/>
              </a:ext>
            </a:extLst>
          </p:cNvPr>
          <p:cNvSpPr/>
          <p:nvPr/>
        </p:nvSpPr>
        <p:spPr>
          <a:xfrm>
            <a:off x="316846" y="6047210"/>
            <a:ext cx="4241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AD613-DDFE-45A9-9504-5F118159A8E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D1CF1-8B8B-4FC1-9516-4D3F179C65C6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2" name="Picture 4" descr="Related image">
            <a:extLst>
              <a:ext uri="{FF2B5EF4-FFF2-40B4-BE49-F238E27FC236}">
                <a16:creationId xmlns:a16="http://schemas.microsoft.com/office/drawing/2014/main" id="{D77594B1-B225-42F8-A916-E5B305FC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505"/>
            <a:ext cx="5351227" cy="35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A0150E3D-9EFE-4B5F-B272-EEAD594F4E05}"/>
              </a:ext>
            </a:extLst>
          </p:cNvPr>
          <p:cNvSpPr/>
          <p:nvPr/>
        </p:nvSpPr>
        <p:spPr>
          <a:xfrm>
            <a:off x="6034875" y="3620255"/>
            <a:ext cx="4487352" cy="465786"/>
          </a:xfrm>
          <a:custGeom>
            <a:avLst/>
            <a:gdLst>
              <a:gd name="connsiteX0" fmla="*/ 0 w 4487352"/>
              <a:gd name="connsiteY0" fmla="*/ 0 h 465786"/>
              <a:gd name="connsiteX1" fmla="*/ 4487352 w 4487352"/>
              <a:gd name="connsiteY1" fmla="*/ 0 h 465786"/>
              <a:gd name="connsiteX2" fmla="*/ 4487352 w 4487352"/>
              <a:gd name="connsiteY2" fmla="*/ 465786 h 465786"/>
              <a:gd name="connsiteX3" fmla="*/ 0 w 4487352"/>
              <a:gd name="connsiteY3" fmla="*/ 465786 h 465786"/>
              <a:gd name="connsiteX4" fmla="*/ 0 w 4487352"/>
              <a:gd name="connsiteY4" fmla="*/ 0 h 4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352" h="465786" extrusionOk="0">
                <a:moveTo>
                  <a:pt x="0" y="0"/>
                </a:moveTo>
                <a:cubicBezTo>
                  <a:pt x="1435595" y="-78076"/>
                  <a:pt x="3542940" y="-101233"/>
                  <a:pt x="4487352" y="0"/>
                </a:cubicBezTo>
                <a:cubicBezTo>
                  <a:pt x="4507820" y="103295"/>
                  <a:pt x="4469428" y="405998"/>
                  <a:pt x="4487352" y="465786"/>
                </a:cubicBezTo>
                <a:cubicBezTo>
                  <a:pt x="4002213" y="451821"/>
                  <a:pt x="692338" y="505441"/>
                  <a:pt x="0" y="465786"/>
                </a:cubicBezTo>
                <a:cubicBezTo>
                  <a:pt x="1494" y="391874"/>
                  <a:pt x="33790" y="11302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36716907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B3276549-52F2-4EE4-90C9-290E68C7A99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8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583F7E-4AB8-407C-9B2C-68F36DD780D1}"/>
              </a:ext>
            </a:extLst>
          </p:cNvPr>
          <p:cNvSpPr txBox="1"/>
          <p:nvPr/>
        </p:nvSpPr>
        <p:spPr>
          <a:xfrm>
            <a:off x="588617" y="2262856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C05B6-D816-4C0E-8D89-F72204AB659A}"/>
              </a:ext>
            </a:extLst>
          </p:cNvPr>
          <p:cNvSpPr txBox="1"/>
          <p:nvPr/>
        </p:nvSpPr>
        <p:spPr>
          <a:xfrm>
            <a:off x="588617" y="2752231"/>
            <a:ext cx="1076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อุปสรรคที่เกิดขึ้นครั้งแรกอาจจะเป็นเรื่องของสี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บุคคลอื่นจะดูความสัมพันธ์ของคุณกับเขาหรือเธออย่างไร?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พวกเขาจะรู้จักคุณไหม? ชอบคุณไหม? เชื่อในตัวคุณเป็นสิ่งที่ดีที่สุดหรือไม่?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7E129-3E80-48EC-BDA2-6DF5F6460177}"/>
              </a:ext>
            </a:extLst>
          </p:cNvPr>
          <p:cNvSpPr txBox="1"/>
          <p:nvPr/>
        </p:nvSpPr>
        <p:spPr>
          <a:xfrm>
            <a:off x="588617" y="4004441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ความน่าเชื่อถือ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4897-DD5D-4361-BF9C-0878B27BE178}"/>
              </a:ext>
            </a:extLst>
          </p:cNvPr>
          <p:cNvSpPr txBox="1"/>
          <p:nvPr/>
        </p:nvSpPr>
        <p:spPr>
          <a:xfrm>
            <a:off x="588617" y="4466106"/>
            <a:ext cx="10760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ถัดไป คุณต้องคิดว่าคนอื่นจะมองคุณเป็นผู้สนับสนุนที่น่าเชื่อถือสำหรับความคิดของคุณหรือไม่ พวกเขาจะมองว่าคุณมีความสามารถหรือไม่? เชื่อถือได้หรือไม่? ใครที่มีความเชี่ยวชาญเป็นพิเศษ? ปัจจัยนี้อธิบายได้ว่าทำไมการพยายามควบคุมคนอื่นนั้นไม่ได้ผลในขณะที่คุณเสนอแนวคิดที่สำคัญ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E6E94-B7D8-4891-8809-610EC909B92F}"/>
              </a:ext>
            </a:extLst>
          </p:cNvPr>
          <p:cNvGrpSpPr/>
          <p:nvPr/>
        </p:nvGrpSpPr>
        <p:grpSpPr>
          <a:xfrm>
            <a:off x="2305877" y="312373"/>
            <a:ext cx="8327673" cy="2003515"/>
            <a:chOff x="2305877" y="312373"/>
            <a:chExt cx="8327673" cy="2003515"/>
          </a:xfrm>
        </p:grpSpPr>
        <p:pic>
          <p:nvPicPr>
            <p:cNvPr id="13314" name="Picture 2" descr="Image result for barrier png">
              <a:extLst>
                <a:ext uri="{FF2B5EF4-FFF2-40B4-BE49-F238E27FC236}">
                  <a16:creationId xmlns:a16="http://schemas.microsoft.com/office/drawing/2014/main" id="{76FFD976-8AA5-4352-AF6D-A2AAAA3EC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2" b="16250"/>
            <a:stretch/>
          </p:blipFill>
          <p:spPr bwMode="auto">
            <a:xfrm>
              <a:off x="7806852" y="312373"/>
              <a:ext cx="2826698" cy="200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5F6BBA-CC05-402A-8A3D-F8F45CDD63F5}"/>
                </a:ext>
              </a:extLst>
            </p:cNvPr>
            <p:cNvGrpSpPr/>
            <p:nvPr/>
          </p:nvGrpSpPr>
          <p:grpSpPr>
            <a:xfrm>
              <a:off x="2305877" y="783647"/>
              <a:ext cx="6124663" cy="1113183"/>
              <a:chOff x="3465443" y="477078"/>
              <a:chExt cx="8726557" cy="11131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3E38B1-6CCB-4139-9547-AAC6C728EDF1}"/>
                  </a:ext>
                </a:extLst>
              </p:cNvPr>
              <p:cNvSpPr/>
              <p:nvPr/>
            </p:nvSpPr>
            <p:spPr>
              <a:xfrm>
                <a:off x="3617843" y="596347"/>
                <a:ext cx="8574157" cy="8746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</a:t>
                </a:r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เผชิญหน้ากับอุปสรรคทั้ง 5 ประการ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C058FC-1335-4032-8BF9-F1265E65C68C}"/>
                  </a:ext>
                </a:extLst>
              </p:cNvPr>
              <p:cNvSpPr/>
              <p:nvPr/>
            </p:nvSpPr>
            <p:spPr>
              <a:xfrm>
                <a:off x="3750365" y="477078"/>
                <a:ext cx="8441635" cy="111318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CF256A-5918-42F0-825A-91129E2C8DA8}"/>
                  </a:ext>
                </a:extLst>
              </p:cNvPr>
              <p:cNvSpPr/>
              <p:nvPr/>
            </p:nvSpPr>
            <p:spPr>
              <a:xfrm>
                <a:off x="3465443" y="660916"/>
                <a:ext cx="8441635" cy="66430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69B1C10-994F-4E64-97E4-081A130E0D64}"/>
              </a:ext>
            </a:extLst>
          </p:cNvPr>
          <p:cNvSpPr/>
          <p:nvPr/>
        </p:nvSpPr>
        <p:spPr>
          <a:xfrm>
            <a:off x="344556" y="6044803"/>
            <a:ext cx="461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BB967FB6-E570-40E5-9564-A910687F5CE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1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583F7E-4AB8-407C-9B2C-68F36DD780D1}"/>
              </a:ext>
            </a:extLst>
          </p:cNvPr>
          <p:cNvSpPr txBox="1"/>
          <p:nvPr/>
        </p:nvSpPr>
        <p:spPr>
          <a:xfrm>
            <a:off x="588617" y="2053881"/>
            <a:ext cx="42246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การสื่อสารที่ไม่ตรงกัน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C05B6-D816-4C0E-8D89-F72204AB659A}"/>
              </a:ext>
            </a:extLst>
          </p:cNvPr>
          <p:cNvSpPr txBox="1"/>
          <p:nvPr/>
        </p:nvSpPr>
        <p:spPr>
          <a:xfrm>
            <a:off x="588617" y="2543256"/>
            <a:ext cx="11171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นี่เป็นเรื่องเกี่ยวกับรูปแบบหรือช่องทางการสื่อสารที่ผู้ชมของคุณต้องการ ความกระตือรือร้นและอารมณ์ขันตามธรรมชาติของคุณอาจมีประสิทธิภาพในการขายกรอบแนวความคิดให้กับกลุ่มการตลาดของคุณ แต่คณะกรรมการบริหารที่เข้มงวดของบริษัทอาจจะไม่ชอบแบบนั้น และคุณอาจต้องปรับเปลี่ยน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7E129-3E80-48EC-BDA2-6DF5F6460177}"/>
              </a:ext>
            </a:extLst>
          </p:cNvPr>
          <p:cNvSpPr txBox="1"/>
          <p:nvPr/>
        </p:nvSpPr>
        <p:spPr>
          <a:xfrm>
            <a:off x="588617" y="4055237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ระบบความเชื่อ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4897-DD5D-4361-BF9C-0878B27BE178}"/>
              </a:ext>
            </a:extLst>
          </p:cNvPr>
          <p:cNvSpPr txBox="1"/>
          <p:nvPr/>
        </p:nvSpPr>
        <p:spPr>
          <a:xfrm>
            <a:off x="407026" y="4563173"/>
            <a:ext cx="11353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การขอให้ผู้คนซื้อความคิดที่ละเมิดหนึ่งในค่านิยมพื้นฐานหรือความเชื่อของพวกเขา หรือละเมิดมาตรฐานและนโยบาย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ที่เป็นลายลักษณ์อักษร จนทำให้บางครั้งให้การแสดงออกที่เป็นรูปธรรมต่อความเชื่อเหล่านี้ มันทำให้ผู้รับไม่สบายใจ ไม่ว่าพวกเขาจะซื้อความคิดคุณและทิ้งค่านิยมเหล่านั้น หรือปฏิเสธความคิดเห็นของคุณเพื่อรักษาคุณค่าของพวกเขาไว้ก็ตาม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E6E94-B7D8-4891-8809-610EC909B92F}"/>
              </a:ext>
            </a:extLst>
          </p:cNvPr>
          <p:cNvGrpSpPr/>
          <p:nvPr/>
        </p:nvGrpSpPr>
        <p:grpSpPr>
          <a:xfrm>
            <a:off x="2305877" y="312373"/>
            <a:ext cx="8327673" cy="2003515"/>
            <a:chOff x="2305877" y="312373"/>
            <a:chExt cx="8327673" cy="2003515"/>
          </a:xfrm>
        </p:grpSpPr>
        <p:pic>
          <p:nvPicPr>
            <p:cNvPr id="13314" name="Picture 2" descr="Image result for barrier png">
              <a:extLst>
                <a:ext uri="{FF2B5EF4-FFF2-40B4-BE49-F238E27FC236}">
                  <a16:creationId xmlns:a16="http://schemas.microsoft.com/office/drawing/2014/main" id="{76FFD976-8AA5-4352-AF6D-A2AAAA3EC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2" b="16250"/>
            <a:stretch/>
          </p:blipFill>
          <p:spPr bwMode="auto">
            <a:xfrm>
              <a:off x="7806852" y="312373"/>
              <a:ext cx="2826698" cy="200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5F6BBA-CC05-402A-8A3D-F8F45CDD63F5}"/>
                </a:ext>
              </a:extLst>
            </p:cNvPr>
            <p:cNvGrpSpPr/>
            <p:nvPr/>
          </p:nvGrpSpPr>
          <p:grpSpPr>
            <a:xfrm>
              <a:off x="2305877" y="783647"/>
              <a:ext cx="6124663" cy="1113183"/>
              <a:chOff x="3465443" y="477078"/>
              <a:chExt cx="8726557" cy="11131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3E38B1-6CCB-4139-9547-AAC6C728EDF1}"/>
                  </a:ext>
                </a:extLst>
              </p:cNvPr>
              <p:cNvSpPr/>
              <p:nvPr/>
            </p:nvSpPr>
            <p:spPr>
              <a:xfrm>
                <a:off x="3617843" y="593108"/>
                <a:ext cx="8574157" cy="8746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เผชิญหน้ากับอุปสรรคทั้ง 5 ประการ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C058FC-1335-4032-8BF9-F1265E65C68C}"/>
                  </a:ext>
                </a:extLst>
              </p:cNvPr>
              <p:cNvSpPr/>
              <p:nvPr/>
            </p:nvSpPr>
            <p:spPr>
              <a:xfrm>
                <a:off x="3750365" y="477078"/>
                <a:ext cx="8441635" cy="111318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CF256A-5918-42F0-825A-91129E2C8DA8}"/>
                  </a:ext>
                </a:extLst>
              </p:cNvPr>
              <p:cNvSpPr/>
              <p:nvPr/>
            </p:nvSpPr>
            <p:spPr>
              <a:xfrm>
                <a:off x="3465443" y="660916"/>
                <a:ext cx="8441635" cy="66430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E0AEA-FAB1-495F-A6B3-31B700026ACB}"/>
              </a:ext>
            </a:extLst>
          </p:cNvPr>
          <p:cNvSpPr/>
          <p:nvPr/>
        </p:nvSpPr>
        <p:spPr>
          <a:xfrm>
            <a:off x="344556" y="6044803"/>
            <a:ext cx="4179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75BBB6D7-B9B5-4479-9D3B-41F3EC03DF5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12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583F7E-4AB8-407C-9B2C-68F36DD780D1}"/>
              </a:ext>
            </a:extLst>
          </p:cNvPr>
          <p:cNvSpPr txBox="1"/>
          <p:nvPr/>
        </p:nvSpPr>
        <p:spPr>
          <a:xfrm>
            <a:off x="1309053" y="2325497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ความสนใจและความต้องการ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C05B6-D816-4C0E-8D89-F72204AB659A}"/>
              </a:ext>
            </a:extLst>
          </p:cNvPr>
          <p:cNvSpPr txBox="1"/>
          <p:nvPr/>
        </p:nvSpPr>
        <p:spPr>
          <a:xfrm>
            <a:off x="1309053" y="2905780"/>
            <a:ext cx="760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ผู้ขายแนวคิดที่มีประสิทธิภาพจะเน้นไปที่ความสนใจของอีกฝ่าย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7E129-3E80-48EC-BDA2-6DF5F6460177}"/>
              </a:ext>
            </a:extLst>
          </p:cNvPr>
          <p:cNvSpPr txBox="1"/>
          <p:nvPr/>
        </p:nvSpPr>
        <p:spPr>
          <a:xfrm>
            <a:off x="1655417" y="4381381"/>
            <a:ext cx="916498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อุปสรรคแรกเกี่ยวข้องกับผู้คนว่าจะมองคุณเป็นอย่างไร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และสามอุปสรรคหลังจะทำให้ผู้คนรับฟังความคิดของคุณได้ยากขึ้น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E6E94-B7D8-4891-8809-610EC909B92F}"/>
              </a:ext>
            </a:extLst>
          </p:cNvPr>
          <p:cNvGrpSpPr/>
          <p:nvPr/>
        </p:nvGrpSpPr>
        <p:grpSpPr>
          <a:xfrm>
            <a:off x="2305877" y="312373"/>
            <a:ext cx="8327673" cy="2003515"/>
            <a:chOff x="2305877" y="312373"/>
            <a:chExt cx="8327673" cy="2003515"/>
          </a:xfrm>
        </p:grpSpPr>
        <p:pic>
          <p:nvPicPr>
            <p:cNvPr id="13314" name="Picture 2" descr="Image result for barrier png">
              <a:extLst>
                <a:ext uri="{FF2B5EF4-FFF2-40B4-BE49-F238E27FC236}">
                  <a16:creationId xmlns:a16="http://schemas.microsoft.com/office/drawing/2014/main" id="{76FFD976-8AA5-4352-AF6D-A2AAAA3EC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2" b="16250"/>
            <a:stretch/>
          </p:blipFill>
          <p:spPr bwMode="auto">
            <a:xfrm>
              <a:off x="7806852" y="312373"/>
              <a:ext cx="2826698" cy="200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5F6BBA-CC05-402A-8A3D-F8F45CDD63F5}"/>
                </a:ext>
              </a:extLst>
            </p:cNvPr>
            <p:cNvGrpSpPr/>
            <p:nvPr/>
          </p:nvGrpSpPr>
          <p:grpSpPr>
            <a:xfrm>
              <a:off x="2305877" y="783647"/>
              <a:ext cx="6124663" cy="1113183"/>
              <a:chOff x="3465443" y="477078"/>
              <a:chExt cx="8726557" cy="11131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3E38B1-6CCB-4139-9547-AAC6C728EDF1}"/>
                  </a:ext>
                </a:extLst>
              </p:cNvPr>
              <p:cNvSpPr/>
              <p:nvPr/>
            </p:nvSpPr>
            <p:spPr>
              <a:xfrm>
                <a:off x="3617843" y="593108"/>
                <a:ext cx="8574157" cy="8746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เผชิญหน้ากับอุปสรรคทั้ง 5 ประการ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C058FC-1335-4032-8BF9-F1265E65C68C}"/>
                  </a:ext>
                </a:extLst>
              </p:cNvPr>
              <p:cNvSpPr/>
              <p:nvPr/>
            </p:nvSpPr>
            <p:spPr>
              <a:xfrm>
                <a:off x="3750365" y="477078"/>
                <a:ext cx="8441635" cy="111318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CF256A-5918-42F0-825A-91129E2C8DA8}"/>
                  </a:ext>
                </a:extLst>
              </p:cNvPr>
              <p:cNvSpPr/>
              <p:nvPr/>
            </p:nvSpPr>
            <p:spPr>
              <a:xfrm>
                <a:off x="3465443" y="660916"/>
                <a:ext cx="8441635" cy="66430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8E473C7-B882-4DA9-8B29-8C7B81DFD24F}"/>
              </a:ext>
            </a:extLst>
          </p:cNvPr>
          <p:cNvSpPr/>
          <p:nvPr/>
        </p:nvSpPr>
        <p:spPr>
          <a:xfrm>
            <a:off x="344556" y="6058658"/>
            <a:ext cx="422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8F53A742-7863-418A-A162-6FF4A5872C8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245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2FADD-BFC5-48C7-BFC4-2FD2E83344AB}"/>
              </a:ext>
            </a:extLst>
          </p:cNvPr>
          <p:cNvSpPr/>
          <p:nvPr/>
        </p:nvSpPr>
        <p:spPr>
          <a:xfrm>
            <a:off x="4830970" y="1113183"/>
            <a:ext cx="677793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16956-B59A-4368-A237-6117917DBCF5}"/>
              </a:ext>
            </a:extLst>
          </p:cNvPr>
          <p:cNvSpPr/>
          <p:nvPr/>
        </p:nvSpPr>
        <p:spPr>
          <a:xfrm>
            <a:off x="5681427" y="2420103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DFC08-5758-4EDA-8ADC-C9C7E3943A1C}"/>
              </a:ext>
            </a:extLst>
          </p:cNvPr>
          <p:cNvSpPr txBox="1"/>
          <p:nvPr/>
        </p:nvSpPr>
        <p:spPr>
          <a:xfrm>
            <a:off x="5502192" y="1678863"/>
            <a:ext cx="6253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</a:t>
            </a:r>
            <a:endParaRPr lang="en-US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FDE4-1AA9-40C3-9B9A-96386BE1F272}"/>
              </a:ext>
            </a:extLst>
          </p:cNvPr>
          <p:cNvSpPr txBox="1"/>
          <p:nvPr/>
        </p:nvSpPr>
        <p:spPr>
          <a:xfrm>
            <a:off x="6097930" y="2775016"/>
            <a:ext cx="5188559" cy="261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สำรวจสถานการณ์ของคุณ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เผชิญหน้ากับอุปสรรคทั้ง 5 ประการ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สร้างแนวทางของคุณ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รักษาความผูกพันธ์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83D85-4BAD-4398-8AFB-385C321F84C2}"/>
              </a:ext>
            </a:extLst>
          </p:cNvPr>
          <p:cNvSpPr/>
          <p:nvPr/>
        </p:nvSpPr>
        <p:spPr>
          <a:xfrm>
            <a:off x="344556" y="6058658"/>
            <a:ext cx="4144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AD613-DDFE-45A9-9504-5F118159A8E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D1CF1-8B8B-4FC1-9516-4D3F179C65C6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2" name="Picture 4" descr="Related image">
            <a:extLst>
              <a:ext uri="{FF2B5EF4-FFF2-40B4-BE49-F238E27FC236}">
                <a16:creationId xmlns:a16="http://schemas.microsoft.com/office/drawing/2014/main" id="{D77594B1-B225-42F8-A916-E5B305FC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505"/>
            <a:ext cx="5351227" cy="35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A0150E3D-9EFE-4B5F-B272-EEAD594F4E05}"/>
              </a:ext>
            </a:extLst>
          </p:cNvPr>
          <p:cNvSpPr/>
          <p:nvPr/>
        </p:nvSpPr>
        <p:spPr>
          <a:xfrm>
            <a:off x="5976261" y="4223080"/>
            <a:ext cx="4487352" cy="465786"/>
          </a:xfrm>
          <a:custGeom>
            <a:avLst/>
            <a:gdLst>
              <a:gd name="connsiteX0" fmla="*/ 0 w 4487352"/>
              <a:gd name="connsiteY0" fmla="*/ 0 h 465786"/>
              <a:gd name="connsiteX1" fmla="*/ 4487352 w 4487352"/>
              <a:gd name="connsiteY1" fmla="*/ 0 h 465786"/>
              <a:gd name="connsiteX2" fmla="*/ 4487352 w 4487352"/>
              <a:gd name="connsiteY2" fmla="*/ 465786 h 465786"/>
              <a:gd name="connsiteX3" fmla="*/ 0 w 4487352"/>
              <a:gd name="connsiteY3" fmla="*/ 465786 h 465786"/>
              <a:gd name="connsiteX4" fmla="*/ 0 w 4487352"/>
              <a:gd name="connsiteY4" fmla="*/ 0 h 4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352" h="465786" extrusionOk="0">
                <a:moveTo>
                  <a:pt x="0" y="0"/>
                </a:moveTo>
                <a:cubicBezTo>
                  <a:pt x="1435595" y="-78076"/>
                  <a:pt x="3542940" y="-101233"/>
                  <a:pt x="4487352" y="0"/>
                </a:cubicBezTo>
                <a:cubicBezTo>
                  <a:pt x="4507820" y="103295"/>
                  <a:pt x="4469428" y="405998"/>
                  <a:pt x="4487352" y="465786"/>
                </a:cubicBezTo>
                <a:cubicBezTo>
                  <a:pt x="4002213" y="451821"/>
                  <a:pt x="692338" y="505441"/>
                  <a:pt x="0" y="465786"/>
                </a:cubicBezTo>
                <a:cubicBezTo>
                  <a:pt x="1494" y="391874"/>
                  <a:pt x="33790" y="11302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36716907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39675C17-B84F-4199-92FA-25F6D46FA8D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57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E9E22-AB30-4714-86F6-B2EB4606CB8F}"/>
              </a:ext>
            </a:extLst>
          </p:cNvPr>
          <p:cNvSpPr/>
          <p:nvPr/>
        </p:nvSpPr>
        <p:spPr>
          <a:xfrm>
            <a:off x="337929" y="6046859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31F78-298D-4DE1-9D48-FBD5DEC8E724}"/>
              </a:ext>
            </a:extLst>
          </p:cNvPr>
          <p:cNvSpPr txBox="1"/>
          <p:nvPr/>
        </p:nvSpPr>
        <p:spPr>
          <a:xfrm>
            <a:off x="1562100" y="2001102"/>
            <a:ext cx="97712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การเริ่มต้นปัญหาที่ดีคือครึ่งหนึ่งของปัญหาได้รับการแก้ไขแล้ว”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Charles F. Kettering</a:t>
            </a:r>
          </a:p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นักประดิษฐ์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71F7B75-6742-47A8-A0EF-569AB0F2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8" y="2206844"/>
            <a:ext cx="3887788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FEF99DD-1BA6-4288-A318-9FF541D1548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402CD-1013-4F21-80C2-B4CFC93A296F}"/>
              </a:ext>
            </a:extLst>
          </p:cNvPr>
          <p:cNvSpPr/>
          <p:nvPr/>
        </p:nvSpPr>
        <p:spPr>
          <a:xfrm>
            <a:off x="337929" y="6060714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B3EFC1-68CC-4A27-B84C-D9BD6050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96376"/>
              </p:ext>
            </p:extLst>
          </p:nvPr>
        </p:nvGraphicFramePr>
        <p:xfrm>
          <a:off x="742122" y="1588052"/>
          <a:ext cx="1070775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4">
                  <a:extLst>
                    <a:ext uri="{9D8B030D-6E8A-4147-A177-3AD203B41FA5}">
                      <a16:colId xmlns:a16="http://schemas.microsoft.com/office/drawing/2014/main" val="2230356841"/>
                    </a:ext>
                  </a:extLst>
                </a:gridCol>
                <a:gridCol w="7977809">
                  <a:extLst>
                    <a:ext uri="{9D8B030D-6E8A-4147-A177-3AD203B41FA5}">
                      <a16:colId xmlns:a16="http://schemas.microsoft.com/office/drawing/2014/main" val="2715661550"/>
                    </a:ext>
                  </a:extLst>
                </a:gridCol>
                <a:gridCol w="2279373">
                  <a:extLst>
                    <a:ext uri="{9D8B030D-6E8A-4147-A177-3AD203B41FA5}">
                      <a16:colId xmlns:a16="http://schemas.microsoft.com/office/drawing/2014/main" val="38985806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คำแถลง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โอกาสสำเร็จ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78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 ขอโทษนะฉันมีเอกสาร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1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 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6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ได้ไหมเพราะต้องทำสำเนา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8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42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86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50FA96-DB1D-4062-9ADF-AD851BCD97F8}"/>
              </a:ext>
            </a:extLst>
          </p:cNvPr>
          <p:cNvSpPr/>
          <p:nvPr/>
        </p:nvSpPr>
        <p:spPr>
          <a:xfrm>
            <a:off x="3061250" y="1182052"/>
            <a:ext cx="7248940" cy="68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59972-445C-4B9E-B218-75F6CDF548ED}"/>
              </a:ext>
            </a:extLst>
          </p:cNvPr>
          <p:cNvSpPr txBox="1"/>
          <p:nvPr/>
        </p:nvSpPr>
        <p:spPr>
          <a:xfrm>
            <a:off x="3140764" y="506873"/>
            <a:ext cx="71031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พลังของ 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“Because”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C4F69F-9988-44CF-BD3E-D69D96EA9E6A}"/>
              </a:ext>
            </a:extLst>
          </p:cNvPr>
          <p:cNvSpPr/>
          <p:nvPr/>
        </p:nvSpPr>
        <p:spPr>
          <a:xfrm>
            <a:off x="3067877" y="1258328"/>
            <a:ext cx="7248940" cy="46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FDA8E-89B8-41E9-85F2-F44C7211D55D}"/>
              </a:ext>
            </a:extLst>
          </p:cNvPr>
          <p:cNvSpPr txBox="1"/>
          <p:nvPr/>
        </p:nvSpPr>
        <p:spPr>
          <a:xfrm>
            <a:off x="7804978" y="5913661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experiment of Ellen Langer, </a:t>
            </a:r>
          </a:p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Harvard psychologist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F4AE7604-8C2A-4B76-AD28-5E94C3E02B9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4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402CD-1013-4F21-80C2-B4CFC93A296F}"/>
              </a:ext>
            </a:extLst>
          </p:cNvPr>
          <p:cNvSpPr/>
          <p:nvPr/>
        </p:nvSpPr>
        <p:spPr>
          <a:xfrm>
            <a:off x="337929" y="6060714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B3EFC1-68CC-4A27-B84C-D9BD6050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56750"/>
              </p:ext>
            </p:extLst>
          </p:nvPr>
        </p:nvGraphicFramePr>
        <p:xfrm>
          <a:off x="742122" y="1588052"/>
          <a:ext cx="1070775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4">
                  <a:extLst>
                    <a:ext uri="{9D8B030D-6E8A-4147-A177-3AD203B41FA5}">
                      <a16:colId xmlns:a16="http://schemas.microsoft.com/office/drawing/2014/main" val="2230356841"/>
                    </a:ext>
                  </a:extLst>
                </a:gridCol>
                <a:gridCol w="7977809">
                  <a:extLst>
                    <a:ext uri="{9D8B030D-6E8A-4147-A177-3AD203B41FA5}">
                      <a16:colId xmlns:a16="http://schemas.microsoft.com/office/drawing/2014/main" val="2715661550"/>
                    </a:ext>
                  </a:extLst>
                </a:gridCol>
                <a:gridCol w="2279373">
                  <a:extLst>
                    <a:ext uri="{9D8B030D-6E8A-4147-A177-3AD203B41FA5}">
                      <a16:colId xmlns:a16="http://schemas.microsoft.com/office/drawing/2014/main" val="38985806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คำแถลง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โอกาสสำเร็จ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78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 ขอโทษนะฉันมีเอกสาร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1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 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6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ได้ไหมเพราะต้องทำสำเนา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8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42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86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50FA96-DB1D-4062-9ADF-AD851BCD97F8}"/>
              </a:ext>
            </a:extLst>
          </p:cNvPr>
          <p:cNvSpPr/>
          <p:nvPr/>
        </p:nvSpPr>
        <p:spPr>
          <a:xfrm>
            <a:off x="3061250" y="1182052"/>
            <a:ext cx="7248940" cy="68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59972-445C-4B9E-B218-75F6CDF548ED}"/>
              </a:ext>
            </a:extLst>
          </p:cNvPr>
          <p:cNvSpPr txBox="1"/>
          <p:nvPr/>
        </p:nvSpPr>
        <p:spPr>
          <a:xfrm>
            <a:off x="3140764" y="506873"/>
            <a:ext cx="71031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พลังของ 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“Because”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C4F69F-9988-44CF-BD3E-D69D96EA9E6A}"/>
              </a:ext>
            </a:extLst>
          </p:cNvPr>
          <p:cNvSpPr/>
          <p:nvPr/>
        </p:nvSpPr>
        <p:spPr>
          <a:xfrm>
            <a:off x="3067877" y="1258328"/>
            <a:ext cx="7248940" cy="46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FDA8E-89B8-41E9-85F2-F44C7211D55D}"/>
              </a:ext>
            </a:extLst>
          </p:cNvPr>
          <p:cNvSpPr txBox="1"/>
          <p:nvPr/>
        </p:nvSpPr>
        <p:spPr>
          <a:xfrm>
            <a:off x="7804978" y="5913661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experiment of Ellen Langer, </a:t>
            </a:r>
          </a:p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Harvard psychologist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B271277C-22B9-4DA7-829D-6C4340A361D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307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13622</TotalTime>
  <Words>1255</Words>
  <Application>Microsoft Office PowerPoint</Application>
  <PresentationFormat>Widescreen</PresentationFormat>
  <Paragraphs>128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TH SarabunPSK</vt:lpstr>
      <vt:lpstr>Times New Roman</vt:lpstr>
      <vt:lpstr>Office Theme</vt:lpstr>
      <vt:lpstr>การพัฒนาทักษะการสื่อสารของผู้นำ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Admin</cp:lastModifiedBy>
  <cp:revision>602</cp:revision>
  <cp:lastPrinted>2019-10-03T07:34:28Z</cp:lastPrinted>
  <dcterms:created xsi:type="dcterms:W3CDTF">2019-09-18T15:21:02Z</dcterms:created>
  <dcterms:modified xsi:type="dcterms:W3CDTF">2020-11-03T16:51:36Z</dcterms:modified>
</cp:coreProperties>
</file>