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16" r:id="rId2"/>
    <p:sldId id="915" r:id="rId3"/>
    <p:sldId id="898" r:id="rId4"/>
    <p:sldId id="912" r:id="rId5"/>
    <p:sldId id="920" r:id="rId6"/>
    <p:sldId id="900" r:id="rId7"/>
    <p:sldId id="921" r:id="rId8"/>
    <p:sldId id="922" r:id="rId9"/>
    <p:sldId id="923" r:id="rId10"/>
    <p:sldId id="924" r:id="rId11"/>
    <p:sldId id="925" r:id="rId12"/>
    <p:sldId id="926" r:id="rId13"/>
    <p:sldId id="927" r:id="rId14"/>
    <p:sldId id="928" r:id="rId15"/>
    <p:sldId id="901" r:id="rId16"/>
    <p:sldId id="929" r:id="rId17"/>
    <p:sldId id="930" r:id="rId18"/>
    <p:sldId id="931" r:id="rId19"/>
    <p:sldId id="932" r:id="rId20"/>
    <p:sldId id="933" r:id="rId21"/>
    <p:sldId id="935" r:id="rId22"/>
    <p:sldId id="936" r:id="rId23"/>
    <p:sldId id="937" r:id="rId24"/>
    <p:sldId id="938" r:id="rId25"/>
    <p:sldId id="939" r:id="rId26"/>
    <p:sldId id="940" r:id="rId27"/>
    <p:sldId id="941" r:id="rId28"/>
    <p:sldId id="8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A0D568"/>
    <a:srgbClr val="E7E8E7"/>
    <a:srgbClr val="AC92EB"/>
    <a:srgbClr val="4FC1E8"/>
    <a:srgbClr val="B9AB9E"/>
    <a:srgbClr val="ED5564"/>
    <a:srgbClr val="FFCE54"/>
    <a:srgbClr val="28618C"/>
    <a:srgbClr val="C11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8" autoAdjust="0"/>
    <p:restoredTop sz="94249" autoAdjust="0"/>
  </p:normalViewPr>
  <p:slideViewPr>
    <p:cSldViewPr snapToGrid="0">
      <p:cViewPr varScale="1">
        <p:scale>
          <a:sx n="84" d="100"/>
          <a:sy n="84" d="100"/>
        </p:scale>
        <p:origin x="42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5" d="100"/>
        <a:sy n="1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7336D-5F2E-5E4C-929B-CE8711D4B596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F5D9F-9212-7947-A3A3-9797702A9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3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F5D9F-9212-7947-A3A3-9797702A95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9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009E9-C9B2-471A-9A7A-5D205EEDA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21" y="4182772"/>
            <a:ext cx="1305162" cy="130516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1ABAB0-DB71-4273-9A87-3BC0E5E141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96" y="4991231"/>
            <a:ext cx="1222030" cy="123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478C1-8C44-40DD-BC32-F922B5F0EB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32" y="5413385"/>
            <a:ext cx="1213716" cy="121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C465B-BB0F-497F-8E17-FF933F0B98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49" y="1591252"/>
            <a:ext cx="1056182" cy="141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4E9ED-29AA-431C-9D65-F56A7CBC19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450" y="2857968"/>
            <a:ext cx="881192" cy="147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ED6678-653A-4500-8238-CB0C3A4126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72" y="5675133"/>
            <a:ext cx="1429790" cy="83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age result for Częstochowa politechnika logo png">
            <a:extLst>
              <a:ext uri="{FF2B5EF4-FFF2-40B4-BE49-F238E27FC236}">
                <a16:creationId xmlns:a16="http://schemas.microsoft.com/office/drawing/2014/main" id="{9F0600C4-979D-444D-A95D-7724B7DDE83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39" y="5471441"/>
            <a:ext cx="1130586" cy="124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45027A7-4436-4BFC-B715-CB8E92192D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650717-1235-41AA-973E-618F799254A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77" y="4794372"/>
            <a:ext cx="1213716" cy="12137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D39AF64-02D8-4A17-BB3F-4E3014876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177" y="3445482"/>
            <a:ext cx="8950284" cy="1305161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7DADDB0-2C51-4443-AB1B-DC4AF7639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177" y="2067992"/>
            <a:ext cx="8950284" cy="1121423"/>
          </a:xfrm>
          <a:noFill/>
        </p:spPr>
        <p:txBody>
          <a:bodyPr anchor="ctr">
            <a:noAutofit/>
          </a:bodyPr>
          <a:lstStyle>
            <a:lvl1pPr algn="ctr">
              <a:defRPr sz="4400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E31D9C-DF45-4586-BF2E-7912D4B41D80}"/>
              </a:ext>
            </a:extLst>
          </p:cNvPr>
          <p:cNvSpPr/>
          <p:nvPr userDrawn="1"/>
        </p:nvSpPr>
        <p:spPr>
          <a:xfrm>
            <a:off x="1356177" y="3184039"/>
            <a:ext cx="8950284" cy="843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344BED-7B33-41AD-A323-368EB9B434D6}"/>
              </a:ext>
            </a:extLst>
          </p:cNvPr>
          <p:cNvSpPr/>
          <p:nvPr userDrawn="1"/>
        </p:nvSpPr>
        <p:spPr>
          <a:xfrm>
            <a:off x="1615354" y="3263030"/>
            <a:ext cx="8431930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023124-B431-4DF0-80A3-5D3DB66D88FD}"/>
              </a:ext>
            </a:extLst>
          </p:cNvPr>
          <p:cNvSpPr/>
          <p:nvPr userDrawn="1"/>
        </p:nvSpPr>
        <p:spPr>
          <a:xfrm>
            <a:off x="1927935" y="3310167"/>
            <a:ext cx="7806768" cy="524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53" y="5304097"/>
            <a:ext cx="1243584" cy="122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3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045D65-668D-4D95-B4D8-EA5B054C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>
            <a:lvl1pPr algn="ctr"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4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B01A1C-51D1-41B4-9C3C-E06B1D57AF69}"/>
              </a:ext>
            </a:extLst>
          </p:cNvPr>
          <p:cNvGrpSpPr/>
          <p:nvPr userDrawn="1"/>
        </p:nvGrpSpPr>
        <p:grpSpPr>
          <a:xfrm>
            <a:off x="1792289" y="1349129"/>
            <a:ext cx="9913040" cy="154101"/>
            <a:chOff x="1610813" y="1340083"/>
            <a:chExt cx="7607984" cy="16991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AE0845-1B36-45A0-A900-346B585FB863}"/>
                </a:ext>
              </a:extLst>
            </p:cNvPr>
            <p:cNvSpPr/>
            <p:nvPr userDrawn="1"/>
          </p:nvSpPr>
          <p:spPr>
            <a:xfrm>
              <a:off x="1610813" y="1340083"/>
              <a:ext cx="7607984" cy="8439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424509-D133-4E5C-8A4D-7A431372B253}"/>
                </a:ext>
              </a:extLst>
            </p:cNvPr>
            <p:cNvSpPr/>
            <p:nvPr userDrawn="1"/>
          </p:nvSpPr>
          <p:spPr>
            <a:xfrm>
              <a:off x="1831119" y="1405583"/>
              <a:ext cx="7167370" cy="457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E59BE7-4247-4ABD-852F-D91F21A5AAD4}"/>
                </a:ext>
              </a:extLst>
            </p:cNvPr>
            <p:cNvSpPr/>
            <p:nvPr userDrawn="1"/>
          </p:nvSpPr>
          <p:spPr>
            <a:xfrm>
              <a:off x="2096821" y="1457576"/>
              <a:ext cx="6635965" cy="524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9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009E9-C9B2-471A-9A7A-5D205EEDA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21" y="4182772"/>
            <a:ext cx="1305162" cy="130516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1ABAB0-DB71-4273-9A87-3BC0E5E141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96" y="4991231"/>
            <a:ext cx="1222030" cy="123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478C1-8C44-40DD-BC32-F922B5F0EB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32" y="5413385"/>
            <a:ext cx="1213716" cy="121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C465B-BB0F-497F-8E17-FF933F0B98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49" y="1591252"/>
            <a:ext cx="1056182" cy="141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4E9ED-29AA-431C-9D65-F56A7CBC19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450" y="2857968"/>
            <a:ext cx="881192" cy="147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ED6678-653A-4500-8238-CB0C3A4126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72" y="5675133"/>
            <a:ext cx="1429790" cy="83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age result for Częstochowa politechnika logo png">
            <a:extLst>
              <a:ext uri="{FF2B5EF4-FFF2-40B4-BE49-F238E27FC236}">
                <a16:creationId xmlns:a16="http://schemas.microsoft.com/office/drawing/2014/main" id="{9F0600C4-979D-444D-A95D-7724B7DDE83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39" y="5471441"/>
            <a:ext cx="1130586" cy="124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650717-1235-41AA-973E-618F799254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77" y="4794372"/>
            <a:ext cx="1213716" cy="12137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A31B2A8-CB08-462F-B7BA-1D4FF2A92CD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53" y="5304097"/>
            <a:ext cx="1243584" cy="12280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09061E-C19F-4F07-A1CD-123D3E1DE607}"/>
              </a:ext>
            </a:extLst>
          </p:cNvPr>
          <p:cNvSpPr/>
          <p:nvPr userDrawn="1"/>
        </p:nvSpPr>
        <p:spPr>
          <a:xfrm>
            <a:off x="4042475" y="2034173"/>
            <a:ext cx="60013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838C6F-2712-40E5-B33C-0F633F5A2BC1}"/>
              </a:ext>
            </a:extLst>
          </p:cNvPr>
          <p:cNvGrpSpPr/>
          <p:nvPr userDrawn="1"/>
        </p:nvGrpSpPr>
        <p:grpSpPr>
          <a:xfrm>
            <a:off x="208806" y="3605919"/>
            <a:ext cx="4259613" cy="2063948"/>
            <a:chOff x="1367874" y="3724026"/>
            <a:chExt cx="4259613" cy="2063948"/>
          </a:xfrm>
        </p:grpSpPr>
        <p:pic>
          <p:nvPicPr>
            <p:cNvPr id="28" name="Picture 8" descr="Related image">
              <a:extLst>
                <a:ext uri="{FF2B5EF4-FFF2-40B4-BE49-F238E27FC236}">
                  <a16:creationId xmlns:a16="http://schemas.microsoft.com/office/drawing/2014/main" id="{C347F2E1-32C3-42DE-A641-A761A9BC845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1" t="10377" r="11299" b="16033"/>
            <a:stretch/>
          </p:blipFill>
          <p:spPr bwMode="auto">
            <a:xfrm>
              <a:off x="1451557" y="4417174"/>
              <a:ext cx="658490" cy="6397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Image result for youtube icon png">
              <a:extLst>
                <a:ext uri="{FF2B5EF4-FFF2-40B4-BE49-F238E27FC236}">
                  <a16:creationId xmlns:a16="http://schemas.microsoft.com/office/drawing/2014/main" id="{433171C4-5851-4396-BA52-6A4F1EB08AA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874" y="5129484"/>
              <a:ext cx="658490" cy="65849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Image result for website icon png">
              <a:extLst>
                <a:ext uri="{FF2B5EF4-FFF2-40B4-BE49-F238E27FC236}">
                  <a16:creationId xmlns:a16="http://schemas.microsoft.com/office/drawing/2014/main" id="{700B0FFF-4324-4D36-ABB6-514B1D0CC3D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87"/>
            <a:stretch/>
          </p:blipFill>
          <p:spPr bwMode="auto">
            <a:xfrm>
              <a:off x="1496281" y="3724026"/>
              <a:ext cx="658490" cy="61840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5E2B65C-C975-427A-8BB0-A7D46DE78454}"/>
                </a:ext>
              </a:extLst>
            </p:cNvPr>
            <p:cNvSpPr txBox="1"/>
            <p:nvPr userDrawn="1"/>
          </p:nvSpPr>
          <p:spPr>
            <a:xfrm>
              <a:off x="2137507" y="3833173"/>
              <a:ext cx="34899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https://msie4.ait.ac.th/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1A48ED-6076-4329-BBEF-FBED22F94A4E}"/>
                </a:ext>
              </a:extLst>
            </p:cNvPr>
            <p:cNvSpPr txBox="1"/>
            <p:nvPr userDrawn="1"/>
          </p:nvSpPr>
          <p:spPr>
            <a:xfrm>
              <a:off x="2060031" y="5269018"/>
              <a:ext cx="316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MSIE 4.0 Channel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D629B7C-F449-4D17-9736-3DF1838E5F47}"/>
                </a:ext>
              </a:extLst>
            </p:cNvPr>
            <p:cNvSpPr txBox="1"/>
            <p:nvPr userDrawn="1"/>
          </p:nvSpPr>
          <p:spPr>
            <a:xfrm>
              <a:off x="2109384" y="4536977"/>
              <a:ext cx="316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@MSIE4Thailand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67F8699-7B71-4797-B9A1-850CF5BF8DCB}"/>
              </a:ext>
            </a:extLst>
          </p:cNvPr>
          <p:cNvSpPr txBox="1"/>
          <p:nvPr userDrawn="1"/>
        </p:nvSpPr>
        <p:spPr>
          <a:xfrm>
            <a:off x="4042475" y="3672689"/>
            <a:ext cx="6311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</a:rPr>
              <a:t>Together We Will Make Our Education Stronger</a:t>
            </a:r>
          </a:p>
        </p:txBody>
      </p:sp>
    </p:spTree>
    <p:extLst>
      <p:ext uri="{BB962C8B-B14F-4D97-AF65-F5344CB8AC3E}">
        <p14:creationId xmlns:p14="http://schemas.microsoft.com/office/powerpoint/2010/main" val="286089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2" y="274325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5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3" y="6117028"/>
            <a:ext cx="3329507" cy="746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7B8C9-1EE8-4B44-84B0-2A029AC62F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13" y="418572"/>
            <a:ext cx="1034918" cy="103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89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2" y="274325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5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3" y="6117028"/>
            <a:ext cx="3329507" cy="746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7B8C9-1EE8-4B44-84B0-2A029AC62F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13" y="418572"/>
            <a:ext cx="1034918" cy="103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7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2" y="274325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5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3" y="6117028"/>
            <a:ext cx="3329507" cy="746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7B8C9-1EE8-4B44-84B0-2A029AC62F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13" y="418572"/>
            <a:ext cx="1034918" cy="103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172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7A579E-4B74-4964-A53B-FB8332EF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C04A4-EEFA-4B33-8F0B-8AD3425CE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6A3A-1AE9-4421-975B-95106E577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CF984-20D0-475F-95E8-BAD667F37A1D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CF4F-5EC1-4EF5-ABA2-A2BF92300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27D0-FBCE-4F46-A81F-6B494FE79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D2C98-E128-431B-B44D-4E0429A36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9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2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76068" y="3113984"/>
            <a:ext cx="8950284" cy="1003169"/>
          </a:xfrm>
        </p:spPr>
        <p:txBody>
          <a:bodyPr/>
          <a:lstStyle/>
          <a:p>
            <a:pPr marL="457200" fontAlgn="base"/>
            <a:r>
              <a:rPr lang="th-TH" sz="3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รู้จักรูปแบบผู้นำของคุณ</a:t>
            </a:r>
            <a:endParaRPr lang="en-US" sz="3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31275" y="2561355"/>
            <a:ext cx="8950284" cy="1121423"/>
          </a:xfrm>
        </p:spPr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การพัฒนาทักษะการสื่อสารของผู้นำ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object 19">
            <a:extLst>
              <a:ext uri="{FF2B5EF4-FFF2-40B4-BE49-F238E27FC236}">
                <a16:creationId xmlns:a16="http://schemas.microsoft.com/office/drawing/2014/main" id="{44851BF1-6808-4AF7-AEA3-4148D373E060}"/>
              </a:ext>
            </a:extLst>
          </p:cNvPr>
          <p:cNvSpPr txBox="1"/>
          <p:nvPr/>
        </p:nvSpPr>
        <p:spPr>
          <a:xfrm>
            <a:off x="2522655" y="4369825"/>
            <a:ext cx="660989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545" marR="5080" indent="-157480"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รองศาสตราจารย์ ดร.พิสุทธิ์ ขุมทรัพย์,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AIT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69545" marR="5080" indent="-157480"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ศาสตราจารย์ ดร.อรรถกร เก่งพล</a:t>
            </a:r>
            <a:r>
              <a:rPr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sz="2800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มจพ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A369D7-2865-41F4-8543-AC7519FCB535}"/>
              </a:ext>
            </a:extLst>
          </p:cNvPr>
          <p:cNvSpPr/>
          <p:nvPr/>
        </p:nvSpPr>
        <p:spPr>
          <a:xfrm>
            <a:off x="4333462" y="798301"/>
            <a:ext cx="7248938" cy="49640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46822-BF21-4A71-AF3E-1691476A5299}"/>
              </a:ext>
            </a:extLst>
          </p:cNvPr>
          <p:cNvSpPr/>
          <p:nvPr/>
        </p:nvSpPr>
        <p:spPr>
          <a:xfrm>
            <a:off x="4465984" y="874643"/>
            <a:ext cx="7248938" cy="496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94C782-BBC8-4DF6-B0C4-95E3DF3AAF9B}"/>
              </a:ext>
            </a:extLst>
          </p:cNvPr>
          <p:cNvSpPr txBox="1"/>
          <p:nvPr/>
        </p:nvSpPr>
        <p:spPr>
          <a:xfrm>
            <a:off x="6854988" y="562932"/>
            <a:ext cx="2099863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วิสัยทัศน์</a:t>
            </a:r>
            <a:endParaRPr lang="en-US" sz="3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CBBA7F-61F6-4864-AAC5-BAD1202D34BA}"/>
              </a:ext>
            </a:extLst>
          </p:cNvPr>
          <p:cNvSpPr/>
          <p:nvPr/>
        </p:nvSpPr>
        <p:spPr>
          <a:xfrm>
            <a:off x="5446976" y="4387125"/>
            <a:ext cx="5864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เมื่อคุณชักชวนผู้อื่นตาม</a:t>
            </a: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วัตถุประสงค์ร่วมกัน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ความหวัง ความกลัว หรือความฝัน คุณจะมีบทบาทอย่างเต็มที่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1B08DC-929D-426D-99BC-0C164DB6AE88}"/>
              </a:ext>
            </a:extLst>
          </p:cNvPr>
          <p:cNvGrpSpPr/>
          <p:nvPr/>
        </p:nvGrpSpPr>
        <p:grpSpPr>
          <a:xfrm>
            <a:off x="4963945" y="1244503"/>
            <a:ext cx="6512432" cy="3013021"/>
            <a:chOff x="4963945" y="1178243"/>
            <a:chExt cx="6512432" cy="30130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20CFF7-7180-4504-96F4-55AACBED5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382"/>
            <a:stretch/>
          </p:blipFill>
          <p:spPr>
            <a:xfrm>
              <a:off x="4963945" y="1182159"/>
              <a:ext cx="3405472" cy="300910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F76166-28BD-4AE2-92B9-57E6FF17FFFD}"/>
                </a:ext>
              </a:extLst>
            </p:cNvPr>
            <p:cNvSpPr/>
            <p:nvPr/>
          </p:nvSpPr>
          <p:spPr>
            <a:xfrm>
              <a:off x="8369417" y="1178243"/>
              <a:ext cx="3106960" cy="3009105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C6CE9E-7886-4D45-BD38-772A56F59DD6}"/>
                </a:ext>
              </a:extLst>
            </p:cNvPr>
            <p:cNvSpPr txBox="1"/>
            <p:nvPr/>
          </p:nvSpPr>
          <p:spPr>
            <a:xfrm>
              <a:off x="8556450" y="1950543"/>
              <a:ext cx="275521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i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วิสัยทัศน์เป็นศิลปะการมองเห็นในสิ่งที่คนอื่นมองไม่เห็น </a:t>
              </a:r>
              <a:r>
                <a:rPr lang="en-US" sz="2400" b="1" i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en-US" sz="2000" b="1" i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Jonathan Swift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B1B2441-142E-490E-ACC1-8ECE15ECE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" y="2978984"/>
            <a:ext cx="5004128" cy="25020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5298E85-7EF2-4CDE-AD45-854542A30501}"/>
              </a:ext>
            </a:extLst>
          </p:cNvPr>
          <p:cNvSpPr/>
          <p:nvPr/>
        </p:nvSpPr>
        <p:spPr>
          <a:xfrm>
            <a:off x="351183" y="5831502"/>
            <a:ext cx="4545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Hopkin, M. R. (2014, August 9). Six Channels of Influence: How to Navigate Them Effectively. Retrieved October 30, 2019, from Six Channels of Influence: How to Navigate Them Effectively.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79FBE9-CA15-41E3-90F1-B2307B4DE06F}"/>
              </a:ext>
            </a:extLst>
          </p:cNvPr>
          <p:cNvSpPr/>
          <p:nvPr/>
        </p:nvSpPr>
        <p:spPr>
          <a:xfrm>
            <a:off x="7904920" y="6006191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E6ECDFC8-5458-472F-A550-2C50184D1546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857031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A369D7-2865-41F4-8543-AC7519FCB535}"/>
              </a:ext>
            </a:extLst>
          </p:cNvPr>
          <p:cNvSpPr/>
          <p:nvPr/>
        </p:nvSpPr>
        <p:spPr>
          <a:xfrm>
            <a:off x="4333462" y="798301"/>
            <a:ext cx="7248938" cy="49640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46822-BF21-4A71-AF3E-1691476A5299}"/>
              </a:ext>
            </a:extLst>
          </p:cNvPr>
          <p:cNvSpPr/>
          <p:nvPr/>
        </p:nvSpPr>
        <p:spPr>
          <a:xfrm>
            <a:off x="4465984" y="874643"/>
            <a:ext cx="7248938" cy="496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94C782-BBC8-4DF6-B0C4-95E3DF3AAF9B}"/>
              </a:ext>
            </a:extLst>
          </p:cNvPr>
          <p:cNvSpPr txBox="1"/>
          <p:nvPr/>
        </p:nvSpPr>
        <p:spPr>
          <a:xfrm>
            <a:off x="5981013" y="562932"/>
            <a:ext cx="395383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</a:t>
            </a:r>
            <a:endParaRPr lang="en-US" sz="3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CBBA7F-61F6-4864-AAC5-BAD1202D34BA}"/>
              </a:ext>
            </a:extLst>
          </p:cNvPr>
          <p:cNvSpPr/>
          <p:nvPr/>
        </p:nvSpPr>
        <p:spPr>
          <a:xfrm>
            <a:off x="5065160" y="4280720"/>
            <a:ext cx="6649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ประสานงานแบบหนึ่งต่อหนึ่งกับผู้อื่นและเป็นความจริงที่ว่าผู้คนจะมีแนวโน้ม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พูด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ว่า “ใช่” กับคนที่เขารู้จักและชื่นชอบ</a:t>
            </a:r>
            <a:endParaRPr lang="en-US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5A0E2-4334-459B-BC91-7E4740FBD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" y="2978984"/>
            <a:ext cx="5004128" cy="2502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0AA028-3BE9-4C33-A185-D922E3D83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2" t="11640" r="2732" b="11917"/>
          <a:stretch/>
        </p:blipFill>
        <p:spPr>
          <a:xfrm>
            <a:off x="6428214" y="1331656"/>
            <a:ext cx="3506634" cy="2898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D6DA52-22E1-4984-9979-C79A63E419FA}"/>
              </a:ext>
            </a:extLst>
          </p:cNvPr>
          <p:cNvSpPr/>
          <p:nvPr/>
        </p:nvSpPr>
        <p:spPr>
          <a:xfrm>
            <a:off x="351183" y="5831502"/>
            <a:ext cx="4545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Hopkin, M. R. (2014, August 9). Six Channels of Influence: How to Navigate Them Effectively. Retrieved October 30, 2019, from Six Channels of Influence: How to Navigate Them Effectively.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B62B2-4789-4402-8812-D10154F021B8}"/>
              </a:ext>
            </a:extLst>
          </p:cNvPr>
          <p:cNvSpPr/>
          <p:nvPr/>
        </p:nvSpPr>
        <p:spPr>
          <a:xfrm>
            <a:off x="7904920" y="6006191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1D8FAB36-1A78-41F9-AE15-8C0B3E2DB4F1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21524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A369D7-2865-41F4-8543-AC7519FCB535}"/>
              </a:ext>
            </a:extLst>
          </p:cNvPr>
          <p:cNvSpPr/>
          <p:nvPr/>
        </p:nvSpPr>
        <p:spPr>
          <a:xfrm>
            <a:off x="4333462" y="798301"/>
            <a:ext cx="7248938" cy="49640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46822-BF21-4A71-AF3E-1691476A5299}"/>
              </a:ext>
            </a:extLst>
          </p:cNvPr>
          <p:cNvSpPr/>
          <p:nvPr/>
        </p:nvSpPr>
        <p:spPr>
          <a:xfrm>
            <a:off x="4465984" y="874643"/>
            <a:ext cx="7248938" cy="496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94C782-BBC8-4DF6-B0C4-95E3DF3AAF9B}"/>
              </a:ext>
            </a:extLst>
          </p:cNvPr>
          <p:cNvSpPr txBox="1"/>
          <p:nvPr/>
        </p:nvSpPr>
        <p:spPr>
          <a:xfrm>
            <a:off x="6732105" y="562932"/>
            <a:ext cx="271669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ความสนใจ</a:t>
            </a:r>
            <a:endParaRPr lang="en-US" sz="3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CBBA7F-61F6-4864-AAC5-BAD1202D34BA}"/>
              </a:ext>
            </a:extLst>
          </p:cNvPr>
          <p:cNvSpPr/>
          <p:nvPr/>
        </p:nvSpPr>
        <p:spPr>
          <a:xfrm>
            <a:off x="5010335" y="4191353"/>
            <a:ext cx="65720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สิ่งนี้หมายถึงความชัดเจนในการอ้างถึงสิ่งที่สนใจของคุณ</a:t>
            </a:r>
            <a:r>
              <a: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โดยความต้องการและสิ่งจูงใจเป็นแนวทางสำหรับการทำสิ่งต่าง ๆ ให้สำเร็จ</a:t>
            </a:r>
            <a:endParaRPr lang="en-US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5A0E2-4334-459B-BC91-7E4740FBD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" y="2978984"/>
            <a:ext cx="5004128" cy="25020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11FE96-23EC-4D15-8F31-6AB8059128BB}"/>
              </a:ext>
            </a:extLst>
          </p:cNvPr>
          <p:cNvGrpSpPr/>
          <p:nvPr/>
        </p:nvGrpSpPr>
        <p:grpSpPr>
          <a:xfrm>
            <a:off x="5627235" y="1224610"/>
            <a:ext cx="4682958" cy="2824474"/>
            <a:chOff x="5627235" y="1224610"/>
            <a:chExt cx="4682958" cy="28244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8D3E61-F959-4AD3-A2CD-0D3B456E0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1" t="13344" r="41971" b="17273"/>
            <a:stretch/>
          </p:blipFill>
          <p:spPr>
            <a:xfrm>
              <a:off x="5627235" y="1224610"/>
              <a:ext cx="4661392" cy="27992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5F0CA8-4818-411A-BE25-045906034EB0}"/>
                </a:ext>
              </a:extLst>
            </p:cNvPr>
            <p:cNvSpPr txBox="1"/>
            <p:nvPr/>
          </p:nvSpPr>
          <p:spPr>
            <a:xfrm>
              <a:off x="7500732" y="3818252"/>
              <a:ext cx="28094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i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Image from Timewise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1205EBB-404F-46B3-8E09-80AB6B481E94}"/>
              </a:ext>
            </a:extLst>
          </p:cNvPr>
          <p:cNvSpPr/>
          <p:nvPr/>
        </p:nvSpPr>
        <p:spPr>
          <a:xfrm>
            <a:off x="351183" y="5831502"/>
            <a:ext cx="4545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Hopkin, M. R. (2014, August 9). Six Channels of Influence: How to Navigate Them Effectively. Retrieved October 30, 2019, from Six Channels of Influence: How to Navigate Them Effectively.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90271B-E7AF-4BFB-8D35-A71226B71602}"/>
              </a:ext>
            </a:extLst>
          </p:cNvPr>
          <p:cNvSpPr/>
          <p:nvPr/>
        </p:nvSpPr>
        <p:spPr>
          <a:xfrm>
            <a:off x="7904920" y="6006191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55DD33C6-6E54-4C12-92CD-F85E1C7F88D2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830720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A369D7-2865-41F4-8543-AC7519FCB535}"/>
              </a:ext>
            </a:extLst>
          </p:cNvPr>
          <p:cNvSpPr/>
          <p:nvPr/>
        </p:nvSpPr>
        <p:spPr>
          <a:xfrm>
            <a:off x="4333462" y="798301"/>
            <a:ext cx="7248938" cy="49640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46822-BF21-4A71-AF3E-1691476A5299}"/>
              </a:ext>
            </a:extLst>
          </p:cNvPr>
          <p:cNvSpPr/>
          <p:nvPr/>
        </p:nvSpPr>
        <p:spPr>
          <a:xfrm>
            <a:off x="4465984" y="874643"/>
            <a:ext cx="7248938" cy="496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94C782-BBC8-4DF6-B0C4-95E3DF3AAF9B}"/>
              </a:ext>
            </a:extLst>
          </p:cNvPr>
          <p:cNvSpPr txBox="1"/>
          <p:nvPr/>
        </p:nvSpPr>
        <p:spPr>
          <a:xfrm>
            <a:off x="6937514" y="562932"/>
            <a:ext cx="230587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การเมือง</a:t>
            </a:r>
            <a:endParaRPr lang="en-US" sz="3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CBBA7F-61F6-4864-AAC5-BAD1202D34BA}"/>
              </a:ext>
            </a:extLst>
          </p:cNvPr>
          <p:cNvSpPr/>
          <p:nvPr/>
        </p:nvSpPr>
        <p:spPr>
          <a:xfrm>
            <a:off x="5164162" y="1543091"/>
            <a:ext cx="62871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ทุกองค์กรเป็นเรื่องของการเมือง ผู้ที่มีคะแนนสูงในด้านนี้มักจะให้ความสนใจกับเครือข่ายทางสังคมที่มีอำนาจและอิทธิพล รู้วิธีการสร้างพันธมิตรภายในเครือข่ายเหล่านั้นและตระหนักถึงความสำคัญในการเข้าถึงผู้มีอำนาจการตัดสินใจที่สำคัญ</a:t>
            </a:r>
          </a:p>
          <a:p>
            <a:endParaRPr lang="th-TH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อำนาจเช่นนี้ไม่ได้เกิดจากความดีหรือความชั่วร้ายในรูปแบบกิจกรรมขององค์กร</a:t>
            </a:r>
            <a:endParaRPr lang="en-US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5A0E2-4334-459B-BC91-7E4740FBD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" y="2978984"/>
            <a:ext cx="5004128" cy="2502064"/>
          </a:xfrm>
          <a:prstGeom prst="rect">
            <a:avLst/>
          </a:prstGeom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28B31FEA-C9A8-4DC8-B50C-2C6D1AD5D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43" y="186711"/>
            <a:ext cx="2712760" cy="27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BACB51-31C0-4EC5-B875-9D2609D0D7D9}"/>
              </a:ext>
            </a:extLst>
          </p:cNvPr>
          <p:cNvSpPr/>
          <p:nvPr/>
        </p:nvSpPr>
        <p:spPr>
          <a:xfrm>
            <a:off x="351183" y="5831502"/>
            <a:ext cx="4545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Hopkin, M. R. (2014, August 9). Six Channels of Influence: How to Navigate Them Effectively. Retrieved October 30, 2019, from Six Channels of Influence: How to Navigate Them Effectively.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FBCDBB-B935-46D6-95AB-3D271E8B1E5B}"/>
              </a:ext>
            </a:extLst>
          </p:cNvPr>
          <p:cNvSpPr/>
          <p:nvPr/>
        </p:nvSpPr>
        <p:spPr>
          <a:xfrm>
            <a:off x="7904920" y="6006191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6C276D1F-0A5F-45A4-9DD8-7F26FC4286A5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227094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A369D7-2865-41F4-8543-AC7519FCB535}"/>
              </a:ext>
            </a:extLst>
          </p:cNvPr>
          <p:cNvSpPr/>
          <p:nvPr/>
        </p:nvSpPr>
        <p:spPr>
          <a:xfrm>
            <a:off x="2650435" y="798301"/>
            <a:ext cx="8931965" cy="49640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C4E47-F4A6-4AF1-9AB7-9CC06FF96885}"/>
              </a:ext>
            </a:extLst>
          </p:cNvPr>
          <p:cNvSpPr/>
          <p:nvPr/>
        </p:nvSpPr>
        <p:spPr>
          <a:xfrm>
            <a:off x="351634" y="5773092"/>
            <a:ext cx="4545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Hopkin, M. R. (2014, August 9). Six Channels of Influence: How to Navigate Them Effectively. Retrieved October 30, 2019, from Six Channels of Influence: How to Navigate Them Effectively.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46822-BF21-4A71-AF3E-1691476A5299}"/>
              </a:ext>
            </a:extLst>
          </p:cNvPr>
          <p:cNvSpPr/>
          <p:nvPr/>
        </p:nvSpPr>
        <p:spPr>
          <a:xfrm>
            <a:off x="2504660" y="874643"/>
            <a:ext cx="9210261" cy="496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48ACB9-2045-40E3-858F-FDDFCD5BB804}"/>
              </a:ext>
            </a:extLst>
          </p:cNvPr>
          <p:cNvGrpSpPr/>
          <p:nvPr/>
        </p:nvGrpSpPr>
        <p:grpSpPr>
          <a:xfrm>
            <a:off x="896177" y="2323208"/>
            <a:ext cx="3371024" cy="1940459"/>
            <a:chOff x="896177" y="2323208"/>
            <a:chExt cx="3371024" cy="194045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84C7CB-6CA4-4189-95DA-1E71DBECD590}"/>
                </a:ext>
              </a:extLst>
            </p:cNvPr>
            <p:cNvSpPr/>
            <p:nvPr/>
          </p:nvSpPr>
          <p:spPr>
            <a:xfrm>
              <a:off x="1152940" y="2323208"/>
              <a:ext cx="3114261" cy="1754325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A72633-FE70-4A8E-BE35-75591082A7E5}"/>
                </a:ext>
              </a:extLst>
            </p:cNvPr>
            <p:cNvSpPr/>
            <p:nvPr/>
          </p:nvSpPr>
          <p:spPr>
            <a:xfrm>
              <a:off x="1007165" y="2509342"/>
              <a:ext cx="3114261" cy="17543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DC4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0AFAAA-1582-430E-97DA-3AE743E66DAD}"/>
                </a:ext>
              </a:extLst>
            </p:cNvPr>
            <p:cNvSpPr txBox="1"/>
            <p:nvPr/>
          </p:nvSpPr>
          <p:spPr>
            <a:xfrm>
              <a:off x="896177" y="2640999"/>
              <a:ext cx="33461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solidFill>
                    <a:srgbClr val="C11E5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  <a:r>
                <a:rPr lang="en-US" sz="9600" b="1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W</a:t>
              </a:r>
              <a:r>
                <a:rPr lang="en-US" sz="9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1756E6-A524-43F2-99DB-45385F3678ED}"/>
              </a:ext>
            </a:extLst>
          </p:cNvPr>
          <p:cNvGrpSpPr/>
          <p:nvPr/>
        </p:nvGrpSpPr>
        <p:grpSpPr>
          <a:xfrm>
            <a:off x="4523405" y="1255573"/>
            <a:ext cx="7073903" cy="3108543"/>
            <a:chOff x="4523405" y="1255573"/>
            <a:chExt cx="7073903" cy="310854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19EF54-6F82-4B35-9AEA-FC46117222A8}"/>
                </a:ext>
              </a:extLst>
            </p:cNvPr>
            <p:cNvSpPr/>
            <p:nvPr/>
          </p:nvSpPr>
          <p:spPr>
            <a:xfrm>
              <a:off x="4918212" y="1255573"/>
              <a:ext cx="6679096" cy="31085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fontAlgn="base"/>
              <a:r>
                <a:rPr lang="th-TH" sz="3200" b="1" u="sng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ถามตัวเอง</a:t>
              </a:r>
              <a:r>
                <a:rPr lang="en-US" sz="3200" b="1" u="sng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:</a:t>
              </a:r>
            </a:p>
            <a:p>
              <a:pPr fontAlgn="base"/>
              <a:endParaRPr lang="en-US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fontAlgn="base"/>
              <a:r>
                <a:rPr lang="th-TH" sz="2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ช่องทางที่มีอิทธิพลใดที่ประสบความสำเร็จมาก</a:t>
              </a:r>
              <a:r>
                <a:rPr lang="th-TH" sz="2800" b="1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ที่สุด</a:t>
              </a:r>
              <a:r>
                <a:rPr lang="en-US" sz="2800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?</a:t>
              </a:r>
              <a:endParaRPr lang="en-US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fontAlgn="base"/>
              <a:endParaRPr lang="en-US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fontAlgn="base"/>
              <a:r>
                <a:rPr lang="th-TH" sz="2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ช่องทางที่มีอิทธิพลสูงสุดสามอันดับแรกใน</a:t>
              </a:r>
              <a:r>
                <a:rPr lang="th-TH" sz="2800" b="1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องค์กรคือ</a:t>
              </a:r>
              <a:r>
                <a:rPr lang="th-TH" sz="2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อะไร</a:t>
              </a:r>
              <a:r>
                <a:rPr lang="en-US" sz="28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?</a:t>
              </a:r>
            </a:p>
            <a:p>
              <a:pPr fontAlgn="base"/>
              <a:endParaRPr lang="en-US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fontAlgn="base"/>
              <a:r>
                <a:rPr lang="th-TH" sz="2800" b="1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</a:t>
              </a:r>
              <a:r>
                <a:rPr lang="th-TH" sz="2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ทำอะไรเพื่อปรับตัว</a:t>
              </a:r>
              <a:r>
                <a:rPr lang="en-US" sz="28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?</a:t>
              </a:r>
              <a:endParaRPr lang="en-US" sz="2800" b="0" i="0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8196" name="Picture 4" descr="Image result for dot png">
              <a:extLst>
                <a:ext uri="{FF2B5EF4-FFF2-40B4-BE49-F238E27FC236}">
                  <a16:creationId xmlns:a16="http://schemas.microsoft.com/office/drawing/2014/main" id="{027EB5DD-DA4B-4245-9A81-CD2CA12F5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405" y="2212408"/>
              <a:ext cx="434564" cy="42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Image result for dot png">
              <a:extLst>
                <a:ext uri="{FF2B5EF4-FFF2-40B4-BE49-F238E27FC236}">
                  <a16:creationId xmlns:a16="http://schemas.microsoft.com/office/drawing/2014/main" id="{80D2E201-AB2A-4CB6-94EF-7058C4FC0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405" y="3021929"/>
              <a:ext cx="434564" cy="42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Image result for dot png">
              <a:extLst>
                <a:ext uri="{FF2B5EF4-FFF2-40B4-BE49-F238E27FC236}">
                  <a16:creationId xmlns:a16="http://schemas.microsoft.com/office/drawing/2014/main" id="{74BB131C-651E-4F4D-9F66-C5DF5AD6B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405" y="3863237"/>
              <a:ext cx="434564" cy="42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Oval 8">
            <a:extLst>
              <a:ext uri="{FF2B5EF4-FFF2-40B4-BE49-F238E27FC236}">
                <a16:creationId xmlns:a16="http://schemas.microsoft.com/office/drawing/2014/main" id="{6C1ABD77-1344-4D11-A973-2BD8BD852773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97726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389EBB-11A3-4A8E-AEB3-98452E85D94E}"/>
              </a:ext>
            </a:extLst>
          </p:cNvPr>
          <p:cNvSpPr/>
          <p:nvPr/>
        </p:nvSpPr>
        <p:spPr>
          <a:xfrm>
            <a:off x="330701" y="6058658"/>
            <a:ext cx="4255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DDE4C-1A96-4DCA-B557-1D9D0E66643D}"/>
              </a:ext>
            </a:extLst>
          </p:cNvPr>
          <p:cNvSpPr txBox="1"/>
          <p:nvPr/>
        </p:nvSpPr>
        <p:spPr>
          <a:xfrm>
            <a:off x="4485656" y="637346"/>
            <a:ext cx="45769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3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สไตล์การโน้มน้าวใจ</a:t>
            </a:r>
            <a:endParaRPr lang="en-US" sz="34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FB23F7-4636-4A58-8FE8-85E0F60ECA76}"/>
              </a:ext>
            </a:extLst>
          </p:cNvPr>
          <p:cNvCxnSpPr>
            <a:cxnSpLocks/>
          </p:cNvCxnSpPr>
          <p:nvPr/>
        </p:nvCxnSpPr>
        <p:spPr>
          <a:xfrm>
            <a:off x="2438400" y="1512113"/>
            <a:ext cx="0" cy="414629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C8CD4A-98DA-4CC3-A842-80A91D84ED92}"/>
              </a:ext>
            </a:extLst>
          </p:cNvPr>
          <p:cNvCxnSpPr>
            <a:cxnSpLocks/>
          </p:cNvCxnSpPr>
          <p:nvPr/>
        </p:nvCxnSpPr>
        <p:spPr>
          <a:xfrm flipH="1">
            <a:off x="2438401" y="5658411"/>
            <a:ext cx="8338102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580EE55-BD57-4FA2-A1A7-CB42CBD20354}"/>
              </a:ext>
            </a:extLst>
          </p:cNvPr>
          <p:cNvSpPr txBox="1"/>
          <p:nvPr/>
        </p:nvSpPr>
        <p:spPr>
          <a:xfrm>
            <a:off x="1060174" y="1550886"/>
            <a:ext cx="184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สูง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E032D4-8FB3-4EF9-BBD5-060C05F30B96}"/>
              </a:ext>
            </a:extLst>
          </p:cNvPr>
          <p:cNvSpPr txBox="1"/>
          <p:nvPr/>
        </p:nvSpPr>
        <p:spPr>
          <a:xfrm>
            <a:off x="1060173" y="5143523"/>
            <a:ext cx="184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ต่ำ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229DC-FAE5-472F-BDFF-FEF2BCECE917}"/>
              </a:ext>
            </a:extLst>
          </p:cNvPr>
          <p:cNvSpPr txBox="1"/>
          <p:nvPr/>
        </p:nvSpPr>
        <p:spPr>
          <a:xfrm>
            <a:off x="7465937" y="5723787"/>
            <a:ext cx="330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เน้นสิ่งอื่นมากกว่า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539F20-D235-4A7B-8B10-6F0F65786A34}"/>
              </a:ext>
            </a:extLst>
          </p:cNvPr>
          <p:cNvSpPr txBox="1"/>
          <p:nvPr/>
        </p:nvSpPr>
        <p:spPr>
          <a:xfrm>
            <a:off x="2764319" y="5737688"/>
            <a:ext cx="268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เน้นตนเองมากขึ้น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BAD74F-FE18-4AA4-AEAD-CC136266E5AD}"/>
              </a:ext>
            </a:extLst>
          </p:cNvPr>
          <p:cNvGrpSpPr/>
          <p:nvPr/>
        </p:nvGrpSpPr>
        <p:grpSpPr>
          <a:xfrm>
            <a:off x="2834517" y="3588524"/>
            <a:ext cx="3301034" cy="1842053"/>
            <a:chOff x="2769705" y="1586947"/>
            <a:chExt cx="3301034" cy="18420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9115520-6DEF-4D83-856E-E4459C1C8A93}"/>
                </a:ext>
              </a:extLst>
            </p:cNvPr>
            <p:cNvSpPr/>
            <p:nvPr/>
          </p:nvSpPr>
          <p:spPr>
            <a:xfrm>
              <a:off x="2769705" y="1586947"/>
              <a:ext cx="3299791" cy="1842053"/>
            </a:xfrm>
            <a:prstGeom prst="rect">
              <a:avLst/>
            </a:prstGeom>
            <a:solidFill>
              <a:srgbClr val="ED55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02A190-3335-4705-8FA7-D9B5F624DB5D}"/>
                </a:ext>
              </a:extLst>
            </p:cNvPr>
            <p:cNvSpPr txBox="1"/>
            <p:nvPr/>
          </p:nvSpPr>
          <p:spPr>
            <a:xfrm>
              <a:off x="2770949" y="2507973"/>
              <a:ext cx="3299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ผู้บังคับบัญชา</a:t>
              </a:r>
              <a:endPara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5DBA28-3F41-42CB-8FE4-7F5D2315B1C7}"/>
              </a:ext>
            </a:extLst>
          </p:cNvPr>
          <p:cNvGrpSpPr/>
          <p:nvPr/>
        </p:nvGrpSpPr>
        <p:grpSpPr>
          <a:xfrm>
            <a:off x="7342956" y="3584766"/>
            <a:ext cx="3301034" cy="1842053"/>
            <a:chOff x="7475469" y="1586947"/>
            <a:chExt cx="3301034" cy="18420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96E4EC-1655-4639-B760-10AEFC2C5D28}"/>
                </a:ext>
              </a:extLst>
            </p:cNvPr>
            <p:cNvSpPr/>
            <p:nvPr/>
          </p:nvSpPr>
          <p:spPr>
            <a:xfrm>
              <a:off x="7476712" y="1586947"/>
              <a:ext cx="3299791" cy="1842053"/>
            </a:xfrm>
            <a:prstGeom prst="rect">
              <a:avLst/>
            </a:prstGeom>
            <a:solidFill>
              <a:srgbClr val="AC9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538808-DE52-46EA-B0F9-4E9C33C390B5}"/>
                </a:ext>
              </a:extLst>
            </p:cNvPr>
            <p:cNvSpPr txBox="1"/>
            <p:nvPr/>
          </p:nvSpPr>
          <p:spPr>
            <a:xfrm>
              <a:off x="7475469" y="2502352"/>
              <a:ext cx="3299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นักหมากรุก</a:t>
              </a:r>
              <a:endPara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3C496F-AC11-4408-B595-3A6B184F058A}"/>
              </a:ext>
            </a:extLst>
          </p:cNvPr>
          <p:cNvGrpSpPr/>
          <p:nvPr/>
        </p:nvGrpSpPr>
        <p:grpSpPr>
          <a:xfrm>
            <a:off x="2822712" y="1576087"/>
            <a:ext cx="3306210" cy="1842053"/>
            <a:chOff x="2763286" y="3617578"/>
            <a:chExt cx="3306210" cy="184205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BF8778-3A6C-4874-A8A1-840F890BC149}"/>
                </a:ext>
              </a:extLst>
            </p:cNvPr>
            <p:cNvSpPr/>
            <p:nvPr/>
          </p:nvSpPr>
          <p:spPr>
            <a:xfrm>
              <a:off x="2769705" y="3617578"/>
              <a:ext cx="3299791" cy="1842053"/>
            </a:xfrm>
            <a:prstGeom prst="rect">
              <a:avLst/>
            </a:prstGeom>
            <a:solidFill>
              <a:srgbClr val="FFCE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7578CC-C5E5-4B19-AB01-D9648FAD3241}"/>
                </a:ext>
              </a:extLst>
            </p:cNvPr>
            <p:cNvSpPr txBox="1"/>
            <p:nvPr/>
          </p:nvSpPr>
          <p:spPr>
            <a:xfrm>
              <a:off x="2763286" y="3949277"/>
              <a:ext cx="3299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ผู้ขับเคลื่อน</a:t>
              </a:r>
              <a:endPara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239607-B1EB-42D1-8377-F87C47DCA0C5}"/>
              </a:ext>
            </a:extLst>
          </p:cNvPr>
          <p:cNvGrpSpPr/>
          <p:nvPr/>
        </p:nvGrpSpPr>
        <p:grpSpPr>
          <a:xfrm>
            <a:off x="7335295" y="1580396"/>
            <a:ext cx="3306209" cy="1842053"/>
            <a:chOff x="7470294" y="3617578"/>
            <a:chExt cx="3306209" cy="18420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D232DC-37F5-4F6A-BC8C-AFA2E5E0BFD9}"/>
                </a:ext>
              </a:extLst>
            </p:cNvPr>
            <p:cNvSpPr/>
            <p:nvPr/>
          </p:nvSpPr>
          <p:spPr>
            <a:xfrm>
              <a:off x="7476712" y="3617578"/>
              <a:ext cx="3299791" cy="1842053"/>
            </a:xfrm>
            <a:prstGeom prst="rect">
              <a:avLst/>
            </a:prstGeom>
            <a:solidFill>
              <a:srgbClr val="4FC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8B4EED-C8AB-4E1C-A9A8-65986EF83FC7}"/>
                </a:ext>
              </a:extLst>
            </p:cNvPr>
            <p:cNvSpPr txBox="1"/>
            <p:nvPr/>
          </p:nvSpPr>
          <p:spPr>
            <a:xfrm>
              <a:off x="7470294" y="3937406"/>
              <a:ext cx="3299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ผู้ส่งเสริม</a:t>
              </a:r>
              <a:endPara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913C5A-17CE-4757-B268-6E8168BF33BC}"/>
              </a:ext>
            </a:extLst>
          </p:cNvPr>
          <p:cNvGrpSpPr/>
          <p:nvPr/>
        </p:nvGrpSpPr>
        <p:grpSpPr>
          <a:xfrm>
            <a:off x="5123209" y="2592743"/>
            <a:ext cx="3299791" cy="1842053"/>
            <a:chOff x="5123209" y="2592743"/>
            <a:chExt cx="3299791" cy="18420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EA69FC-845F-4650-848E-51CFDFBCCFA5}"/>
                </a:ext>
              </a:extLst>
            </p:cNvPr>
            <p:cNvSpPr/>
            <p:nvPr/>
          </p:nvSpPr>
          <p:spPr>
            <a:xfrm>
              <a:off x="5123209" y="2592743"/>
              <a:ext cx="3299791" cy="1842053"/>
            </a:xfrm>
            <a:prstGeom prst="rect">
              <a:avLst/>
            </a:prstGeom>
            <a:solidFill>
              <a:srgbClr val="A0D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F72520-1B26-45FF-BCCD-D68AC5237CC6}"/>
                </a:ext>
              </a:extLst>
            </p:cNvPr>
            <p:cNvSpPr txBox="1"/>
            <p:nvPr/>
          </p:nvSpPr>
          <p:spPr>
            <a:xfrm>
              <a:off x="5123210" y="3219057"/>
              <a:ext cx="3299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ผู้สนับสนุน</a:t>
              </a:r>
              <a:endPara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BF093D0-E1BE-4FED-A9AB-98C8118BF542}"/>
              </a:ext>
            </a:extLst>
          </p:cNvPr>
          <p:cNvSpPr txBox="1"/>
          <p:nvPr/>
        </p:nvSpPr>
        <p:spPr>
          <a:xfrm>
            <a:off x="1060172" y="3280612"/>
            <a:ext cx="184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Oval 8">
            <a:extLst>
              <a:ext uri="{FF2B5EF4-FFF2-40B4-BE49-F238E27FC236}">
                <a16:creationId xmlns:a16="http://schemas.microsoft.com/office/drawing/2014/main" id="{926F1D8D-F63E-4A7B-BC9C-AC77BFFE2B3A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6213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18052" y="5860058"/>
            <a:ext cx="45864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BDBD9-221F-4875-91B5-82858024E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602" y="377792"/>
            <a:ext cx="8346167" cy="55710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84EED5-9592-48B2-AE6C-BCA411BEB98D}"/>
              </a:ext>
            </a:extLst>
          </p:cNvPr>
          <p:cNvSpPr/>
          <p:nvPr/>
        </p:nvSpPr>
        <p:spPr>
          <a:xfrm>
            <a:off x="2111602" y="377791"/>
            <a:ext cx="8346167" cy="5571067"/>
          </a:xfrm>
          <a:prstGeom prst="rect">
            <a:avLst/>
          </a:prstGeom>
          <a:solidFill>
            <a:schemeClr val="bg1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E140CD-499A-4600-AFFB-7DC8049B6F2B}"/>
              </a:ext>
            </a:extLst>
          </p:cNvPr>
          <p:cNvGrpSpPr/>
          <p:nvPr/>
        </p:nvGrpSpPr>
        <p:grpSpPr>
          <a:xfrm>
            <a:off x="2755334" y="2972318"/>
            <a:ext cx="7058701" cy="1309856"/>
            <a:chOff x="2775845" y="2841631"/>
            <a:chExt cx="7058701" cy="13098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66DBB8-3772-49CC-BB80-47DA2323B14B}"/>
                </a:ext>
              </a:extLst>
            </p:cNvPr>
            <p:cNvSpPr/>
            <p:nvPr/>
          </p:nvSpPr>
          <p:spPr>
            <a:xfrm>
              <a:off x="2775845" y="2841631"/>
              <a:ext cx="7058701" cy="1309856"/>
            </a:xfrm>
            <a:prstGeom prst="rect">
              <a:avLst/>
            </a:prstGeom>
            <a:solidFill>
              <a:schemeClr val="bg1">
                <a:lumMod val="75000"/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5C32B9-A043-4DB3-861C-EC4B9C9DE152}"/>
                </a:ext>
              </a:extLst>
            </p:cNvPr>
            <p:cNvSpPr txBox="1"/>
            <p:nvPr/>
          </p:nvSpPr>
          <p:spPr>
            <a:xfrm>
              <a:off x="2775845" y="2953997"/>
              <a:ext cx="70587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ผู้นำที่ยิ่งใหญ่มีไตล์การโน้มน้าวใจที่ช่วยให้พวกเขาส่งต่อความคิด</a:t>
              </a:r>
              <a:br>
                <a:rPr lang="th-TH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และสร้างแรงบันดาลใจให้ผู้คนทำตามวิสัยทัศน์ของพวกเขา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Oval 8">
            <a:extLst>
              <a:ext uri="{FF2B5EF4-FFF2-40B4-BE49-F238E27FC236}">
                <a16:creationId xmlns:a16="http://schemas.microsoft.com/office/drawing/2014/main" id="{5CE2281B-EA39-4661-BC0D-4E9367F6C7C5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2500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18052" y="5832348"/>
            <a:ext cx="43467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5F5F8-0751-4C52-8D83-F41D8450A0B8}"/>
              </a:ext>
            </a:extLst>
          </p:cNvPr>
          <p:cNvSpPr/>
          <p:nvPr/>
        </p:nvSpPr>
        <p:spPr>
          <a:xfrm>
            <a:off x="7938051" y="6013950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2CA06-3084-4F01-B050-F3464933B070}"/>
              </a:ext>
            </a:extLst>
          </p:cNvPr>
          <p:cNvSpPr/>
          <p:nvPr/>
        </p:nvSpPr>
        <p:spPr>
          <a:xfrm>
            <a:off x="3074504" y="2356574"/>
            <a:ext cx="85907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เมื่อมี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มากและ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ต้องการบอกมุมมอง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ของตัวเอง 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หากไม่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มีการปรับตัวอย่างมากพอสำหรับผู้ฟังคนอื่น ๆ จะมีแนวโน้มที่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ได้เจอ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กับ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เหล่านี้ พวก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เขาจะเป็นไปในทิศทางเดียวเท่านั้นและชอบพูดโน้มน้าวผู้คน เช่น ...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ทำตามวิธีของฉันซึ่งเป็นวิธีที่ถูกต้องหรือไม่ก็ไปหาทางอื่นที่ไวกว่า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0EC5EC-E8EC-4CC1-A845-41E24292D97C}"/>
              </a:ext>
            </a:extLst>
          </p:cNvPr>
          <p:cNvGrpSpPr/>
          <p:nvPr/>
        </p:nvGrpSpPr>
        <p:grpSpPr>
          <a:xfrm>
            <a:off x="309275" y="2666270"/>
            <a:ext cx="2579694" cy="2195618"/>
            <a:chOff x="122092" y="3209610"/>
            <a:chExt cx="2579694" cy="2195618"/>
          </a:xfrm>
        </p:grpSpPr>
        <p:pic>
          <p:nvPicPr>
            <p:cNvPr id="31" name="Picture 4" descr="Image result for graphic technology bg png">
              <a:extLst>
                <a:ext uri="{FF2B5EF4-FFF2-40B4-BE49-F238E27FC236}">
                  <a16:creationId xmlns:a16="http://schemas.microsoft.com/office/drawing/2014/main" id="{11C2C0FE-AFFC-4682-849B-E036632F1A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9524"/>
            <a:stretch/>
          </p:blipFill>
          <p:spPr bwMode="auto">
            <a:xfrm>
              <a:off x="122092" y="3555626"/>
              <a:ext cx="2579694" cy="184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7C214D-DDC1-4E81-ACE8-9FE0FECD7990}"/>
                </a:ext>
              </a:extLst>
            </p:cNvPr>
            <p:cNvSpPr txBox="1"/>
            <p:nvPr/>
          </p:nvSpPr>
          <p:spPr>
            <a:xfrm>
              <a:off x="487891" y="3209610"/>
              <a:ext cx="1848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FCE5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ผู้ขับเคลื่อน</a:t>
              </a:r>
              <a:endParaRPr lang="en-US" sz="3200" b="1" dirty="0">
                <a:solidFill>
                  <a:srgbClr val="FFC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E70ED5E-D163-49B2-8C7E-A7EC3C1EFEE5}"/>
              </a:ext>
            </a:extLst>
          </p:cNvPr>
          <p:cNvSpPr/>
          <p:nvPr/>
        </p:nvSpPr>
        <p:spPr>
          <a:xfrm>
            <a:off x="584200" y="1587500"/>
            <a:ext cx="11264900" cy="127000"/>
          </a:xfrm>
          <a:prstGeom prst="rect">
            <a:avLst/>
          </a:prstGeom>
          <a:solidFill>
            <a:srgbClr val="F3B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482238-E195-4DB1-B30D-4E3AF69F44FD}"/>
              </a:ext>
            </a:extLst>
          </p:cNvPr>
          <p:cNvSpPr/>
          <p:nvPr/>
        </p:nvSpPr>
        <p:spPr>
          <a:xfrm>
            <a:off x="2438400" y="1388079"/>
            <a:ext cx="9410700" cy="134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34BC5A-B2A1-424F-A88B-A1503AC5E738}"/>
              </a:ext>
            </a:extLst>
          </p:cNvPr>
          <p:cNvSpPr/>
          <p:nvPr/>
        </p:nvSpPr>
        <p:spPr>
          <a:xfrm>
            <a:off x="2438400" y="830662"/>
            <a:ext cx="5102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มุมมองของระดับเสียงที่สูง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ขึ้นและ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มุมมองเชิงตนเอง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01A394E8-15E0-40B8-BCC6-4F35225DF6BF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17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397413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09275" y="5690528"/>
            <a:ext cx="5043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5F5F8-0751-4C52-8D83-F41D8450A0B8}"/>
              </a:ext>
            </a:extLst>
          </p:cNvPr>
          <p:cNvSpPr/>
          <p:nvPr/>
        </p:nvSpPr>
        <p:spPr>
          <a:xfrm>
            <a:off x="7982852" y="5954276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0F2732-8774-4F65-A0D2-9D62441300E1}"/>
              </a:ext>
            </a:extLst>
          </p:cNvPr>
          <p:cNvSpPr/>
          <p:nvPr/>
        </p:nvSpPr>
        <p:spPr>
          <a:xfrm>
            <a:off x="2794551" y="3281570"/>
            <a:ext cx="88441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Groves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เก็บไม้เบสบอลไว้ใต้เก้าอี้ อยู่มาวันหนึ่งหลังจากการประชุมเริ่มต้นขึ้น ผู้บริหารหลายคนก็นั่งลง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Groves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เงียบ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 เมื่อ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พวกเขามาถึงแล้วก็คว้าไม้นั่นกระแทกลงบนโต๊ะแล้วตะโกนว่า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“ฉันไม่เคยต้องการประชุมกับกลุ่มที่ไม่ได้เริ่มต้นและสิ้นสุด</a:t>
            </a:r>
            <a:r>
              <a:rPr 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ตามที่กำหนด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ไว้แล้ว”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Intel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มีชื่อเสียงในการประชุมตรงเวลา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C3021B-9F02-4B10-9717-289782AB7320}"/>
              </a:ext>
            </a:extLst>
          </p:cNvPr>
          <p:cNvGrpSpPr/>
          <p:nvPr/>
        </p:nvGrpSpPr>
        <p:grpSpPr>
          <a:xfrm>
            <a:off x="2794551" y="482444"/>
            <a:ext cx="9124198" cy="2374428"/>
            <a:chOff x="2360467" y="559761"/>
            <a:chExt cx="9124198" cy="23744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13AF97D-F2B4-4265-8F7E-7995D2606355}"/>
                </a:ext>
              </a:extLst>
            </p:cNvPr>
            <p:cNvGrpSpPr/>
            <p:nvPr/>
          </p:nvGrpSpPr>
          <p:grpSpPr>
            <a:xfrm>
              <a:off x="2360467" y="559761"/>
              <a:ext cx="9124198" cy="2374428"/>
              <a:chOff x="2360467" y="559761"/>
              <a:chExt cx="9124198" cy="237442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0B26F75-DDA9-42FC-93C8-1A5D3F00F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23022" y="559761"/>
                <a:ext cx="3561643" cy="237442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91CBB4F-F3E4-4B37-92DD-45AC80050553}"/>
                  </a:ext>
                </a:extLst>
              </p:cNvPr>
              <p:cNvSpPr/>
              <p:nvPr/>
            </p:nvSpPr>
            <p:spPr>
              <a:xfrm>
                <a:off x="2360467" y="559761"/>
                <a:ext cx="5562555" cy="2374427"/>
              </a:xfrm>
              <a:prstGeom prst="rect">
                <a:avLst/>
              </a:prstGeom>
              <a:solidFill>
                <a:srgbClr val="2861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4951E8-7201-4BAE-9853-B6B0600FB3BB}"/>
                </a:ext>
              </a:extLst>
            </p:cNvPr>
            <p:cNvSpPr/>
            <p:nvPr/>
          </p:nvSpPr>
          <p:spPr>
            <a:xfrm>
              <a:off x="2491408" y="1169893"/>
              <a:ext cx="5317963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3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Intel CEO </a:t>
              </a:r>
              <a:r>
                <a:rPr lang="en-US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Andy Groves</a:t>
              </a:r>
              <a:r>
                <a:rPr lang="en-US" sz="23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, </a:t>
              </a:r>
            </a:p>
            <a:p>
              <a:pPr algn="r"/>
              <a:r>
                <a:rPr lang="th-TH" sz="23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เป็นคนระดับสูง</a:t>
              </a:r>
              <a:r>
                <a:rPr lang="en-US" sz="23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, </a:t>
              </a:r>
              <a:endParaRPr lang="en-US" sz="23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r"/>
              <a:r>
                <a:rPr lang="en-US" sz="23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CEO </a:t>
              </a:r>
              <a:r>
                <a:rPr lang="th-TH" sz="23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</a:t>
              </a:r>
              <a:r>
                <a:rPr lang="th-TH" sz="23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มุ่งเน้นให้ตนเองประสบ</a:t>
              </a:r>
              <a:r>
                <a:rPr lang="th-TH" sz="23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ความสำเร็จอย่างมหาศาล</a:t>
              </a:r>
              <a:endParaRPr lang="en-US" sz="23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73EEE9-AF19-46CA-93A9-F4E85497A508}"/>
              </a:ext>
            </a:extLst>
          </p:cNvPr>
          <p:cNvGrpSpPr/>
          <p:nvPr/>
        </p:nvGrpSpPr>
        <p:grpSpPr>
          <a:xfrm>
            <a:off x="309275" y="2666270"/>
            <a:ext cx="2579694" cy="2195618"/>
            <a:chOff x="122092" y="3209610"/>
            <a:chExt cx="2579694" cy="2195618"/>
          </a:xfrm>
        </p:grpSpPr>
        <p:pic>
          <p:nvPicPr>
            <p:cNvPr id="31" name="Picture 4" descr="Image result for graphic technology bg png">
              <a:extLst>
                <a:ext uri="{FF2B5EF4-FFF2-40B4-BE49-F238E27FC236}">
                  <a16:creationId xmlns:a16="http://schemas.microsoft.com/office/drawing/2014/main" id="{0FD1603F-598A-4525-924F-C24D249DF5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9524"/>
            <a:stretch/>
          </p:blipFill>
          <p:spPr bwMode="auto">
            <a:xfrm>
              <a:off x="122092" y="3555626"/>
              <a:ext cx="2579694" cy="184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59F4CB-19BF-4987-8FF3-2DCCDD6E0255}"/>
                </a:ext>
              </a:extLst>
            </p:cNvPr>
            <p:cNvSpPr txBox="1"/>
            <p:nvPr/>
          </p:nvSpPr>
          <p:spPr>
            <a:xfrm>
              <a:off x="487891" y="3209610"/>
              <a:ext cx="1848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FCE5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ผู้ขับเคลื่อน</a:t>
              </a:r>
              <a:endParaRPr lang="en-US" sz="3200" b="1" dirty="0">
                <a:solidFill>
                  <a:srgbClr val="FFC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Oval 8">
            <a:extLst>
              <a:ext uri="{FF2B5EF4-FFF2-40B4-BE49-F238E27FC236}">
                <a16:creationId xmlns:a16="http://schemas.microsoft.com/office/drawing/2014/main" id="{D11D799F-A731-453F-870C-630D99C23A97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91971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18052" y="5786232"/>
            <a:ext cx="45864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5F5F8-0751-4C52-8D83-F41D8450A0B8}"/>
              </a:ext>
            </a:extLst>
          </p:cNvPr>
          <p:cNvSpPr/>
          <p:nvPr/>
        </p:nvSpPr>
        <p:spPr>
          <a:xfrm>
            <a:off x="7965761" y="6013948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2CA06-3084-4F01-B050-F3464933B070}"/>
              </a:ext>
            </a:extLst>
          </p:cNvPr>
          <p:cNvSpPr/>
          <p:nvPr/>
        </p:nvSpPr>
        <p:spPr>
          <a:xfrm>
            <a:off x="2897746" y="2468204"/>
            <a:ext cx="87677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ผู้บังคับบัญชาพูดจากตำแหน่งที่มีอำนาจโดยใช้ความเชี่ยวชาญร่วมกับกล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ยุทธ์เพื่อให้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ได้เป้าหมายตามที่ระบุไว้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คุณไม่จำเป็นต้องมีผู้ขับ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เคลื่อนที่หัวรุนแรงเมื่อ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คุณต้องการให้คนรู้ว่าคุณคิดอย่างไร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อันที่จริงความเงียบสงบภายใต้การกระทำดังกล่าวมักจะมีประสิทธิภาพต่อผู้ฟังมากกว่า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ผู้บังคับบัญชารักษาคำแนะนำของเขา </a:t>
            </a: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และให้ความสำคัญกับ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การสนุบสนุนพอ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ๆ กับการควบคุมการตัดสินใจเท่าที่จะเป็นไปได้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0EC5EC-E8EC-4CC1-A845-41E24292D97C}"/>
              </a:ext>
            </a:extLst>
          </p:cNvPr>
          <p:cNvGrpSpPr/>
          <p:nvPr/>
        </p:nvGrpSpPr>
        <p:grpSpPr>
          <a:xfrm>
            <a:off x="318052" y="2681359"/>
            <a:ext cx="2579694" cy="2281306"/>
            <a:chOff x="360632" y="3209610"/>
            <a:chExt cx="2579694" cy="2281306"/>
          </a:xfrm>
        </p:grpSpPr>
        <p:pic>
          <p:nvPicPr>
            <p:cNvPr id="31" name="Picture 4" descr="Image result for graphic technology bg png">
              <a:extLst>
                <a:ext uri="{FF2B5EF4-FFF2-40B4-BE49-F238E27FC236}">
                  <a16:creationId xmlns:a16="http://schemas.microsoft.com/office/drawing/2014/main" id="{11C2C0FE-AFFC-4682-849B-E036632F1A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9524"/>
            <a:stretch/>
          </p:blipFill>
          <p:spPr bwMode="auto">
            <a:xfrm>
              <a:off x="360632" y="3641314"/>
              <a:ext cx="2579694" cy="184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7C214D-DDC1-4E81-ACE8-9FE0FECD7990}"/>
                </a:ext>
              </a:extLst>
            </p:cNvPr>
            <p:cNvSpPr txBox="1"/>
            <p:nvPr/>
          </p:nvSpPr>
          <p:spPr>
            <a:xfrm>
              <a:off x="360632" y="3209610"/>
              <a:ext cx="25796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spc="-150" dirty="0">
                  <a:solidFill>
                    <a:srgbClr val="ED55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ผู้บังคับบัญชา</a:t>
              </a:r>
              <a:endParaRPr lang="en-US" sz="3200" b="1" spc="-150" dirty="0">
                <a:solidFill>
                  <a:srgbClr val="ED5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E70ED5E-D163-49B2-8C7E-A7EC3C1EFEE5}"/>
              </a:ext>
            </a:extLst>
          </p:cNvPr>
          <p:cNvSpPr/>
          <p:nvPr/>
        </p:nvSpPr>
        <p:spPr>
          <a:xfrm>
            <a:off x="584200" y="1587500"/>
            <a:ext cx="11264900" cy="127000"/>
          </a:xfrm>
          <a:prstGeom prst="rect">
            <a:avLst/>
          </a:prstGeom>
          <a:solidFill>
            <a:srgbClr val="ED5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482238-E195-4DB1-B30D-4E3AF69F44FD}"/>
              </a:ext>
            </a:extLst>
          </p:cNvPr>
          <p:cNvSpPr/>
          <p:nvPr/>
        </p:nvSpPr>
        <p:spPr>
          <a:xfrm>
            <a:off x="2438400" y="1388079"/>
            <a:ext cx="9410700" cy="134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34BC5A-B2A1-424F-A88B-A1503AC5E738}"/>
              </a:ext>
            </a:extLst>
          </p:cNvPr>
          <p:cNvSpPr/>
          <p:nvPr/>
        </p:nvSpPr>
        <p:spPr>
          <a:xfrm>
            <a:off x="2438400" y="830662"/>
            <a:ext cx="5102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มุมมองของระดับเสียงที่สูงขึ้นและมุมมองเชิงตนเอง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80476722-83F9-4536-B369-10CF8AA9B5F7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77534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F40E3E-0732-413E-B5B2-73F06485B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71"/>
          <a:stretch/>
        </p:blipFill>
        <p:spPr>
          <a:xfrm>
            <a:off x="655608" y="2236520"/>
            <a:ext cx="5341374" cy="2634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554F55-4667-4D23-90DF-CAC54EC63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0671"/>
          <a:stretch/>
        </p:blipFill>
        <p:spPr>
          <a:xfrm>
            <a:off x="6195018" y="2236520"/>
            <a:ext cx="5341374" cy="2634832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8FAA85EC-44C3-4238-85F9-80F955F60174}"/>
              </a:ext>
            </a:extLst>
          </p:cNvPr>
          <p:cNvSpPr txBox="1">
            <a:spLocks/>
          </p:cNvSpPr>
          <p:nvPr/>
        </p:nvSpPr>
        <p:spPr>
          <a:xfrm>
            <a:off x="1544212" y="4901222"/>
            <a:ext cx="3564166" cy="5713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บอก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ให้ทำ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อะไร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1DB98F7C-E22B-434C-93CE-371E094B79B2}"/>
              </a:ext>
            </a:extLst>
          </p:cNvPr>
          <p:cNvSpPr txBox="1">
            <a:spLocks/>
          </p:cNvSpPr>
          <p:nvPr/>
        </p:nvSpPr>
        <p:spPr>
          <a:xfrm>
            <a:off x="6564282" y="4871352"/>
            <a:ext cx="4602845" cy="5713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ผู้นำ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สอนว่า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ทำอย่างไรและทำไม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2C8B923F-DCAF-45B8-B6F2-B2B352C00D39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84418847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18052" y="5786232"/>
            <a:ext cx="45081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5F5F8-0751-4C52-8D83-F41D8450A0B8}"/>
              </a:ext>
            </a:extLst>
          </p:cNvPr>
          <p:cNvSpPr/>
          <p:nvPr/>
        </p:nvSpPr>
        <p:spPr>
          <a:xfrm>
            <a:off x="7938051" y="6001676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0F2732-8774-4F65-A0D2-9D62441300E1}"/>
              </a:ext>
            </a:extLst>
          </p:cNvPr>
          <p:cNvSpPr/>
          <p:nvPr/>
        </p:nvSpPr>
        <p:spPr>
          <a:xfrm>
            <a:off x="3286540" y="3281570"/>
            <a:ext cx="7686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J.P. Morgan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เป็นคนที่ดำเนินการเองจากจุดยืนที่มีความมั่นใจและน่าเชื่อถือ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ในความตื่นตระหนกทางการเงินในปี 1895 มอร์แกนสวมบทบาทผู้บังคับบัญชาและใช้กลอุบาย</a:t>
            </a: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ช่วยทั้งอเมริกาและอาณาจักรทางการเงินของเขาจากหายนะทางการคลัง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C3021B-9F02-4B10-9717-289782AB7320}"/>
              </a:ext>
            </a:extLst>
          </p:cNvPr>
          <p:cNvGrpSpPr/>
          <p:nvPr/>
        </p:nvGrpSpPr>
        <p:grpSpPr>
          <a:xfrm>
            <a:off x="2286000" y="482444"/>
            <a:ext cx="4605131" cy="2374427"/>
            <a:chOff x="1851916" y="559761"/>
            <a:chExt cx="4605131" cy="23744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1CBB4F-F3E4-4B37-92DD-45AC80050553}"/>
                </a:ext>
              </a:extLst>
            </p:cNvPr>
            <p:cNvSpPr/>
            <p:nvPr/>
          </p:nvSpPr>
          <p:spPr>
            <a:xfrm>
              <a:off x="1948899" y="559761"/>
              <a:ext cx="4508148" cy="2374427"/>
            </a:xfrm>
            <a:prstGeom prst="rect">
              <a:avLst/>
            </a:prstGeom>
            <a:solidFill>
              <a:srgbClr val="B9AB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4951E8-7201-4BAE-9853-B6B0600FB3BB}"/>
                </a:ext>
              </a:extLst>
            </p:cNvPr>
            <p:cNvSpPr/>
            <p:nvPr/>
          </p:nvSpPr>
          <p:spPr>
            <a:xfrm>
              <a:off x="1851916" y="1351219"/>
              <a:ext cx="42429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นักการเงินและนายธนาคารชาวอเมริกัน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r"/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1837 - 1913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44B070-1648-4618-ACEE-8CBCF9ED3C78}"/>
              </a:ext>
            </a:extLst>
          </p:cNvPr>
          <p:cNvGrpSpPr/>
          <p:nvPr/>
        </p:nvGrpSpPr>
        <p:grpSpPr>
          <a:xfrm>
            <a:off x="318052" y="3039168"/>
            <a:ext cx="2579694" cy="2281306"/>
            <a:chOff x="360632" y="3209610"/>
            <a:chExt cx="2579694" cy="2281306"/>
          </a:xfrm>
        </p:grpSpPr>
        <p:pic>
          <p:nvPicPr>
            <p:cNvPr id="16" name="Picture 4" descr="Image result for graphic technology bg png">
              <a:extLst>
                <a:ext uri="{FF2B5EF4-FFF2-40B4-BE49-F238E27FC236}">
                  <a16:creationId xmlns:a16="http://schemas.microsoft.com/office/drawing/2014/main" id="{F994021A-16F9-4CC9-BCD6-90A67895A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9524"/>
            <a:stretch/>
          </p:blipFill>
          <p:spPr bwMode="auto">
            <a:xfrm>
              <a:off x="360632" y="3641314"/>
              <a:ext cx="2579694" cy="184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C4B551-CF20-4AF7-B7B3-D39D1556F51D}"/>
                </a:ext>
              </a:extLst>
            </p:cNvPr>
            <p:cNvSpPr txBox="1"/>
            <p:nvPr/>
          </p:nvSpPr>
          <p:spPr>
            <a:xfrm>
              <a:off x="360632" y="3209610"/>
              <a:ext cx="25796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spc="-150" dirty="0">
                  <a:solidFill>
                    <a:srgbClr val="ED55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ผู้บังคับบัญชา</a:t>
              </a:r>
              <a:endParaRPr lang="en-US" sz="3200" b="1" spc="-150" dirty="0">
                <a:solidFill>
                  <a:srgbClr val="ED5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5319FD0-AAC7-4DE6-BF82-38846C230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43" y="482443"/>
            <a:ext cx="5012679" cy="2374427"/>
          </a:xfrm>
          <a:prstGeom prst="rect">
            <a:avLst/>
          </a:prstGeom>
        </p:spPr>
      </p:pic>
      <p:sp>
        <p:nvSpPr>
          <p:cNvPr id="12" name="Oval 8">
            <a:extLst>
              <a:ext uri="{FF2B5EF4-FFF2-40B4-BE49-F238E27FC236}">
                <a16:creationId xmlns:a16="http://schemas.microsoft.com/office/drawing/2014/main" id="{369D013E-D9AE-44D7-864F-FC3913A2F51F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575154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18052" y="5818493"/>
            <a:ext cx="46418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5F5F8-0751-4C52-8D83-F41D8450A0B8}"/>
              </a:ext>
            </a:extLst>
          </p:cNvPr>
          <p:cNvSpPr/>
          <p:nvPr/>
        </p:nvSpPr>
        <p:spPr>
          <a:xfrm>
            <a:off x="7938051" y="6027801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2CA06-3084-4F01-B050-F3464933B070}"/>
              </a:ext>
            </a:extLst>
          </p:cNvPr>
          <p:cNvSpPr/>
          <p:nvPr/>
        </p:nvSpPr>
        <p:spPr>
          <a:xfrm>
            <a:off x="2798623" y="2335167"/>
            <a:ext cx="5389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ผู้ส่งเสริมเป็นคนมองโลกในแง่ดีและกล้าแสดงออกอย่างเหมาะสม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พวกเขาเป็นมิตร เมื่อทำได้ดีบทบาทนี้จะเป็นของขวัญสำหรับการดึงดูดและการรักษา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ความสัมพันธ์ใน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วงกว้าง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0EC5EC-E8EC-4CC1-A845-41E24292D97C}"/>
              </a:ext>
            </a:extLst>
          </p:cNvPr>
          <p:cNvGrpSpPr/>
          <p:nvPr/>
        </p:nvGrpSpPr>
        <p:grpSpPr>
          <a:xfrm>
            <a:off x="318052" y="2681359"/>
            <a:ext cx="2579694" cy="2281306"/>
            <a:chOff x="360632" y="3209610"/>
            <a:chExt cx="2579694" cy="2281306"/>
          </a:xfrm>
        </p:grpSpPr>
        <p:pic>
          <p:nvPicPr>
            <p:cNvPr id="31" name="Picture 4" descr="Image result for graphic technology bg png">
              <a:extLst>
                <a:ext uri="{FF2B5EF4-FFF2-40B4-BE49-F238E27FC236}">
                  <a16:creationId xmlns:a16="http://schemas.microsoft.com/office/drawing/2014/main" id="{11C2C0FE-AFFC-4682-849B-E036632F1A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9524"/>
            <a:stretch/>
          </p:blipFill>
          <p:spPr bwMode="auto">
            <a:xfrm>
              <a:off x="360632" y="3641314"/>
              <a:ext cx="2579694" cy="184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7C214D-DDC1-4E81-ACE8-9FE0FECD7990}"/>
                </a:ext>
              </a:extLst>
            </p:cNvPr>
            <p:cNvSpPr txBox="1"/>
            <p:nvPr/>
          </p:nvSpPr>
          <p:spPr>
            <a:xfrm>
              <a:off x="360632" y="3209610"/>
              <a:ext cx="2579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4FC1E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ผู้ส่งเสริม</a:t>
              </a:r>
              <a:endParaRPr lang="en-US" sz="2800" b="1" dirty="0">
                <a:solidFill>
                  <a:srgbClr val="4FC1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E70ED5E-D163-49B2-8C7E-A7EC3C1EFEE5}"/>
              </a:ext>
            </a:extLst>
          </p:cNvPr>
          <p:cNvSpPr/>
          <p:nvPr/>
        </p:nvSpPr>
        <p:spPr>
          <a:xfrm>
            <a:off x="584200" y="1587500"/>
            <a:ext cx="11264900" cy="127000"/>
          </a:xfrm>
          <a:prstGeom prst="rect">
            <a:avLst/>
          </a:prstGeom>
          <a:solidFill>
            <a:srgbClr val="4FC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482238-E195-4DB1-B30D-4E3AF69F44FD}"/>
              </a:ext>
            </a:extLst>
          </p:cNvPr>
          <p:cNvSpPr/>
          <p:nvPr/>
        </p:nvSpPr>
        <p:spPr>
          <a:xfrm>
            <a:off x="2438400" y="1388079"/>
            <a:ext cx="9410700" cy="134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34BC5A-B2A1-424F-A88B-A1503AC5E738}"/>
              </a:ext>
            </a:extLst>
          </p:cNvPr>
          <p:cNvSpPr/>
          <p:nvPr/>
        </p:nvSpPr>
        <p:spPr>
          <a:xfrm>
            <a:off x="2438400" y="830662"/>
            <a:ext cx="8250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มุมมองของระดับเสียงที่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สูงขึ้น</a:t>
            </a:r>
            <a:r>
              <a:rPr lang="th-TH" sz="28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มุมมองที่มุ่งเน้นในด้าน</a:t>
            </a:r>
            <a:r>
              <a:rPr lang="th-TH" sz="28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อื่น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BA9390-D30A-48C6-AD4F-4CF075EE4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09"/>
          <a:stretch/>
        </p:blipFill>
        <p:spPr>
          <a:xfrm>
            <a:off x="8507896" y="2191578"/>
            <a:ext cx="3341204" cy="29519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52E3A6-5F7F-4CF8-ADE0-7A2F81933989}"/>
              </a:ext>
            </a:extLst>
          </p:cNvPr>
          <p:cNvSpPr/>
          <p:nvPr/>
        </p:nvSpPr>
        <p:spPr>
          <a:xfrm>
            <a:off x="9583749" y="5171663"/>
            <a:ext cx="1659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Bill McDermott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6478223D-C4FE-4084-B7E8-A306AE788AD3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282297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18052" y="5786232"/>
            <a:ext cx="45587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5F5F8-0751-4C52-8D83-F41D8450A0B8}"/>
              </a:ext>
            </a:extLst>
          </p:cNvPr>
          <p:cNvSpPr/>
          <p:nvPr/>
        </p:nvSpPr>
        <p:spPr>
          <a:xfrm>
            <a:off x="7938051" y="6009603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0F2732-8774-4F65-A0D2-9D62441300E1}"/>
              </a:ext>
            </a:extLst>
          </p:cNvPr>
          <p:cNvSpPr/>
          <p:nvPr/>
        </p:nvSpPr>
        <p:spPr>
          <a:xfrm>
            <a:off x="3641745" y="818697"/>
            <a:ext cx="8118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ในช่วง 17 ปีที่ผ่านมาที่</a:t>
            </a:r>
            <a:r>
              <a:rPr lang="th-TH" sz="2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ซีร็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อก</a:t>
            </a:r>
            <a:r>
              <a:rPr lang="th-TH" sz="2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ซ์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ซึ่งเขากลายเป็นผู้มีถิ่นฐานอยู่ที่นั่น เขาได้รับมอบหมายให้พลิกผันหน่วยงานในเปอร์โตริโก ซึ่งจัดอันดับเป็นอันดับที่ 64 จาก 64 แผนกในโลก ซึ่งในปีต่อมาหน่วยดังกล่าวได้ขึ้นเป็นอันดับ 1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A7317D-3E87-4E06-8265-07A350A9405C}"/>
              </a:ext>
            </a:extLst>
          </p:cNvPr>
          <p:cNvGrpSpPr/>
          <p:nvPr/>
        </p:nvGrpSpPr>
        <p:grpSpPr>
          <a:xfrm>
            <a:off x="318052" y="2681359"/>
            <a:ext cx="2579694" cy="2281306"/>
            <a:chOff x="360632" y="3209610"/>
            <a:chExt cx="2579694" cy="2281306"/>
          </a:xfrm>
        </p:grpSpPr>
        <p:pic>
          <p:nvPicPr>
            <p:cNvPr id="13" name="Picture 4" descr="Image result for graphic technology bg png">
              <a:extLst>
                <a:ext uri="{FF2B5EF4-FFF2-40B4-BE49-F238E27FC236}">
                  <a16:creationId xmlns:a16="http://schemas.microsoft.com/office/drawing/2014/main" id="{D77C762D-718F-4D77-B6E7-276FFDED99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9524"/>
            <a:stretch/>
          </p:blipFill>
          <p:spPr bwMode="auto">
            <a:xfrm>
              <a:off x="360632" y="3641314"/>
              <a:ext cx="2579694" cy="184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C3F920-A4DF-4EC0-9DBA-0B831E661942}"/>
                </a:ext>
              </a:extLst>
            </p:cNvPr>
            <p:cNvSpPr txBox="1"/>
            <p:nvPr/>
          </p:nvSpPr>
          <p:spPr>
            <a:xfrm>
              <a:off x="360632" y="3209610"/>
              <a:ext cx="25796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4FC1E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ผู้ส่งเสริม</a:t>
              </a:r>
              <a:endParaRPr lang="en-US" sz="3200" b="1" dirty="0">
                <a:solidFill>
                  <a:srgbClr val="4FC1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DBFF684-089D-4F53-B436-4E8577D6DFFD}"/>
              </a:ext>
            </a:extLst>
          </p:cNvPr>
          <p:cNvSpPr/>
          <p:nvPr/>
        </p:nvSpPr>
        <p:spPr>
          <a:xfrm>
            <a:off x="2720753" y="2681359"/>
            <a:ext cx="8750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เมื่อถูกถามถึงการเปลี่ยนแปลงที่น่าตื่นเต้น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Bill McDermott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กล่าวว่าเขานั้นฟังผู้คนเพราะพวกเขารู้ว่าทำไมสิ่งต่าง ๆ ถึงไม่ได้เรื่อง และ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McDermott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กล่าวว่าผู้คนได้บอกเขา 2 สิ่ง คือ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(1.)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พวกเขาต้องการวิสัยทัศน์เพื่อเป็นแรงบันดาลใจในการมาทำงาน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(2.)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พนักงานต้องการการสังสรรค์ในวันหยุดกลับมา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เมื่อแผนกเลื่อนอันดับจากที่ 64 ขึ้นเป็นที่ 1 ในโลก พวกเขากลับมาสังสรรค์วันหยุดที่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Old San Juan Hotel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20EA5-224C-4DC5-A2F4-C66E89389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2" b="23037"/>
          <a:stretch/>
        </p:blipFill>
        <p:spPr>
          <a:xfrm>
            <a:off x="1875927" y="610600"/>
            <a:ext cx="1588771" cy="1616525"/>
          </a:xfrm>
          <a:prstGeom prst="ellipse">
            <a:avLst/>
          </a:prstGeom>
        </p:spPr>
      </p:pic>
      <p:sp>
        <p:nvSpPr>
          <p:cNvPr id="10" name="Oval 8">
            <a:extLst>
              <a:ext uri="{FF2B5EF4-FFF2-40B4-BE49-F238E27FC236}">
                <a16:creationId xmlns:a16="http://schemas.microsoft.com/office/drawing/2014/main" id="{63DE0CEC-11B2-4518-999A-0CD09632FD7D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22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700060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20956" y="5786232"/>
            <a:ext cx="45726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5F5F8-0751-4C52-8D83-F41D8450A0B8}"/>
              </a:ext>
            </a:extLst>
          </p:cNvPr>
          <p:cNvSpPr/>
          <p:nvPr/>
        </p:nvSpPr>
        <p:spPr>
          <a:xfrm>
            <a:off x="7935147" y="6001676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2CA06-3084-4F01-B050-F3464933B070}"/>
              </a:ext>
            </a:extLst>
          </p:cNvPr>
          <p:cNvSpPr/>
          <p:nvPr/>
        </p:nvSpPr>
        <p:spPr>
          <a:xfrm>
            <a:off x="3528346" y="2338337"/>
            <a:ext cx="76407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สไตล์นักเล่นหมากรุกนั้นเกี่ยวข้องกับการวางแผนการเคลื่อนไหวเพื่อนำไปสู่ผลลัพธ์ที่ต้องการ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ผู้นำที่มีบุคลิกแบบนี้ชอบทำงานด้วยความใกล้ชิดและจะเป็นผู้จัดการทุกอย่างอยู่เบื้องหลัง</a:t>
            </a:r>
          </a:p>
          <a:p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นักหมากรุกเป็นนักยุทธศาสตร์ที่มีประสิทธิภาพและมีความเป็นผู้นำน้อยกว่าผู้ส่งเสริม 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แต่จะให้ความสนใจกับ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ผู้สนับสนุนเพื่อให้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ผู้อื่นเลือก</a:t>
            </a:r>
            <a:endParaRPr lang="en-US" sz="1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0EC5EC-E8EC-4CC1-A845-41E24292D97C}"/>
              </a:ext>
            </a:extLst>
          </p:cNvPr>
          <p:cNvGrpSpPr/>
          <p:nvPr/>
        </p:nvGrpSpPr>
        <p:grpSpPr>
          <a:xfrm>
            <a:off x="384312" y="2823294"/>
            <a:ext cx="2729948" cy="2192697"/>
            <a:chOff x="285505" y="3298219"/>
            <a:chExt cx="2729948" cy="2192697"/>
          </a:xfrm>
        </p:grpSpPr>
        <p:pic>
          <p:nvPicPr>
            <p:cNvPr id="31" name="Picture 4" descr="Image result for graphic technology bg png">
              <a:extLst>
                <a:ext uri="{FF2B5EF4-FFF2-40B4-BE49-F238E27FC236}">
                  <a16:creationId xmlns:a16="http://schemas.microsoft.com/office/drawing/2014/main" id="{11C2C0FE-AFFC-4682-849B-E036632F1A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9524"/>
            <a:stretch/>
          </p:blipFill>
          <p:spPr bwMode="auto">
            <a:xfrm>
              <a:off x="360632" y="3641314"/>
              <a:ext cx="2579694" cy="184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7C214D-DDC1-4E81-ACE8-9FE0FECD7990}"/>
                </a:ext>
              </a:extLst>
            </p:cNvPr>
            <p:cNvSpPr txBox="1"/>
            <p:nvPr/>
          </p:nvSpPr>
          <p:spPr>
            <a:xfrm>
              <a:off x="285505" y="3298219"/>
              <a:ext cx="27299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นักเล่นหมากรุก</a:t>
              </a:r>
              <a:endPara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E70ED5E-D163-49B2-8C7E-A7EC3C1EFEE5}"/>
              </a:ext>
            </a:extLst>
          </p:cNvPr>
          <p:cNvSpPr/>
          <p:nvPr/>
        </p:nvSpPr>
        <p:spPr>
          <a:xfrm>
            <a:off x="584200" y="1587500"/>
            <a:ext cx="11264900" cy="127000"/>
          </a:xfrm>
          <a:prstGeom prst="rect">
            <a:avLst/>
          </a:prstGeom>
          <a:solidFill>
            <a:srgbClr val="AC9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482238-E195-4DB1-B30D-4E3AF69F44FD}"/>
              </a:ext>
            </a:extLst>
          </p:cNvPr>
          <p:cNvSpPr/>
          <p:nvPr/>
        </p:nvSpPr>
        <p:spPr>
          <a:xfrm>
            <a:off x="2438400" y="1388079"/>
            <a:ext cx="9410700" cy="134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34BC5A-B2A1-424F-A88B-A1503AC5E738}"/>
              </a:ext>
            </a:extLst>
          </p:cNvPr>
          <p:cNvSpPr/>
          <p:nvPr/>
        </p:nvSpPr>
        <p:spPr>
          <a:xfrm>
            <a:off x="2438400" y="830662"/>
            <a:ext cx="5908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มุมมองของระดับเสียงที่สูงขึ้นและมุมมองที่มุ่งเน้นในด้านอื่น</a:t>
            </a: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AD789CD6-9D3C-4B53-A11A-7179543DB2E2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23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588468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18052" y="5802744"/>
            <a:ext cx="45448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5F5F8-0751-4C52-8D83-F41D8450A0B8}"/>
              </a:ext>
            </a:extLst>
          </p:cNvPr>
          <p:cNvSpPr/>
          <p:nvPr/>
        </p:nvSpPr>
        <p:spPr>
          <a:xfrm>
            <a:off x="7938051" y="6017111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0F2732-8774-4F65-A0D2-9D62441300E1}"/>
              </a:ext>
            </a:extLst>
          </p:cNvPr>
          <p:cNvSpPr/>
          <p:nvPr/>
        </p:nvSpPr>
        <p:spPr>
          <a:xfrm>
            <a:off x="3189387" y="3442257"/>
            <a:ext cx="8352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Rockefeller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ได้ทำงานอยู่เบื้องหลังและได้รับการสนับสนุนจากธนาคารบางแห่ง เมื่อเขาต้องการ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การสนับสนุน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Rockefeller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จะทะเลาะเรื่องการลงทุนในอุตสาหกรรมน้ำมันและถอนตัวจากการเป็นหุ้นส่วนทางธุรกิจ หาก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Rockefeller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มีแนวโน้มทีจะเป็นผู้ผลักดันทางธุรกิจ เขาอาจมีส่วนร่วมในการเรียกร้องหรือฟ้องร้องได้ พวกเขาจึงปล่อยเขาไปทำตามความฝัน อย่างไรก็ตาม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Rockefeller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ได้เข้าสู่เส้นทางของนักหมากรุกด้วยการมีแผนการขับเคลื่อนอยู่เบื้องหลัง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C3021B-9F02-4B10-9717-289782AB7320}"/>
              </a:ext>
            </a:extLst>
          </p:cNvPr>
          <p:cNvGrpSpPr/>
          <p:nvPr/>
        </p:nvGrpSpPr>
        <p:grpSpPr>
          <a:xfrm>
            <a:off x="3039133" y="360868"/>
            <a:ext cx="7111448" cy="1635570"/>
            <a:chOff x="2360467" y="942582"/>
            <a:chExt cx="7111448" cy="20217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1CBB4F-F3E4-4B37-92DD-45AC80050553}"/>
                </a:ext>
              </a:extLst>
            </p:cNvPr>
            <p:cNvSpPr/>
            <p:nvPr/>
          </p:nvSpPr>
          <p:spPr>
            <a:xfrm>
              <a:off x="2360467" y="942582"/>
              <a:ext cx="7111448" cy="1991606"/>
            </a:xfrm>
            <a:prstGeom prst="rect">
              <a:avLst/>
            </a:prstGeom>
            <a:solidFill>
              <a:srgbClr val="E7E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4951E8-7201-4BAE-9853-B6B0600FB3BB}"/>
                </a:ext>
              </a:extLst>
            </p:cNvPr>
            <p:cNvSpPr/>
            <p:nvPr/>
          </p:nvSpPr>
          <p:spPr>
            <a:xfrm>
              <a:off x="2360467" y="1252324"/>
              <a:ext cx="6926480" cy="17120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John D. Rockefeller</a:t>
              </a:r>
            </a:p>
            <a:p>
              <a:pPr algn="r"/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เจ้าสัวธุรกิจและผู้ใจบุญชาวอเมริกัน</a:t>
              </a:r>
            </a:p>
            <a:p>
              <a:pPr algn="r"/>
              <a:r>
                <a:rPr lang="en-US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1839 - 1937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CF8E82-2516-46ED-B001-DBFF5C07311B}"/>
              </a:ext>
            </a:extLst>
          </p:cNvPr>
          <p:cNvGrpSpPr/>
          <p:nvPr/>
        </p:nvGrpSpPr>
        <p:grpSpPr>
          <a:xfrm>
            <a:off x="384312" y="2823294"/>
            <a:ext cx="2729948" cy="2192697"/>
            <a:chOff x="285505" y="3298219"/>
            <a:chExt cx="2729948" cy="2192697"/>
          </a:xfrm>
        </p:grpSpPr>
        <p:pic>
          <p:nvPicPr>
            <p:cNvPr id="13" name="Picture 4" descr="Image result for graphic technology bg png">
              <a:extLst>
                <a:ext uri="{FF2B5EF4-FFF2-40B4-BE49-F238E27FC236}">
                  <a16:creationId xmlns:a16="http://schemas.microsoft.com/office/drawing/2014/main" id="{13CB5F2B-79A3-49B9-B7F1-8259F9873C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9524"/>
            <a:stretch/>
          </p:blipFill>
          <p:spPr bwMode="auto">
            <a:xfrm>
              <a:off x="360632" y="3641314"/>
              <a:ext cx="2579694" cy="184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D30843-15E3-4A47-9B57-500F1DCA8E10}"/>
                </a:ext>
              </a:extLst>
            </p:cNvPr>
            <p:cNvSpPr txBox="1"/>
            <p:nvPr/>
          </p:nvSpPr>
          <p:spPr>
            <a:xfrm>
              <a:off x="285505" y="3298219"/>
              <a:ext cx="2729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นักหมากรุก</a:t>
              </a:r>
              <a:endPara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0CEBF95-AA03-4472-A01E-0B19C8C4B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0581" y="346356"/>
            <a:ext cx="1650607" cy="23822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90B905-10D9-4272-B410-0328132F302A}"/>
              </a:ext>
            </a:extLst>
          </p:cNvPr>
          <p:cNvSpPr/>
          <p:nvPr/>
        </p:nvSpPr>
        <p:spPr>
          <a:xfrm>
            <a:off x="3218036" y="2449888"/>
            <a:ext cx="6753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ในปี 1865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Rockefeller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ต้องการยุติการเป็นหุ้นส่วนกับชายสี่คน 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แต่บริษัทสามารถสลายตัวได้ต่อเมื่อพันธมิตรทั้งหมดยินยอม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8418EC4B-DD76-47F9-826E-39B3A85539CB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24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138313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18052" y="5848277"/>
            <a:ext cx="45171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5F5F8-0751-4C52-8D83-F41D8450A0B8}"/>
              </a:ext>
            </a:extLst>
          </p:cNvPr>
          <p:cNvSpPr/>
          <p:nvPr/>
        </p:nvSpPr>
        <p:spPr>
          <a:xfrm>
            <a:off x="7938051" y="6014638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2CA06-3084-4F01-B050-F3464933B070}"/>
              </a:ext>
            </a:extLst>
          </p:cNvPr>
          <p:cNvSpPr/>
          <p:nvPr/>
        </p:nvSpPr>
        <p:spPr>
          <a:xfrm>
            <a:off x="3401327" y="2319205"/>
            <a:ext cx="47174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นักสนับสนุนจะใช้เครื่องมืออย่างเต็มรูปแบบเพื่อให้ได้มาซึ่งชัยชนะ นักสนับสนุนมุ่งมั่นที่จะรักษาสมดุล มีความเพียรโดยไม่ต้องตะโกน และใส่ใจผู้ชมโดยไม่เสียมุมมอง เป็นตัวอย่างที่คลาสสิกที่ผู้เขียนใช้ในหนังสือเล่มนี้ </a:t>
            </a:r>
          </a:p>
          <a:p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Wal-Mart, </a:t>
            </a:r>
            <a:r>
              <a:rPr lang="en-US" sz="2400" b="1" i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Sam Walton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0EC5EC-E8EC-4CC1-A845-41E24292D97C}"/>
              </a:ext>
            </a:extLst>
          </p:cNvPr>
          <p:cNvGrpSpPr/>
          <p:nvPr/>
        </p:nvGrpSpPr>
        <p:grpSpPr>
          <a:xfrm>
            <a:off x="384312" y="2823294"/>
            <a:ext cx="2729948" cy="2192697"/>
            <a:chOff x="285505" y="3298219"/>
            <a:chExt cx="2729948" cy="2192697"/>
          </a:xfrm>
        </p:grpSpPr>
        <p:pic>
          <p:nvPicPr>
            <p:cNvPr id="31" name="Picture 4" descr="Image result for graphic technology bg png">
              <a:extLst>
                <a:ext uri="{FF2B5EF4-FFF2-40B4-BE49-F238E27FC236}">
                  <a16:creationId xmlns:a16="http://schemas.microsoft.com/office/drawing/2014/main" id="{11C2C0FE-AFFC-4682-849B-E036632F1A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9524"/>
            <a:stretch/>
          </p:blipFill>
          <p:spPr bwMode="auto">
            <a:xfrm>
              <a:off x="360632" y="3641314"/>
              <a:ext cx="2579694" cy="184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7C214D-DDC1-4E81-ACE8-9FE0FECD7990}"/>
                </a:ext>
              </a:extLst>
            </p:cNvPr>
            <p:cNvSpPr txBox="1"/>
            <p:nvPr/>
          </p:nvSpPr>
          <p:spPr>
            <a:xfrm>
              <a:off x="285505" y="3298219"/>
              <a:ext cx="27299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spc="3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นักสนับสนุน</a:t>
              </a:r>
              <a:endParaRPr lang="en-US" sz="32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E70ED5E-D163-49B2-8C7E-A7EC3C1EFEE5}"/>
              </a:ext>
            </a:extLst>
          </p:cNvPr>
          <p:cNvSpPr/>
          <p:nvPr/>
        </p:nvSpPr>
        <p:spPr>
          <a:xfrm>
            <a:off x="584200" y="1587500"/>
            <a:ext cx="11264900" cy="127000"/>
          </a:xfrm>
          <a:prstGeom prst="rect">
            <a:avLst/>
          </a:prstGeom>
          <a:solidFill>
            <a:srgbClr val="A0D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482238-E195-4DB1-B30D-4E3AF69F44FD}"/>
              </a:ext>
            </a:extLst>
          </p:cNvPr>
          <p:cNvSpPr/>
          <p:nvPr/>
        </p:nvSpPr>
        <p:spPr>
          <a:xfrm>
            <a:off x="2438400" y="1388079"/>
            <a:ext cx="9410700" cy="134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34BC5A-B2A1-424F-A88B-A1503AC5E738}"/>
              </a:ext>
            </a:extLst>
          </p:cNvPr>
          <p:cNvSpPr/>
          <p:nvPr/>
        </p:nvSpPr>
        <p:spPr>
          <a:xfrm>
            <a:off x="2438400" y="783374"/>
            <a:ext cx="8154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ระดับเสียงปานกลางและความสมดุลระหว่าง</a:t>
            </a:r>
            <a:r>
              <a:rPr lang="th-TH" sz="28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มุมมองเชิง</a:t>
            </a:r>
            <a:r>
              <a:rPr lang="th-TH" sz="28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ตนเอง</a:t>
            </a:r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และมุ่งเน้นในด้าน</a:t>
            </a:r>
            <a:r>
              <a:rPr lang="th-TH" sz="28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อื่น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id="{E463FF22-3ECC-4334-9F49-9E3B7B9E5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290" y="1904927"/>
            <a:ext cx="28575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8">
            <a:extLst>
              <a:ext uri="{FF2B5EF4-FFF2-40B4-BE49-F238E27FC236}">
                <a16:creationId xmlns:a16="http://schemas.microsoft.com/office/drawing/2014/main" id="{0C321396-8165-46A4-A844-04CEAB433021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4184597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70359-AEA9-45B6-A923-DF804214F01B}"/>
              </a:ext>
            </a:extLst>
          </p:cNvPr>
          <p:cNvSpPr/>
          <p:nvPr/>
        </p:nvSpPr>
        <p:spPr>
          <a:xfrm>
            <a:off x="318052" y="5824991"/>
            <a:ext cx="45448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Thomas, G. (2106, December 19). The 5 Personal Persuasion Styles. Retrieved October 25, 2019, from http://insurancethoughtleadership.com/the-5-personal-persuasion-styles/.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5F5F8-0751-4C52-8D83-F41D8450A0B8}"/>
              </a:ext>
            </a:extLst>
          </p:cNvPr>
          <p:cNvSpPr/>
          <p:nvPr/>
        </p:nvSpPr>
        <p:spPr>
          <a:xfrm>
            <a:off x="7938051" y="6028855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0F2732-8774-4F65-A0D2-9D62441300E1}"/>
              </a:ext>
            </a:extLst>
          </p:cNvPr>
          <p:cNvSpPr/>
          <p:nvPr/>
        </p:nvSpPr>
        <p:spPr>
          <a:xfrm>
            <a:off x="3114260" y="2780685"/>
            <a:ext cx="83521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มีความขัดแย้งมากมายเกี่ยวกับความคิดริเริ่มใหม่นี้และ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Walton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พยายามอธิบายว่าทำไมโปรแกรมการต้อนรับนี้จะดีสำหรับบริษัท เขาปล่อยให้การอภิปรายนี้ดำเนินไปเพื่อพยายามสำรวจความคิดทั้งหมดอย่างเต็มที่ หลังจากใช้เวลา 18 เดือนในการทดลองและอภิปรายผล ในที่สุด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Wal-Mart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ก็นำแนวทางการปฏิบัตินี้ไปใช้ทั้งบริษัท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Walton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ไม่ได้บงการหรือพูดอะไรกับผู้บริหารของเขาเช่น “คุณไม่เชื่อในการตัดสินใจของฉันหรือ?” หรือ “คุณไม่คิดว่าฉันจะรู้สิ่งที่ดีสำหรับ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Wal-Mart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สัก 1-2 สิ่งหรือ?” แทนที่จะถาม 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Walton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ได้แสดงวิสัยทัศน์กับทีมงานจนนำทีมงานเข้าสู่แนวคิดเขาในที่สุด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90B905-10D9-4272-B410-0328132F302A}"/>
              </a:ext>
            </a:extLst>
          </p:cNvPr>
          <p:cNvSpPr/>
          <p:nvPr/>
        </p:nvSpPr>
        <p:spPr>
          <a:xfrm>
            <a:off x="2020955" y="644513"/>
            <a:ext cx="78850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Walton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ไปเยี่ยมร้านค้าหนึ่งของเขาและสังเกตเห็นพนักงานหน้าร้านบางคนทักทายลูกค้า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Walton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รู้สึกทึ่งกับความคิดนี้และได้บอกกับทีมว่าทุกร้านควรมีพนังานต้อนรับ ตอนนี้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Walton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สามารถสั่งให้คนทำในสิ่งที่เขาต้องการ แต่เขาไม่ค่อยจะมีผู้ขับเคลื่อนเหมือนอย่าง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Any Grove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และเขาได้แทนที่สิ่งนั้นด้วยการพึ่งพาการผสมผสานระหว่างวิสัยทัศน์ ความพากเพียร ความสัมพันธ์ และเหตุผล เพื่อทำให้ผู้คนมองเห็นสิ่งต่าง ๆ ในแบบของเขา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9435B-89E0-40E2-9CC4-2963AA20A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50"/>
          <a:stretch/>
        </p:blipFill>
        <p:spPr>
          <a:xfrm>
            <a:off x="10048461" y="567535"/>
            <a:ext cx="1648258" cy="1818790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24FE85D-B422-48C2-8FC0-16FBD9659C53}"/>
              </a:ext>
            </a:extLst>
          </p:cNvPr>
          <p:cNvGrpSpPr/>
          <p:nvPr/>
        </p:nvGrpSpPr>
        <p:grpSpPr>
          <a:xfrm>
            <a:off x="384312" y="2823294"/>
            <a:ext cx="2729948" cy="2192697"/>
            <a:chOff x="285505" y="3298219"/>
            <a:chExt cx="2729948" cy="2192697"/>
          </a:xfrm>
        </p:grpSpPr>
        <p:pic>
          <p:nvPicPr>
            <p:cNvPr id="16" name="Picture 4" descr="Image result for graphic technology bg png">
              <a:extLst>
                <a:ext uri="{FF2B5EF4-FFF2-40B4-BE49-F238E27FC236}">
                  <a16:creationId xmlns:a16="http://schemas.microsoft.com/office/drawing/2014/main" id="{E36CD969-00C4-4230-B52F-365A654730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4" b="19524"/>
            <a:stretch/>
          </p:blipFill>
          <p:spPr bwMode="auto">
            <a:xfrm>
              <a:off x="360632" y="3641314"/>
              <a:ext cx="2579694" cy="184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04817C-36DF-4375-A2BE-BDF539387042}"/>
                </a:ext>
              </a:extLst>
            </p:cNvPr>
            <p:cNvSpPr txBox="1"/>
            <p:nvPr/>
          </p:nvSpPr>
          <p:spPr>
            <a:xfrm>
              <a:off x="285505" y="3298219"/>
              <a:ext cx="27299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spc="3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นักสนับสนุน</a:t>
              </a:r>
              <a:endParaRPr lang="en-US" sz="32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0" name="Oval 8">
            <a:extLst>
              <a:ext uri="{FF2B5EF4-FFF2-40B4-BE49-F238E27FC236}">
                <a16:creationId xmlns:a16="http://schemas.microsoft.com/office/drawing/2014/main" id="{3F8464D1-6265-4178-80B3-E742C0C71C30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26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9627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B1FD7CC-8153-4D47-B071-FBDE5D3FCD7A}"/>
              </a:ext>
            </a:extLst>
          </p:cNvPr>
          <p:cNvSpPr/>
          <p:nvPr/>
        </p:nvSpPr>
        <p:spPr>
          <a:xfrm rot="10800000">
            <a:off x="2330081" y="788502"/>
            <a:ext cx="7531836" cy="5240618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7EF969-EF74-4CC7-AC3C-C7F49056920E}"/>
              </a:ext>
            </a:extLst>
          </p:cNvPr>
          <p:cNvSpPr/>
          <p:nvPr/>
        </p:nvSpPr>
        <p:spPr>
          <a:xfrm rot="10800000">
            <a:off x="2120348" y="636104"/>
            <a:ext cx="7898295" cy="524061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B560E3-D1B1-4F83-A5BE-695A618F5372}"/>
              </a:ext>
            </a:extLst>
          </p:cNvPr>
          <p:cNvGrpSpPr/>
          <p:nvPr/>
        </p:nvGrpSpPr>
        <p:grpSpPr>
          <a:xfrm>
            <a:off x="9731555" y="2625497"/>
            <a:ext cx="2473106" cy="1973007"/>
            <a:chOff x="361294" y="3453620"/>
            <a:chExt cx="961474" cy="123268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1C28C82-786E-48E9-8558-30D5F5804C4F}"/>
                </a:ext>
              </a:extLst>
            </p:cNvPr>
            <p:cNvSpPr/>
            <p:nvPr/>
          </p:nvSpPr>
          <p:spPr>
            <a:xfrm>
              <a:off x="676464" y="3453802"/>
              <a:ext cx="187136" cy="1232497"/>
            </a:xfrm>
            <a:prstGeom prst="rect">
              <a:avLst/>
            </a:prstGeom>
            <a:solidFill>
              <a:srgbClr val="D94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81F114-CE48-428C-88FC-4515346FD288}"/>
                </a:ext>
              </a:extLst>
            </p:cNvPr>
            <p:cNvSpPr/>
            <p:nvPr/>
          </p:nvSpPr>
          <p:spPr>
            <a:xfrm>
              <a:off x="917496" y="3453620"/>
              <a:ext cx="405272" cy="1231899"/>
            </a:xfrm>
            <a:prstGeom prst="rect">
              <a:avLst/>
            </a:prstGeom>
            <a:solidFill>
              <a:srgbClr val="77C6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CF505B-FE51-4AE5-B1E4-9A3C20CCADB3}"/>
                </a:ext>
              </a:extLst>
            </p:cNvPr>
            <p:cNvSpPr/>
            <p:nvPr/>
          </p:nvSpPr>
          <p:spPr>
            <a:xfrm>
              <a:off x="361294" y="3454400"/>
              <a:ext cx="261273" cy="1231900"/>
            </a:xfrm>
            <a:prstGeom prst="rect">
              <a:avLst/>
            </a:prstGeom>
            <a:solidFill>
              <a:srgbClr val="F8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7" name="Picture 2" descr="Image result for leadership png">
            <a:extLst>
              <a:ext uri="{FF2B5EF4-FFF2-40B4-BE49-F238E27FC236}">
                <a16:creationId xmlns:a16="http://schemas.microsoft.com/office/drawing/2014/main" id="{67D22BDC-CFA9-469E-90FD-0AB78CEF7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9440" y="2857410"/>
            <a:ext cx="2759288" cy="14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7FC49F-F769-41A2-81FC-DBDD067314B8}"/>
              </a:ext>
            </a:extLst>
          </p:cNvPr>
          <p:cNvSpPr/>
          <p:nvPr/>
        </p:nvSpPr>
        <p:spPr>
          <a:xfrm>
            <a:off x="2661465" y="1178919"/>
            <a:ext cx="681605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ในฐานะ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ผู้นำจะต้อง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ตระหนักถึงจุดแข็งและ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จุดอ่อนใน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การโน้มน้าวใจ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เข้าใจช่องทางการสื่อสาร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ที่ต้องการ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เช่นเดียวกัน ต้อง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คำนึงถึงพลวัต สภาพแวดล้อม มูลค่าองค์กร วัฒนธรรมผู้คน ฯลฯ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บางบริษัทมีมูลค่าทางธุรกิจที่สูงมาก หากมีการวางแนวทางทีไม่เหมาะสมอาจเกิดความเสียหายขึ้นกับบริษัทได้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ตัวอย่างเช่น คุณไม่สามารถเป็น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Andy Grove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ในวัฒนธรรมที่ส่งเสริมการทำงานเป็นครอบครัว การทำงานเป็นทีม การทำงานร่วมกัน ฯลฯ โดยวัฒนธรรมนั้นมีความแตกต่างกันโดยสิ้นเชิง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4E5C4D-E3B2-478B-9AEA-71E4EB376C56}"/>
              </a:ext>
            </a:extLst>
          </p:cNvPr>
          <p:cNvGrpSpPr/>
          <p:nvPr/>
        </p:nvGrpSpPr>
        <p:grpSpPr>
          <a:xfrm>
            <a:off x="-1257" y="2618632"/>
            <a:ext cx="2473106" cy="1973007"/>
            <a:chOff x="361294" y="3453620"/>
            <a:chExt cx="961474" cy="123268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7669F58-D55A-43B9-815A-B3BB3F1E4FD6}"/>
                </a:ext>
              </a:extLst>
            </p:cNvPr>
            <p:cNvSpPr/>
            <p:nvPr/>
          </p:nvSpPr>
          <p:spPr>
            <a:xfrm>
              <a:off x="676464" y="3453802"/>
              <a:ext cx="187136" cy="1232497"/>
            </a:xfrm>
            <a:prstGeom prst="rect">
              <a:avLst/>
            </a:prstGeom>
            <a:solidFill>
              <a:srgbClr val="D94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C91D0B4-BA5B-4383-AED1-E6E434DF1902}"/>
                </a:ext>
              </a:extLst>
            </p:cNvPr>
            <p:cNvSpPr/>
            <p:nvPr/>
          </p:nvSpPr>
          <p:spPr>
            <a:xfrm>
              <a:off x="917496" y="3453620"/>
              <a:ext cx="405272" cy="1231899"/>
            </a:xfrm>
            <a:prstGeom prst="rect">
              <a:avLst/>
            </a:prstGeom>
            <a:solidFill>
              <a:srgbClr val="77C6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C0ED058-A3F2-46A7-8150-F6860D1F2626}"/>
                </a:ext>
              </a:extLst>
            </p:cNvPr>
            <p:cNvSpPr/>
            <p:nvPr/>
          </p:nvSpPr>
          <p:spPr>
            <a:xfrm>
              <a:off x="361294" y="3454400"/>
              <a:ext cx="261273" cy="1231900"/>
            </a:xfrm>
            <a:prstGeom prst="rect">
              <a:avLst/>
            </a:prstGeom>
            <a:solidFill>
              <a:srgbClr val="F8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2530" name="Picture 2" descr="Image result for leadership png">
            <a:extLst>
              <a:ext uri="{FF2B5EF4-FFF2-40B4-BE49-F238E27FC236}">
                <a16:creationId xmlns:a16="http://schemas.microsoft.com/office/drawing/2014/main" id="{21C5CE54-8E6E-4294-A165-24887DAB7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10"/>
            <a:ext cx="2759288" cy="14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8">
            <a:extLst>
              <a:ext uri="{FF2B5EF4-FFF2-40B4-BE49-F238E27FC236}">
                <a16:creationId xmlns:a16="http://schemas.microsoft.com/office/drawing/2014/main" id="{336704C2-6CEB-4F5F-BE53-C3B9A0AD71B5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0424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20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01C59-03B3-4B7F-A352-29AD7F762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947" y="530087"/>
            <a:ext cx="9788939" cy="5506278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BE8B1AB9-E23E-4B62-81D9-2A40001B920C}"/>
              </a:ext>
            </a:extLst>
          </p:cNvPr>
          <p:cNvSpPr txBox="1">
            <a:spLocks/>
          </p:cNvSpPr>
          <p:nvPr/>
        </p:nvSpPr>
        <p:spPr>
          <a:xfrm>
            <a:off x="2719218" y="5461052"/>
            <a:ext cx="7778396" cy="575313"/>
          </a:xfrm>
          <a:prstGeom prst="rect">
            <a:avLst/>
          </a:prstGeom>
          <a:solidFill>
            <a:srgbClr val="595959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base">
              <a:buNone/>
            </a:pP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ความแตกต่าง</a:t>
            </a:r>
            <a:endParaRPr lang="en-US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732254-2259-427A-B8A0-93D464773649}"/>
              </a:ext>
            </a:extLst>
          </p:cNvPr>
          <p:cNvSpPr/>
          <p:nvPr/>
        </p:nvSpPr>
        <p:spPr>
          <a:xfrm>
            <a:off x="0" y="658406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https://slidemodel.com/templates/manager-vs-leader-powerpoint-template/</a:t>
            </a: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4F3E7E06-D9D2-47FF-9049-B3D2C9D7C48F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68998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386F89-9339-4421-B78A-4B9A6FBE6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85"/>
          <a:stretch/>
        </p:blipFill>
        <p:spPr>
          <a:xfrm>
            <a:off x="1726919" y="845147"/>
            <a:ext cx="5026726" cy="2474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865912-3587-4EE7-B95A-989FD4CD0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85"/>
          <a:stretch/>
        </p:blipFill>
        <p:spPr>
          <a:xfrm>
            <a:off x="6635188" y="845147"/>
            <a:ext cx="5026725" cy="2474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8F1558-2C04-422C-9DF3-FFCE8FAA3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485"/>
          <a:stretch/>
        </p:blipFill>
        <p:spPr>
          <a:xfrm>
            <a:off x="1713668" y="3538328"/>
            <a:ext cx="5026725" cy="2474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9C3141-AB02-40C4-9AF2-72C19ACCF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485"/>
          <a:stretch/>
        </p:blipFill>
        <p:spPr>
          <a:xfrm>
            <a:off x="6635187" y="3538328"/>
            <a:ext cx="5026726" cy="2474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B61EE7-7C8F-49A2-889E-4E0725613754}"/>
              </a:ext>
            </a:extLst>
          </p:cNvPr>
          <p:cNvSpPr/>
          <p:nvPr/>
        </p:nvSpPr>
        <p:spPr>
          <a:xfrm>
            <a:off x="6621935" y="707155"/>
            <a:ext cx="118458" cy="53568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FDE395-4CF5-4600-B4C6-0CD43E2054E7}"/>
              </a:ext>
            </a:extLst>
          </p:cNvPr>
          <p:cNvSpPr/>
          <p:nvPr/>
        </p:nvSpPr>
        <p:spPr>
          <a:xfrm rot="5400000">
            <a:off x="6614562" y="-1482516"/>
            <a:ext cx="133203" cy="97362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66BAF1-FFC5-4BA9-8E08-2FA3D6F24C5D}"/>
              </a:ext>
            </a:extLst>
          </p:cNvPr>
          <p:cNvSpPr/>
          <p:nvPr/>
        </p:nvSpPr>
        <p:spPr>
          <a:xfrm>
            <a:off x="116779" y="2704051"/>
            <a:ext cx="1826311" cy="914400"/>
          </a:xfrm>
          <a:prstGeom prst="rect">
            <a:avLst/>
          </a:prstGeom>
          <a:gradFill flip="none" rotWithShape="1">
            <a:gsLst>
              <a:gs pos="0">
                <a:srgbClr val="4DC4CA">
                  <a:tint val="66000"/>
                  <a:satMod val="160000"/>
                </a:srgbClr>
              </a:gs>
              <a:gs pos="50000">
                <a:srgbClr val="4DC4CA">
                  <a:tint val="44500"/>
                  <a:satMod val="160000"/>
                </a:srgbClr>
              </a:gs>
              <a:gs pos="100000">
                <a:srgbClr val="4DC4CA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4582F7-4E16-43D9-A961-4F2042E6A6D8}"/>
              </a:ext>
            </a:extLst>
          </p:cNvPr>
          <p:cNvSpPr/>
          <p:nvPr/>
        </p:nvSpPr>
        <p:spPr>
          <a:xfrm>
            <a:off x="0" y="2861788"/>
            <a:ext cx="1826311" cy="914400"/>
          </a:xfrm>
          <a:prstGeom prst="rect">
            <a:avLst/>
          </a:prstGeom>
          <a:solidFill>
            <a:srgbClr val="4DC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ความแตกต่าง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BAFC71-696D-41B6-87A8-E6337D5D95E9}"/>
              </a:ext>
            </a:extLst>
          </p:cNvPr>
          <p:cNvSpPr/>
          <p:nvPr/>
        </p:nvSpPr>
        <p:spPr>
          <a:xfrm>
            <a:off x="0" y="658406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https://slidemodel.com/templates/manager-vs-leader-powerpoint-template/</a:t>
            </a: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187CD713-2750-4005-8606-8FBF55AFA58C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2476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2CDFE8D-B5DE-4B2D-828A-CA3D04199C08}"/>
              </a:ext>
            </a:extLst>
          </p:cNvPr>
          <p:cNvGrpSpPr/>
          <p:nvPr/>
        </p:nvGrpSpPr>
        <p:grpSpPr>
          <a:xfrm>
            <a:off x="1746233" y="926230"/>
            <a:ext cx="9886413" cy="5042198"/>
            <a:chOff x="1746233" y="926230"/>
            <a:chExt cx="9886413" cy="50421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A4D933E-58C6-48C3-8582-1BE217E30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2564"/>
            <a:stretch/>
          </p:blipFill>
          <p:spPr>
            <a:xfrm>
              <a:off x="1791844" y="928007"/>
              <a:ext cx="4784880" cy="235333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047324-3BC6-4467-AF6E-EFC8F028D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564"/>
            <a:stretch/>
          </p:blipFill>
          <p:spPr>
            <a:xfrm>
              <a:off x="6734578" y="926230"/>
              <a:ext cx="4898068" cy="240900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A7FC51-73DA-4951-8578-A9E65510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564"/>
            <a:stretch/>
          </p:blipFill>
          <p:spPr>
            <a:xfrm>
              <a:off x="1746233" y="3597612"/>
              <a:ext cx="4820427" cy="237081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942D110-A5CD-4166-A485-943465CE9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2564"/>
            <a:stretch/>
          </p:blipFill>
          <p:spPr>
            <a:xfrm>
              <a:off x="6773398" y="3597613"/>
              <a:ext cx="4820427" cy="237081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5B61EE7-7C8F-49A2-889E-4E0725613754}"/>
              </a:ext>
            </a:extLst>
          </p:cNvPr>
          <p:cNvSpPr/>
          <p:nvPr/>
        </p:nvSpPr>
        <p:spPr>
          <a:xfrm>
            <a:off x="6621935" y="707155"/>
            <a:ext cx="118458" cy="53568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FDE395-4CF5-4600-B4C6-0CD43E2054E7}"/>
              </a:ext>
            </a:extLst>
          </p:cNvPr>
          <p:cNvSpPr/>
          <p:nvPr/>
        </p:nvSpPr>
        <p:spPr>
          <a:xfrm rot="5400000">
            <a:off x="6614562" y="-1482516"/>
            <a:ext cx="133203" cy="97362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66BAF1-FFC5-4BA9-8E08-2FA3D6F24C5D}"/>
              </a:ext>
            </a:extLst>
          </p:cNvPr>
          <p:cNvSpPr/>
          <p:nvPr/>
        </p:nvSpPr>
        <p:spPr>
          <a:xfrm>
            <a:off x="116779" y="2704051"/>
            <a:ext cx="1826311" cy="914400"/>
          </a:xfrm>
          <a:prstGeom prst="rect">
            <a:avLst/>
          </a:prstGeom>
          <a:gradFill flip="none" rotWithShape="1">
            <a:gsLst>
              <a:gs pos="0">
                <a:srgbClr val="4DC4CA">
                  <a:tint val="66000"/>
                  <a:satMod val="160000"/>
                </a:srgbClr>
              </a:gs>
              <a:gs pos="50000">
                <a:srgbClr val="4DC4CA">
                  <a:tint val="44500"/>
                  <a:satMod val="160000"/>
                </a:srgbClr>
              </a:gs>
              <a:gs pos="100000">
                <a:srgbClr val="4DC4CA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4582F7-4E16-43D9-A961-4F2042E6A6D8}"/>
              </a:ext>
            </a:extLst>
          </p:cNvPr>
          <p:cNvSpPr/>
          <p:nvPr/>
        </p:nvSpPr>
        <p:spPr>
          <a:xfrm>
            <a:off x="0" y="2861788"/>
            <a:ext cx="1826311" cy="914400"/>
          </a:xfrm>
          <a:prstGeom prst="rect">
            <a:avLst/>
          </a:prstGeom>
          <a:solidFill>
            <a:srgbClr val="4DC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ความแตกต่าง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9AEF64-8FDC-4EFC-94EF-B3E4167B95BA}"/>
              </a:ext>
            </a:extLst>
          </p:cNvPr>
          <p:cNvSpPr/>
          <p:nvPr/>
        </p:nvSpPr>
        <p:spPr>
          <a:xfrm>
            <a:off x="0" y="658406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https://slidemodel.com/templates/manager-vs-leader-powerpoint-template/</a:t>
            </a: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F9F7633-27C1-4DF0-B36E-AF52DD4E3ACB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17724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90C9FCB-4874-4AF6-8874-DE74A01DBF83}"/>
              </a:ext>
            </a:extLst>
          </p:cNvPr>
          <p:cNvGrpSpPr/>
          <p:nvPr/>
        </p:nvGrpSpPr>
        <p:grpSpPr>
          <a:xfrm>
            <a:off x="1213777" y="3641805"/>
            <a:ext cx="9329532" cy="2038559"/>
            <a:chOff x="424068" y="3429000"/>
            <a:chExt cx="9329532" cy="24814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173BD9-7FF1-4FF1-8C83-1939A11A3801}"/>
                </a:ext>
              </a:extLst>
            </p:cNvPr>
            <p:cNvSpPr/>
            <p:nvPr/>
          </p:nvSpPr>
          <p:spPr>
            <a:xfrm>
              <a:off x="563215" y="3525654"/>
              <a:ext cx="9090993" cy="22861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876712-3215-4CD8-9525-B4798132C8C1}"/>
                </a:ext>
              </a:extLst>
            </p:cNvPr>
            <p:cNvSpPr/>
            <p:nvPr/>
          </p:nvSpPr>
          <p:spPr>
            <a:xfrm>
              <a:off x="682485" y="3877649"/>
              <a:ext cx="8812697" cy="1685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“</a:t>
              </a:r>
              <a:r>
                <a:rPr lang="th-TH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นุษย์เป็นสิ่งที่ขับเคลื่อนได้ด้วยตัวเองภายใต้การควบคุมของอิทธิพลภายนอกโดยเจตนาและกำหนดไว้ล่วงหน้า แม้ว่าพวกเขาจะแสดงการกระทำที่บ่งบอกว่าไม่ได้ถูกควบคุมจากภายในแต่เป็นจากภายนอก เขาเป็นเหมือนทุ่นลอยท่ามกลางทะเลที่ปั่นป่วน”</a:t>
              </a:r>
              <a:endPara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D25C30-D82D-4515-A4F9-1B964A8060D0}"/>
                </a:ext>
              </a:extLst>
            </p:cNvPr>
            <p:cNvSpPr/>
            <p:nvPr/>
          </p:nvSpPr>
          <p:spPr>
            <a:xfrm>
              <a:off x="424068" y="3429000"/>
              <a:ext cx="9329532" cy="248147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CFAF9B-339E-438D-994E-DF2B5FDB5B05}"/>
              </a:ext>
            </a:extLst>
          </p:cNvPr>
          <p:cNvGrpSpPr/>
          <p:nvPr/>
        </p:nvGrpSpPr>
        <p:grpSpPr>
          <a:xfrm>
            <a:off x="6096000" y="447385"/>
            <a:ext cx="5426763" cy="3052555"/>
            <a:chOff x="6096000" y="493741"/>
            <a:chExt cx="5426763" cy="30525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13B776-A6FB-4DDC-A075-11D7C9398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493741"/>
              <a:ext cx="5426763" cy="305255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B4E168-0D5F-4C5F-961B-389B4741DDD1}"/>
                </a:ext>
              </a:extLst>
            </p:cNvPr>
            <p:cNvSpPr/>
            <p:nvPr/>
          </p:nvSpPr>
          <p:spPr>
            <a:xfrm>
              <a:off x="10986052" y="493741"/>
              <a:ext cx="371062" cy="950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7E83BB7-C1DF-4E3F-8A86-5FCE66FDC90A}"/>
              </a:ext>
            </a:extLst>
          </p:cNvPr>
          <p:cNvSpPr/>
          <p:nvPr/>
        </p:nvSpPr>
        <p:spPr>
          <a:xfrm>
            <a:off x="2519379" y="2262089"/>
            <a:ext cx="35766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2800" b="1" dirty="0">
                <a:solidFill>
                  <a:srgbClr val="22222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นักประดิษฐ์ชาว</a:t>
            </a:r>
            <a:r>
              <a:rPr lang="th-TH" sz="2800" b="1" dirty="0" err="1">
                <a:solidFill>
                  <a:srgbClr val="22222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เซอร์</a:t>
            </a:r>
            <a:r>
              <a:rPr lang="th-TH" sz="2800" b="1" dirty="0">
                <a:solidFill>
                  <a:srgbClr val="22222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เบียร์-อเมริกัน</a:t>
            </a:r>
          </a:p>
          <a:p>
            <a:pPr algn="r"/>
            <a:r>
              <a:rPr lang="en-US" sz="2800" b="1" dirty="0">
                <a:solidFill>
                  <a:srgbClr val="22222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1856 - 1943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441A8E3C-6863-4C12-AAD1-0CC97C2876C5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367675489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A369D7-2865-41F4-8543-AC7519FCB535}"/>
              </a:ext>
            </a:extLst>
          </p:cNvPr>
          <p:cNvSpPr/>
          <p:nvPr/>
        </p:nvSpPr>
        <p:spPr>
          <a:xfrm>
            <a:off x="4333462" y="798301"/>
            <a:ext cx="7248938" cy="49640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C4E47-F4A6-4AF1-9AB7-9CC06FF96885}"/>
              </a:ext>
            </a:extLst>
          </p:cNvPr>
          <p:cNvSpPr/>
          <p:nvPr/>
        </p:nvSpPr>
        <p:spPr>
          <a:xfrm>
            <a:off x="351183" y="5831502"/>
            <a:ext cx="4545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Hopkin, M. R. (2014, August 9). Six Channels of Influence: How to Navigate Them Effectively. Retrieved October 30, 2019, from Six Channels of Influence: How to Navigate Them Effectively.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5403D1-C80E-4076-86BF-002FED1A9925}"/>
              </a:ext>
            </a:extLst>
          </p:cNvPr>
          <p:cNvSpPr/>
          <p:nvPr/>
        </p:nvSpPr>
        <p:spPr>
          <a:xfrm>
            <a:off x="7904920" y="6006191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46822-BF21-4A71-AF3E-1691476A5299}"/>
              </a:ext>
            </a:extLst>
          </p:cNvPr>
          <p:cNvSpPr/>
          <p:nvPr/>
        </p:nvSpPr>
        <p:spPr>
          <a:xfrm>
            <a:off x="4465984" y="874643"/>
            <a:ext cx="7248938" cy="496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CB0BEA-031F-46E6-929F-FCF2F13A258D}"/>
              </a:ext>
            </a:extLst>
          </p:cNvPr>
          <p:cNvSpPr/>
          <p:nvPr/>
        </p:nvSpPr>
        <p:spPr>
          <a:xfrm>
            <a:off x="5208108" y="520676"/>
            <a:ext cx="6096000" cy="10156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base"/>
            <a:r>
              <a:rPr lang="en-US" sz="3200" b="1" dirty="0">
                <a:solidFill>
                  <a:srgbClr val="009BC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600" b="1" dirty="0">
                <a:solidFill>
                  <a:srgbClr val="009BC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ช่องทางของอิทธิพล</a:t>
            </a:r>
            <a:r>
              <a:rPr lang="en-US" sz="3600" b="1" dirty="0">
                <a:solidFill>
                  <a:srgbClr val="009BC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endParaRPr lang="en-US" sz="3200" b="1" dirty="0">
              <a:solidFill>
                <a:srgbClr val="009BC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base"/>
            <a:r>
              <a:rPr lang="en-US" sz="2400" b="1" dirty="0">
                <a:solidFill>
                  <a:srgbClr val="009BC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rgbClr val="009BC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วิธีการนำทางอย่างมีประสิทธิภาพ</a:t>
            </a:r>
            <a:endParaRPr lang="en-US" sz="2400" b="1" dirty="0">
              <a:solidFill>
                <a:srgbClr val="009BC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8605A-48A6-4670-A811-C3B5DC9DF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45" y="2978984"/>
            <a:ext cx="4970990" cy="25020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91BE3-DB91-4A80-8EC6-9DF7458DCF2C}"/>
              </a:ext>
            </a:extLst>
          </p:cNvPr>
          <p:cNvGrpSpPr/>
          <p:nvPr/>
        </p:nvGrpSpPr>
        <p:grpSpPr>
          <a:xfrm>
            <a:off x="4613186" y="230260"/>
            <a:ext cx="859968" cy="1200329"/>
            <a:chOff x="4970990" y="230260"/>
            <a:chExt cx="859968" cy="120032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2AD8D0-F6A8-4627-80E9-16B857A18A88}"/>
                </a:ext>
              </a:extLst>
            </p:cNvPr>
            <p:cNvSpPr/>
            <p:nvPr/>
          </p:nvSpPr>
          <p:spPr>
            <a:xfrm>
              <a:off x="4970990" y="397565"/>
              <a:ext cx="859968" cy="93163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B63D2E-C962-4309-8F36-5223E6A33CA2}"/>
                </a:ext>
              </a:extLst>
            </p:cNvPr>
            <p:cNvSpPr/>
            <p:nvPr/>
          </p:nvSpPr>
          <p:spPr>
            <a:xfrm>
              <a:off x="5085448" y="230260"/>
              <a:ext cx="51969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 dirty="0">
                  <a:solidFill>
                    <a:schemeClr val="accent1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2B2998-A444-4579-8829-430F1647A9E2}"/>
              </a:ext>
            </a:extLst>
          </p:cNvPr>
          <p:cNvGrpSpPr/>
          <p:nvPr/>
        </p:nvGrpSpPr>
        <p:grpSpPr>
          <a:xfrm>
            <a:off x="4773512" y="1702230"/>
            <a:ext cx="4311447" cy="562687"/>
            <a:chOff x="6044207" y="1917340"/>
            <a:chExt cx="4311447" cy="562687"/>
          </a:xfrm>
        </p:grpSpPr>
        <p:pic>
          <p:nvPicPr>
            <p:cNvPr id="1028" name="Picture 4" descr="Image result for dot png">
              <a:extLst>
                <a:ext uri="{FF2B5EF4-FFF2-40B4-BE49-F238E27FC236}">
                  <a16:creationId xmlns:a16="http://schemas.microsoft.com/office/drawing/2014/main" id="{FCABBDD5-70FE-419C-ADD4-887150950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207" y="1917340"/>
              <a:ext cx="520147" cy="56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94C782-BBC8-4DF6-B0C4-95E3DF3AAF9B}"/>
                </a:ext>
              </a:extLst>
            </p:cNvPr>
            <p:cNvSpPr txBox="1"/>
            <p:nvPr/>
          </p:nvSpPr>
          <p:spPr>
            <a:xfrm>
              <a:off x="6699271" y="1956807"/>
              <a:ext cx="36563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ผู้มีอำนาจ</a:t>
              </a:r>
              <a:endPara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9F66F5-53D7-45B2-99E9-EE76292E8BBE}"/>
              </a:ext>
            </a:extLst>
          </p:cNvPr>
          <p:cNvGrpSpPr/>
          <p:nvPr/>
        </p:nvGrpSpPr>
        <p:grpSpPr>
          <a:xfrm>
            <a:off x="5461906" y="2341259"/>
            <a:ext cx="4311447" cy="562687"/>
            <a:chOff x="6044207" y="1917340"/>
            <a:chExt cx="4311447" cy="562687"/>
          </a:xfrm>
        </p:grpSpPr>
        <p:pic>
          <p:nvPicPr>
            <p:cNvPr id="22" name="Picture 4" descr="Image result for dot png">
              <a:extLst>
                <a:ext uri="{FF2B5EF4-FFF2-40B4-BE49-F238E27FC236}">
                  <a16:creationId xmlns:a16="http://schemas.microsoft.com/office/drawing/2014/main" id="{968B213C-4D5D-4048-A80A-1C10F6A84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207" y="1917340"/>
              <a:ext cx="520147" cy="56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B9A00A-F9A2-4A77-9807-AFB50AC0CA89}"/>
                </a:ext>
              </a:extLst>
            </p:cNvPr>
            <p:cNvSpPr txBox="1"/>
            <p:nvPr/>
          </p:nvSpPr>
          <p:spPr>
            <a:xfrm>
              <a:off x="6699271" y="1956807"/>
              <a:ext cx="36563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ความมีเหตุผล</a:t>
              </a:r>
              <a:endPara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BD0DE1-0BB2-460F-9672-F8E1876C4252}"/>
              </a:ext>
            </a:extLst>
          </p:cNvPr>
          <p:cNvGrpSpPr/>
          <p:nvPr/>
        </p:nvGrpSpPr>
        <p:grpSpPr>
          <a:xfrm>
            <a:off x="6145845" y="3082956"/>
            <a:ext cx="4311447" cy="562687"/>
            <a:chOff x="6044207" y="1917340"/>
            <a:chExt cx="4311447" cy="562687"/>
          </a:xfrm>
        </p:grpSpPr>
        <p:pic>
          <p:nvPicPr>
            <p:cNvPr id="25" name="Picture 4" descr="Image result for dot png">
              <a:extLst>
                <a:ext uri="{FF2B5EF4-FFF2-40B4-BE49-F238E27FC236}">
                  <a16:creationId xmlns:a16="http://schemas.microsoft.com/office/drawing/2014/main" id="{CED59D54-1432-4850-B8EF-3C5D012A3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207" y="1917340"/>
              <a:ext cx="520147" cy="56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B4BC01-A8C4-4FCA-9E10-6595F81D9030}"/>
                </a:ext>
              </a:extLst>
            </p:cNvPr>
            <p:cNvSpPr txBox="1"/>
            <p:nvPr/>
          </p:nvSpPr>
          <p:spPr>
            <a:xfrm>
              <a:off x="6699271" y="1956807"/>
              <a:ext cx="36563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วิสัยทัศน์</a:t>
              </a:r>
              <a:endPara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E5CEEB7-C822-4986-85D2-EA469593D1DD}"/>
              </a:ext>
            </a:extLst>
          </p:cNvPr>
          <p:cNvGrpSpPr/>
          <p:nvPr/>
        </p:nvGrpSpPr>
        <p:grpSpPr>
          <a:xfrm>
            <a:off x="7241285" y="4545930"/>
            <a:ext cx="4311447" cy="562687"/>
            <a:chOff x="6044207" y="1917340"/>
            <a:chExt cx="4311447" cy="562687"/>
          </a:xfrm>
        </p:grpSpPr>
        <p:pic>
          <p:nvPicPr>
            <p:cNvPr id="28" name="Picture 4" descr="Image result for dot png">
              <a:extLst>
                <a:ext uri="{FF2B5EF4-FFF2-40B4-BE49-F238E27FC236}">
                  <a16:creationId xmlns:a16="http://schemas.microsoft.com/office/drawing/2014/main" id="{1CCD1EA9-F181-4593-9C94-683117D0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207" y="1917340"/>
              <a:ext cx="520147" cy="56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0FCD8A-D277-4172-8AE1-2960E71FEE6E}"/>
                </a:ext>
              </a:extLst>
            </p:cNvPr>
            <p:cNvSpPr txBox="1"/>
            <p:nvPr/>
          </p:nvSpPr>
          <p:spPr>
            <a:xfrm>
              <a:off x="6699271" y="1956807"/>
              <a:ext cx="36563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ความสนใจ</a:t>
              </a:r>
              <a:endPara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B55C286-0FF9-4162-8C04-F0CE54278015}"/>
              </a:ext>
            </a:extLst>
          </p:cNvPr>
          <p:cNvGrpSpPr/>
          <p:nvPr/>
        </p:nvGrpSpPr>
        <p:grpSpPr>
          <a:xfrm>
            <a:off x="7945161" y="5199706"/>
            <a:ext cx="2815605" cy="562687"/>
            <a:chOff x="6044207" y="1917340"/>
            <a:chExt cx="2815605" cy="562687"/>
          </a:xfrm>
        </p:grpSpPr>
        <p:pic>
          <p:nvPicPr>
            <p:cNvPr id="31" name="Picture 4" descr="Image result for dot png">
              <a:extLst>
                <a:ext uri="{FF2B5EF4-FFF2-40B4-BE49-F238E27FC236}">
                  <a16:creationId xmlns:a16="http://schemas.microsoft.com/office/drawing/2014/main" id="{7E54CA3F-477B-4063-BEEF-7345D3068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207" y="1917340"/>
              <a:ext cx="520147" cy="56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D2F4B77-1220-43C0-ACAF-EF41CA8FBC3D}"/>
                </a:ext>
              </a:extLst>
            </p:cNvPr>
            <p:cNvSpPr txBox="1"/>
            <p:nvPr/>
          </p:nvSpPr>
          <p:spPr>
            <a:xfrm>
              <a:off x="6699272" y="1956807"/>
              <a:ext cx="2160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การเมือง</a:t>
              </a:r>
              <a:endPara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7A1A078-B0D0-42D6-B3DB-E2986C15FA02}"/>
              </a:ext>
            </a:extLst>
          </p:cNvPr>
          <p:cNvGrpSpPr/>
          <p:nvPr/>
        </p:nvGrpSpPr>
        <p:grpSpPr>
          <a:xfrm>
            <a:off x="6665992" y="3858269"/>
            <a:ext cx="4311447" cy="562687"/>
            <a:chOff x="6044207" y="1917340"/>
            <a:chExt cx="4311447" cy="562687"/>
          </a:xfrm>
        </p:grpSpPr>
        <p:pic>
          <p:nvPicPr>
            <p:cNvPr id="34" name="Picture 4" descr="Image result for dot png">
              <a:extLst>
                <a:ext uri="{FF2B5EF4-FFF2-40B4-BE49-F238E27FC236}">
                  <a16:creationId xmlns:a16="http://schemas.microsoft.com/office/drawing/2014/main" id="{118F3CC8-8AB2-498D-9969-3ABE2820B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207" y="1917340"/>
              <a:ext cx="520147" cy="56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F45AE6-DE51-4B16-A9F6-08515E1BBDEB}"/>
                </a:ext>
              </a:extLst>
            </p:cNvPr>
            <p:cNvSpPr txBox="1"/>
            <p:nvPr/>
          </p:nvSpPr>
          <p:spPr>
            <a:xfrm>
              <a:off x="6699271" y="1956807"/>
              <a:ext cx="36563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ความสัมพันธ์</a:t>
              </a:r>
              <a:endPara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6" name="Oval 8">
            <a:extLst>
              <a:ext uri="{FF2B5EF4-FFF2-40B4-BE49-F238E27FC236}">
                <a16:creationId xmlns:a16="http://schemas.microsoft.com/office/drawing/2014/main" id="{072E51C5-2CF7-449C-8803-CF7E4129E99D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1158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A369D7-2865-41F4-8543-AC7519FCB535}"/>
              </a:ext>
            </a:extLst>
          </p:cNvPr>
          <p:cNvSpPr/>
          <p:nvPr/>
        </p:nvSpPr>
        <p:spPr>
          <a:xfrm>
            <a:off x="4333462" y="798301"/>
            <a:ext cx="7248938" cy="49640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46822-BF21-4A71-AF3E-1691476A5299}"/>
              </a:ext>
            </a:extLst>
          </p:cNvPr>
          <p:cNvSpPr/>
          <p:nvPr/>
        </p:nvSpPr>
        <p:spPr>
          <a:xfrm>
            <a:off x="4465984" y="874643"/>
            <a:ext cx="7248938" cy="496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94C782-BBC8-4DF6-B0C4-95E3DF3AAF9B}"/>
              </a:ext>
            </a:extLst>
          </p:cNvPr>
          <p:cNvSpPr txBox="1"/>
          <p:nvPr/>
        </p:nvSpPr>
        <p:spPr>
          <a:xfrm>
            <a:off x="6818852" y="582255"/>
            <a:ext cx="2543202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ผู้มีอำนาจ</a:t>
            </a:r>
            <a:endParaRPr lang="en-US" sz="3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CFD60-4BD7-4BBD-A3D4-7D5F1BB00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83076"/>
            <a:ext cx="3953835" cy="263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CBBA7F-61F6-4864-AAC5-BAD1202D34BA}"/>
              </a:ext>
            </a:extLst>
          </p:cNvPr>
          <p:cNvSpPr/>
          <p:nvPr/>
        </p:nvSpPr>
        <p:spPr>
          <a:xfrm>
            <a:off x="5514461" y="4180870"/>
            <a:ext cx="5151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คุณมีแนวโน้มที่จะใช้การเคลื่อนไหวตามอำนาจ </a:t>
            </a:r>
            <a:endParaRPr lang="en-US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และเป็นสิ่งที่ยังคงใช้กันมากที่สุดในองค์กร</a:t>
            </a:r>
            <a:endParaRPr lang="en-US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E3B6ECD-6E88-4E33-9FB0-92D4CD3EA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" y="2978984"/>
            <a:ext cx="5004128" cy="25020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E25DB9-7228-482F-987F-F3836C002697}"/>
              </a:ext>
            </a:extLst>
          </p:cNvPr>
          <p:cNvSpPr/>
          <p:nvPr/>
        </p:nvSpPr>
        <p:spPr>
          <a:xfrm>
            <a:off x="351183" y="5831502"/>
            <a:ext cx="4545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Hopkin, M. R. (2014, August 9). Six Channels of Influence: How to Navigate Them Effectively. Retrieved October 30, 2019, from Six Channels of Influence: How to Navigate Them Effectively.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6A065-D22D-4E18-8625-56D58BC4D8BF}"/>
              </a:ext>
            </a:extLst>
          </p:cNvPr>
          <p:cNvSpPr/>
          <p:nvPr/>
        </p:nvSpPr>
        <p:spPr>
          <a:xfrm>
            <a:off x="7904920" y="6006191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2946C6F4-2885-478D-957D-0A6B1567E300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236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A369D7-2865-41F4-8543-AC7519FCB535}"/>
              </a:ext>
            </a:extLst>
          </p:cNvPr>
          <p:cNvSpPr/>
          <p:nvPr/>
        </p:nvSpPr>
        <p:spPr>
          <a:xfrm>
            <a:off x="4333462" y="798301"/>
            <a:ext cx="7248938" cy="49640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46822-BF21-4A71-AF3E-1691476A5299}"/>
              </a:ext>
            </a:extLst>
          </p:cNvPr>
          <p:cNvSpPr/>
          <p:nvPr/>
        </p:nvSpPr>
        <p:spPr>
          <a:xfrm>
            <a:off x="4465984" y="874643"/>
            <a:ext cx="7248938" cy="496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94C782-BBC8-4DF6-B0C4-95E3DF3AAF9B}"/>
              </a:ext>
            </a:extLst>
          </p:cNvPr>
          <p:cNvSpPr txBox="1"/>
          <p:nvPr/>
        </p:nvSpPr>
        <p:spPr>
          <a:xfrm>
            <a:off x="6623077" y="596347"/>
            <a:ext cx="293475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ความมีเหตุผล</a:t>
            </a:r>
            <a:endParaRPr lang="en-US" sz="3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CBBA7F-61F6-4864-AAC5-BAD1202D34BA}"/>
              </a:ext>
            </a:extLst>
          </p:cNvPr>
          <p:cNvSpPr/>
          <p:nvPr/>
        </p:nvSpPr>
        <p:spPr>
          <a:xfrm>
            <a:off x="5122020" y="3814517"/>
            <a:ext cx="6280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สิ่งนี้แสดงให้เห็นถึง</a:t>
            </a: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แนวโน้มที่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จะใช้เหตุผลเชิงข้อมูลเพื่อโน้มน้าว</a:t>
            </a: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ใจ</a:t>
            </a:r>
            <a:r>
              <a:rPr lang="en-US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เป็นรูปแบบการชักชวนที่พบบ่อยที่สุดเป็นอันดับสอง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9921DC-686B-4470-94AC-18DAF130F239}"/>
              </a:ext>
            </a:extLst>
          </p:cNvPr>
          <p:cNvSpPr/>
          <p:nvPr/>
        </p:nvSpPr>
        <p:spPr>
          <a:xfrm>
            <a:off x="6096000" y="1703393"/>
            <a:ext cx="5223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 </a:t>
            </a:r>
            <a:r>
              <a:rPr lang="th-TH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</a:t>
            </a:r>
            <a:r>
              <a:rPr lang="th-TH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ความคิดที่มีเหตุผลมากกว่าพฤติกรรมที่ไม่มี</a:t>
            </a:r>
            <a:r>
              <a:rPr lang="th-TH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เหตุผลกล่าว</a:t>
            </a:r>
            <a:r>
              <a:rPr lang="th-TH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อีกนัยหนึ่ง</a:t>
            </a:r>
            <a:r>
              <a:rPr lang="th-TH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</a:t>
            </a:r>
            <a:r>
              <a:rPr lang="th-TH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ไม่แข็งแรงพอที่จะยั่วยุฉัน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  <a:p>
            <a:pPr algn="r"/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April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Hartsook</a:t>
            </a:r>
            <a:endParaRPr lang="en-US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B51D8D-7CA6-4B64-8E64-62199D60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" y="2978984"/>
            <a:ext cx="5004128" cy="2502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FD741-6652-44A2-9B97-4B8ABDF02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9" t="5618" r="12685" b="1227"/>
          <a:stretch/>
        </p:blipFill>
        <p:spPr>
          <a:xfrm>
            <a:off x="3504708" y="984142"/>
            <a:ext cx="2517913" cy="2526822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DF3BC6-366D-46B0-A3A7-61DC29BAB084}"/>
              </a:ext>
            </a:extLst>
          </p:cNvPr>
          <p:cNvSpPr/>
          <p:nvPr/>
        </p:nvSpPr>
        <p:spPr>
          <a:xfrm>
            <a:off x="351183" y="5831502"/>
            <a:ext cx="4545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Hopkin, M. R. (2014, August 9). Six Channels of Influence: How to Navigate Them Effectively. Retrieved October 30, 2019, from Six Channels of Influence: How to Navigate Them Effectively.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5F5E8-630A-4BE8-B90D-BBABD8BDEAF4}"/>
              </a:ext>
            </a:extLst>
          </p:cNvPr>
          <p:cNvSpPr/>
          <p:nvPr/>
        </p:nvSpPr>
        <p:spPr>
          <a:xfrm>
            <a:off x="7904920" y="6006191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AAD00453-2A78-46D8-8C15-CB406CE7C364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900063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E6C979D-EF58-4858-8B91-739BF71BBE62}" vid="{D4DCA0D8-396C-48AE-A10D-E163C8849F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10416</TotalTime>
  <Words>2769</Words>
  <Application>Microsoft Office PowerPoint</Application>
  <PresentationFormat>Widescreen</PresentationFormat>
  <Paragraphs>198</Paragraphs>
  <Slides>28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TH SarabunPSK</vt:lpstr>
      <vt:lpstr>Times New Roman</vt:lpstr>
      <vt:lpstr>Office Theme</vt:lpstr>
      <vt:lpstr>การพัฒนาทักษะการสื่อสารของผู้นำ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Communication  Skills Development</dc:title>
  <dc:creator>Newy -</dc:creator>
  <cp:lastModifiedBy>Admin</cp:lastModifiedBy>
  <cp:revision>435</cp:revision>
  <cp:lastPrinted>2019-10-03T07:34:28Z</cp:lastPrinted>
  <dcterms:created xsi:type="dcterms:W3CDTF">2019-09-18T15:21:02Z</dcterms:created>
  <dcterms:modified xsi:type="dcterms:W3CDTF">2020-11-10T12:37:16Z</dcterms:modified>
</cp:coreProperties>
</file>