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16" r:id="rId2"/>
    <p:sldId id="782" r:id="rId3"/>
    <p:sldId id="861" r:id="rId4"/>
    <p:sldId id="864" r:id="rId5"/>
    <p:sldId id="888" r:id="rId6"/>
    <p:sldId id="727" r:id="rId7"/>
    <p:sldId id="800" r:id="rId8"/>
    <p:sldId id="865" r:id="rId9"/>
    <p:sldId id="866" r:id="rId10"/>
    <p:sldId id="868" r:id="rId11"/>
    <p:sldId id="871" r:id="rId12"/>
    <p:sldId id="898" r:id="rId13"/>
    <p:sldId id="872" r:id="rId14"/>
    <p:sldId id="890" r:id="rId15"/>
    <p:sldId id="891" r:id="rId16"/>
    <p:sldId id="874" r:id="rId17"/>
    <p:sldId id="876" r:id="rId18"/>
    <p:sldId id="877" r:id="rId19"/>
    <p:sldId id="884" r:id="rId20"/>
    <p:sldId id="875" r:id="rId21"/>
    <p:sldId id="893" r:id="rId22"/>
    <p:sldId id="894" r:id="rId23"/>
    <p:sldId id="895" r:id="rId24"/>
    <p:sldId id="896" r:id="rId25"/>
    <p:sldId id="897" r:id="rId26"/>
    <p:sldId id="885" r:id="rId27"/>
    <p:sldId id="8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949C"/>
    <a:srgbClr val="F3B917"/>
    <a:srgbClr val="018F90"/>
    <a:srgbClr val="E86341"/>
    <a:srgbClr val="CDDD2A"/>
    <a:srgbClr val="FFD7CD"/>
    <a:srgbClr val="D94F71"/>
    <a:srgbClr val="77C6E9"/>
    <a:srgbClr val="4DC4CA"/>
    <a:srgbClr val="FF8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10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type performs when messages are lengthy, detailed, or complicated. They cannot be communicated via email.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5708" y="3198220"/>
            <a:ext cx="10307783" cy="1003169"/>
          </a:xfrm>
        </p:spPr>
        <p:txBody>
          <a:bodyPr/>
          <a:lstStyle/>
          <a:p>
            <a:pPr marL="457200" fontAlgn="base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การจัดการสื่อสารที่มีประสิทธิภาพในการประชุม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7033" y="2488277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การพัฒนาทักษะการสื่อสารร่วมกัน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EE7486A7-0D16-476C-BB44-FF6E3F75D868}"/>
              </a:ext>
            </a:extLst>
          </p:cNvPr>
          <p:cNvSpPr txBox="1"/>
          <p:nvPr/>
        </p:nvSpPr>
        <p:spPr>
          <a:xfrm>
            <a:off x="2791055" y="4199912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052FFA-3A8E-4C69-BA67-BC827CCE375F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842CE0-4231-40B3-8ADD-00E49BE0F026}"/>
              </a:ext>
            </a:extLst>
          </p:cNvPr>
          <p:cNvGrpSpPr/>
          <p:nvPr/>
        </p:nvGrpSpPr>
        <p:grpSpPr>
          <a:xfrm>
            <a:off x="7626347" y="1399906"/>
            <a:ext cx="4080012" cy="4948758"/>
            <a:chOff x="7825411" y="951350"/>
            <a:chExt cx="4080012" cy="494875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8904CD-B579-4B46-AD2E-38DF8D437E2A}"/>
                </a:ext>
              </a:extLst>
            </p:cNvPr>
            <p:cNvSpPr/>
            <p:nvPr/>
          </p:nvSpPr>
          <p:spPr>
            <a:xfrm>
              <a:off x="8671893" y="1685871"/>
              <a:ext cx="1351721" cy="132343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8A6687-235D-4F5F-BE3D-C466CF54A3F7}"/>
                </a:ext>
              </a:extLst>
            </p:cNvPr>
            <p:cNvSpPr/>
            <p:nvPr/>
          </p:nvSpPr>
          <p:spPr>
            <a:xfrm>
              <a:off x="9067802" y="2433194"/>
              <a:ext cx="2438398" cy="245993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76F7AE-7D59-406C-9D49-9FC23C651E45}"/>
                </a:ext>
              </a:extLst>
            </p:cNvPr>
            <p:cNvSpPr/>
            <p:nvPr/>
          </p:nvSpPr>
          <p:spPr>
            <a:xfrm>
              <a:off x="8671893" y="4416938"/>
              <a:ext cx="1351721" cy="1323438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A2D0DF-6C00-4649-ACFE-8958E2899C1D}"/>
                </a:ext>
              </a:extLst>
            </p:cNvPr>
            <p:cNvSpPr/>
            <p:nvPr/>
          </p:nvSpPr>
          <p:spPr>
            <a:xfrm>
              <a:off x="8439979" y="1507392"/>
              <a:ext cx="1351721" cy="1323438"/>
            </a:xfrm>
            <a:prstGeom prst="ellipse">
              <a:avLst/>
            </a:prstGeom>
            <a:solidFill>
              <a:srgbClr val="EF7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AB94C8-738B-43ED-9F41-4B323F52CDEF}"/>
                </a:ext>
              </a:extLst>
            </p:cNvPr>
            <p:cNvSpPr/>
            <p:nvPr/>
          </p:nvSpPr>
          <p:spPr>
            <a:xfrm>
              <a:off x="8572497" y="4576670"/>
              <a:ext cx="1351721" cy="1323438"/>
            </a:xfrm>
            <a:prstGeom prst="ellipse">
              <a:avLst/>
            </a:prstGeom>
            <a:solidFill>
              <a:srgbClr val="ADC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3B0BE0-F9CF-4EF1-BAF7-4906785159CB}"/>
                </a:ext>
              </a:extLst>
            </p:cNvPr>
            <p:cNvSpPr/>
            <p:nvPr/>
          </p:nvSpPr>
          <p:spPr>
            <a:xfrm>
              <a:off x="9261617" y="2395239"/>
              <a:ext cx="2438398" cy="2459935"/>
            </a:xfrm>
            <a:prstGeom prst="ellipse">
              <a:avLst/>
            </a:prstGeom>
            <a:solidFill>
              <a:srgbClr val="005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C7C0B5-74BE-43FB-B14B-42C28D8CE1CF}"/>
                </a:ext>
              </a:extLst>
            </p:cNvPr>
            <p:cNvSpPr/>
            <p:nvPr/>
          </p:nvSpPr>
          <p:spPr>
            <a:xfrm>
              <a:off x="9347753" y="951350"/>
              <a:ext cx="25576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การจัดการเวลา</a:t>
              </a:r>
              <a:endPara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431120-6B24-4947-B3A8-571BA166DD6E}"/>
                </a:ext>
              </a:extLst>
            </p:cNvPr>
            <p:cNvSpPr/>
            <p:nvPr/>
          </p:nvSpPr>
          <p:spPr>
            <a:xfrm>
              <a:off x="7837004" y="1669114"/>
              <a:ext cx="25576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10%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3CB5FD-DF70-4E58-B596-2809B3DBBB15}"/>
                </a:ext>
              </a:extLst>
            </p:cNvPr>
            <p:cNvSpPr/>
            <p:nvPr/>
          </p:nvSpPr>
          <p:spPr>
            <a:xfrm>
              <a:off x="9201981" y="2682537"/>
              <a:ext cx="255767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+mj-lt"/>
                </a:rPr>
                <a:t>80%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D95C3D-9A11-473D-B776-2C1023BDC9AB}"/>
                </a:ext>
              </a:extLst>
            </p:cNvPr>
            <p:cNvSpPr/>
            <p:nvPr/>
          </p:nvSpPr>
          <p:spPr>
            <a:xfrm>
              <a:off x="7825411" y="2167657"/>
              <a:ext cx="2557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การเปิด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19436D-2125-4703-B9EA-A761B561FB93}"/>
                </a:ext>
              </a:extLst>
            </p:cNvPr>
            <p:cNvSpPr/>
            <p:nvPr/>
          </p:nvSpPr>
          <p:spPr>
            <a:xfrm>
              <a:off x="7951303" y="4735975"/>
              <a:ext cx="25576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10%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CF66CD-70AF-4DC6-BBB6-601A7FDB89E1}"/>
                </a:ext>
              </a:extLst>
            </p:cNvPr>
            <p:cNvSpPr/>
            <p:nvPr/>
          </p:nvSpPr>
          <p:spPr>
            <a:xfrm>
              <a:off x="7939710" y="5234518"/>
              <a:ext cx="2557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การปิด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C6B948-B102-41C6-AA21-CA006A6F9953}"/>
                </a:ext>
              </a:extLst>
            </p:cNvPr>
            <p:cNvSpPr/>
            <p:nvPr/>
          </p:nvSpPr>
          <p:spPr>
            <a:xfrm>
              <a:off x="9228485" y="3770520"/>
              <a:ext cx="2557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การอภิปราย / ...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446DEF-F6F5-43A1-BD02-51AFC87D4218}"/>
              </a:ext>
            </a:extLst>
          </p:cNvPr>
          <p:cNvGrpSpPr/>
          <p:nvPr/>
        </p:nvGrpSpPr>
        <p:grpSpPr>
          <a:xfrm>
            <a:off x="2161118" y="576385"/>
            <a:ext cx="10030882" cy="646331"/>
            <a:chOff x="2161118" y="576385"/>
            <a:chExt cx="10030882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240C5-B187-4D94-B745-47E2CB6B0C31}"/>
                </a:ext>
              </a:extLst>
            </p:cNvPr>
            <p:cNvSpPr txBox="1"/>
            <p:nvPr/>
          </p:nvSpPr>
          <p:spPr>
            <a:xfrm>
              <a:off x="2161118" y="576385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1. </a:t>
              </a:r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การกำหนดวาระการพัฒนา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46F3F3-D8FE-4107-BEC5-12AC0ED9B47D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3BF10E-76BF-4022-AE4E-7CF98FEEFF1C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BCABE0-4AC5-4868-9A01-C52711E57720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FF6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1021FB-3F98-4B82-AF19-F39DAC66557C}"/>
                </a:ext>
              </a:extLst>
            </p:cNvPr>
            <p:cNvSpPr/>
            <p:nvPr/>
          </p:nvSpPr>
          <p:spPr>
            <a:xfrm>
              <a:off x="10030881" y="624193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528C9-F716-4BC1-9E45-ECD34A72FDE0}"/>
              </a:ext>
            </a:extLst>
          </p:cNvPr>
          <p:cNvGrpSpPr/>
          <p:nvPr/>
        </p:nvGrpSpPr>
        <p:grpSpPr>
          <a:xfrm>
            <a:off x="572053" y="3893521"/>
            <a:ext cx="7433637" cy="1817496"/>
            <a:chOff x="572053" y="3893521"/>
            <a:chExt cx="7433637" cy="18174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4B26B9-C05A-4641-8849-072FC60835FC}"/>
                </a:ext>
              </a:extLst>
            </p:cNvPr>
            <p:cNvSpPr/>
            <p:nvPr/>
          </p:nvSpPr>
          <p:spPr>
            <a:xfrm>
              <a:off x="1266548" y="3895135"/>
              <a:ext cx="6739142" cy="1815882"/>
            </a:xfrm>
            <a:prstGeom prst="rect">
              <a:avLst/>
            </a:prstGeom>
            <a:ln w="28575">
              <a:solidFill>
                <a:srgbClr val="F8D4D3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ลำดับของวาระการประชุม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การลื่นไหลของการอภิปราย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การจัดลำดับความสำคัญ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เวลาของผู้เข้าร่วมประชุมที่สำคัญ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94292C-2147-4084-A063-9C0F0D409656}"/>
                </a:ext>
              </a:extLst>
            </p:cNvPr>
            <p:cNvSpPr/>
            <p:nvPr/>
          </p:nvSpPr>
          <p:spPr>
            <a:xfrm>
              <a:off x="572053" y="3893521"/>
              <a:ext cx="595099" cy="1446550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4AF1D5-034A-435F-8C75-51BBD843EC39}"/>
              </a:ext>
            </a:extLst>
          </p:cNvPr>
          <p:cNvGrpSpPr/>
          <p:nvPr/>
        </p:nvGrpSpPr>
        <p:grpSpPr>
          <a:xfrm>
            <a:off x="562530" y="1810811"/>
            <a:ext cx="7433084" cy="1776228"/>
            <a:chOff x="565704" y="1926526"/>
            <a:chExt cx="7433084" cy="17762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CF1551-C1EC-4C6C-A7D4-AC238FA165C1}"/>
                </a:ext>
              </a:extLst>
            </p:cNvPr>
            <p:cNvSpPr/>
            <p:nvPr/>
          </p:nvSpPr>
          <p:spPr>
            <a:xfrm>
              <a:off x="572053" y="2024587"/>
              <a:ext cx="7426735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วาระการประชุมเป็นเครื่องมือในการวางแผนที่ช่วยอำนวยความสะดวก</a:t>
              </a:r>
              <a:b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บริหารเวลาระหว่างการประชุมและช่วยให้ผู้เข้าร่วมสามารถเตรียมตัวและมีส่วนร่วมสำหรับการประชุมได้อย่างมีประสิทธิภาพมากขึ้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565C8C-2514-4EAD-B6B1-C2FC61A54056}"/>
                </a:ext>
              </a:extLst>
            </p:cNvPr>
            <p:cNvSpPr/>
            <p:nvPr/>
          </p:nvSpPr>
          <p:spPr>
            <a:xfrm>
              <a:off x="572053" y="3643911"/>
              <a:ext cx="7426734" cy="5884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B2DF32-349E-4E62-9794-03D1C3C32EF3}"/>
                </a:ext>
              </a:extLst>
            </p:cNvPr>
            <p:cNvSpPr/>
            <p:nvPr/>
          </p:nvSpPr>
          <p:spPr>
            <a:xfrm>
              <a:off x="565704" y="1926526"/>
              <a:ext cx="7426734" cy="5884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8">
            <a:extLst>
              <a:ext uri="{FF2B5EF4-FFF2-40B4-BE49-F238E27FC236}">
                <a16:creationId xmlns:a16="http://schemas.microsoft.com/office/drawing/2014/main" id="{F458DF1F-0B35-4EA8-984E-B81079F02671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71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211699-1C67-4A2E-8303-5D465EACA2B7}"/>
              </a:ext>
            </a:extLst>
          </p:cNvPr>
          <p:cNvSpPr/>
          <p:nvPr/>
        </p:nvSpPr>
        <p:spPr>
          <a:xfrm>
            <a:off x="357808" y="6114078"/>
            <a:ext cx="332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Shoop, B. L. (2016). Making the most of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IEEE Engineering Management Review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44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(4), 23-25.</a:t>
            </a:r>
            <a:endParaRPr lang="en-US" sz="1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959B1-6BC4-4133-A6F8-9D34F89E10E0}"/>
              </a:ext>
            </a:extLst>
          </p:cNvPr>
          <p:cNvGrpSpPr/>
          <p:nvPr/>
        </p:nvGrpSpPr>
        <p:grpSpPr>
          <a:xfrm>
            <a:off x="2020956" y="1125396"/>
            <a:ext cx="8763000" cy="5057775"/>
            <a:chOff x="2020956" y="1125396"/>
            <a:chExt cx="8763000" cy="5057775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8797B6B5-4693-491B-88D3-3AC9624AB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956" y="1125396"/>
              <a:ext cx="8763000" cy="505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3A2A1-B956-45B7-8084-BC232F57EE30}"/>
                </a:ext>
              </a:extLst>
            </p:cNvPr>
            <p:cNvSpPr txBox="1"/>
            <p:nvPr/>
          </p:nvSpPr>
          <p:spPr>
            <a:xfrm>
              <a:off x="4927153" y="4126627"/>
              <a:ext cx="28582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วิธีการสร้างวาระ</a:t>
              </a:r>
              <a:b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</a:br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การประชุม </a:t>
              </a:r>
              <a:r>
                <a:rPr lang="th-TH" sz="3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รูประฆัง</a:t>
              </a:r>
              <a:endPara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C482DF-A777-4DAA-9FE9-38793496EA40}"/>
              </a:ext>
            </a:extLst>
          </p:cNvPr>
          <p:cNvGrpSpPr/>
          <p:nvPr/>
        </p:nvGrpSpPr>
        <p:grpSpPr>
          <a:xfrm>
            <a:off x="5163716" y="393664"/>
            <a:ext cx="2470549" cy="1468767"/>
            <a:chOff x="5163716" y="393664"/>
            <a:chExt cx="2470549" cy="14687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7FCFFB-5C71-4A96-91C3-BE25593BB53A}"/>
                </a:ext>
              </a:extLst>
            </p:cNvPr>
            <p:cNvSpPr/>
            <p:nvPr/>
          </p:nvSpPr>
          <p:spPr>
            <a:xfrm>
              <a:off x="5163716" y="393664"/>
              <a:ext cx="247054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วางหัวข้อที่ยาก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ในศูนย์กลางการประชุม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6DC0D2-4E10-472E-9A4A-44072FDE3886}"/>
                </a:ext>
              </a:extLst>
            </p:cNvPr>
            <p:cNvGrpSpPr/>
            <p:nvPr/>
          </p:nvGrpSpPr>
          <p:grpSpPr>
            <a:xfrm>
              <a:off x="6096000" y="1322381"/>
              <a:ext cx="556592" cy="540050"/>
              <a:chOff x="6096000" y="1322381"/>
              <a:chExt cx="556592" cy="54005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AC319D2-8E1A-4095-B3DA-EB4CE03E7748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501C93-F58B-4E86-865A-18621261BACC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7EB806-5BDE-469A-B434-A93C57891EA4}"/>
              </a:ext>
            </a:extLst>
          </p:cNvPr>
          <p:cNvGrpSpPr/>
          <p:nvPr/>
        </p:nvGrpSpPr>
        <p:grpSpPr>
          <a:xfrm>
            <a:off x="7467600" y="2450221"/>
            <a:ext cx="3594652" cy="1384995"/>
            <a:chOff x="7467600" y="2450221"/>
            <a:chExt cx="3594652" cy="1384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5304E3-5123-4761-8907-4E8CF85A4C10}"/>
                </a:ext>
              </a:extLst>
            </p:cNvPr>
            <p:cNvSpPr/>
            <p:nvPr/>
          </p:nvSpPr>
          <p:spPr>
            <a:xfrm>
              <a:off x="8225746" y="2450221"/>
              <a:ext cx="283650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วางรากฐานสำหรับการประชุมครั้งต่อไป – </a:t>
              </a:r>
              <a:b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รวมถึงงานที่ยากล่วงหน้า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47D77F-14E0-49E4-BF37-4B0092DFD861}"/>
                </a:ext>
              </a:extLst>
            </p:cNvPr>
            <p:cNvGrpSpPr/>
            <p:nvPr/>
          </p:nvGrpSpPr>
          <p:grpSpPr>
            <a:xfrm>
              <a:off x="7467600" y="2985736"/>
              <a:ext cx="556592" cy="540050"/>
              <a:chOff x="6096000" y="1322381"/>
              <a:chExt cx="556592" cy="54005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5232C5-782F-446C-9786-86BB8AC6E95A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E52E4C-6539-471F-9D04-7B7CAF67986D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E07F9-64F8-4735-812E-218E1E7790E8}"/>
              </a:ext>
            </a:extLst>
          </p:cNvPr>
          <p:cNvGrpSpPr/>
          <p:nvPr/>
        </p:nvGrpSpPr>
        <p:grpSpPr>
          <a:xfrm>
            <a:off x="1151292" y="4240849"/>
            <a:ext cx="3056879" cy="962361"/>
            <a:chOff x="1110930" y="4190034"/>
            <a:chExt cx="3056879" cy="9623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0B5E78-B479-404B-AB2D-3328B2B7271A}"/>
                </a:ext>
              </a:extLst>
            </p:cNvPr>
            <p:cNvSpPr/>
            <p:nvPr/>
          </p:nvSpPr>
          <p:spPr>
            <a:xfrm>
              <a:off x="1110930" y="4190034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เริ่มต้นด้วยสิ่งง่าย ๆ ก่อน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1351A3-AA73-4C3D-9888-1418ED490C46}"/>
                </a:ext>
              </a:extLst>
            </p:cNvPr>
            <p:cNvGrpSpPr/>
            <p:nvPr/>
          </p:nvGrpSpPr>
          <p:grpSpPr>
            <a:xfrm>
              <a:off x="3611217" y="4612345"/>
              <a:ext cx="556592" cy="540050"/>
              <a:chOff x="6096000" y="1322381"/>
              <a:chExt cx="556592" cy="54005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A03392A-E8D5-41CB-B2C1-3D8B4D69DA3D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1C28BF-A26B-473C-88A8-B48EAC2A2CD7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8930C2-F58B-4179-9B7C-F9F87916D4BE}"/>
              </a:ext>
            </a:extLst>
          </p:cNvPr>
          <p:cNvGrpSpPr/>
          <p:nvPr/>
        </p:nvGrpSpPr>
        <p:grpSpPr>
          <a:xfrm>
            <a:off x="2048223" y="2306781"/>
            <a:ext cx="3299029" cy="1109275"/>
            <a:chOff x="2048223" y="2306781"/>
            <a:chExt cx="3299029" cy="110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71BE4B-0EC4-4EF1-A201-0A7794FB45CC}"/>
                </a:ext>
              </a:extLst>
            </p:cNvPr>
            <p:cNvSpPr/>
            <p:nvPr/>
          </p:nvSpPr>
          <p:spPr>
            <a:xfrm>
              <a:off x="2048223" y="2306781"/>
              <a:ext cx="27424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มุ่งเน้นไปที่รายการที่ไม่ขัดแย้ง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B0BDBC-121D-4CCE-AA20-7EBB1A7125CD}"/>
                </a:ext>
              </a:extLst>
            </p:cNvPr>
            <p:cNvGrpSpPr/>
            <p:nvPr/>
          </p:nvGrpSpPr>
          <p:grpSpPr>
            <a:xfrm>
              <a:off x="4790660" y="2876006"/>
              <a:ext cx="556592" cy="540050"/>
              <a:chOff x="6096000" y="1322381"/>
              <a:chExt cx="556592" cy="54005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2F78FC-617F-4D2A-8572-EC0628119D03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DE21427-CC17-4DE2-ADF9-81716DA106A8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6" name="Oval 8">
            <a:extLst>
              <a:ext uri="{FF2B5EF4-FFF2-40B4-BE49-F238E27FC236}">
                <a16:creationId xmlns:a16="http://schemas.microsoft.com/office/drawing/2014/main" id="{7A85213A-3CC7-454D-8FE1-F814EA058799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8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149" y="1837763"/>
            <a:ext cx="27784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ในการสร้างระเบียบวาระการประชุม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Bell-Shaped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พื้นฐานบางประการ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ที่ต้องปฏิบัติตาม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เริ่มด้วยสิ่งง่าย ๆ ก่อน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การเริ่มต้นของการประชุมเป็นส่วนที่ยุ่งยากน้อยที่สุดของการประชุมและเป็นเวทีสำหรับความสำเร็จเล็ก ๆ ก่อนที่จะจัดการกับความท้าทายที่ใหญ่กว่า สิ่งนี้ถือเป็นส่วนของการประชุมที่มีการพิจารณารายงานการประชุมก่อนหน้า (ถ้ามี) และการประกาศใด ๆ ที่ไม่มีข้อโต้แย้ง เช่นเหตุการณ์ที่กำลังจะมาถึง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ส่วนนี้ควรสั้นมากอาจจะไม่เกิน 5 ถึง 10 นาที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56" y="1852749"/>
            <a:ext cx="269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มุ่งเน้นไปที่รายการที่ไม่ขัดแย้ง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หลังจากทำการสรุปส่วนเริ่มต้น เนื้อหาการประชุมของคุณเริ่มต้นอย่างแท้จริง ซึ่งเป็นเวลาที่สามารถเริ่มต้นแก้ไขปัญหาวาระที่คุณเตรียมไว้ก่อนการประชุม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ผู้นำบางคนชอบเรียกส่วนนี้ว่า "วาระยินยอม" หรือ "รายชื่อยินยอม“ สิ่งเหล่านี้คือรายการที่กลุ่มของคุณไม่จำเป็นต้องให้ความสำคัญในรายละเอียดเนื้อหาที่ไม่มีข้อโต้แย้งที่สามารถลงคะแนนและย้ายไปข้างหน้าอย่างรวดเร็วและง่ายดาย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4288" y="520966"/>
            <a:ext cx="2776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วางหัวข้อที่ยากในศูนย์กลางการประชุม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มันอาจฟังดูแปลกที่จะวางหัวข้อที่ยากกว่าไว้ในที่ประชุมแทนที่มากกว่าจุดอื่น แต่การวางหัวข้อที่ยากท่ามกลางการประชุมนั้นมีหลายวัตถุประสงค์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อย่างแรก คือ เรื่องง่าย ๆ ในการเข้าร่วมประชุม - บางคนจะมาสายในการประชุม คนอื่นอาจต้องออกไปก่อน โดยการวางรายการวาระที่เกี่ยวข้องมากขึ้นในระหว่างการประชุมของคุณ ซึ่งคุณรวบรวมทั้งสองกลุ่ม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สำคัญที่สุดคือคุณรวบรวมข้อมูลทั้งสองกลุ่มในเวลาที่พวกเขากังวลมากที่สุดเกี่ยวกับการประชุมที่พวกเขากำลังเข้าร่วมมากกว่าการประชุมครั้งต่อไปที่พวกเขาต้องมีส่วนร่วมการมุ่งเน้นนั้นจะนำไปสู่การสนทนาที่ดีขึ้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3312" y="643798"/>
            <a:ext cx="269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วางรากฐานสำหรับการประชุมครั้งต่อไป –รวมถึงงานที่ยากล่วงหน้า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ในช่วงปิดการประชุมอภิปรายหัวข้อยาก ๆ ที่รออยู่ข้างหน้าเพื่อพิจารณาในการประชุมที่กำลังจะมาถึง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ไม่จำเป็นต้องไปลงรายละเอียดที่นี่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เป้าหมายคือให้ผู้เข้าร่วมประชุมของคุณคิดถึงสิ่งที่อยู่ไกลออกไปและสิ่งที่พวกเขาต้องทำ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นั้นสรุปการประชุมโดยบันทึกว่าการประชุมครั้งต่อไปที่จะจัดขึ้นโดยตระหนักถึงผู้เข้าร่วมการประชุมใด ๆ ที่สมควรได้รับเกียรติ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A4E527F-8696-4AF7-8836-59657FDDCBBF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35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62748-8B50-4E99-9955-2A38D89D3F7A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9655-B4C7-44E1-95AE-F4275D0C1A25}"/>
              </a:ext>
            </a:extLst>
          </p:cNvPr>
          <p:cNvSpPr/>
          <p:nvPr/>
        </p:nvSpPr>
        <p:spPr>
          <a:xfrm>
            <a:off x="331304" y="5998110"/>
            <a:ext cx="46250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Ludwig, T. D., &amp; Frazier, C. B. (2012). Employee engagement and organizational behavior management.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Organizational Behavior Management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32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(1), 75-82.</a:t>
            </a: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C5AE6-AC19-4180-B1CC-76D9B3178B7E}"/>
              </a:ext>
            </a:extLst>
          </p:cNvPr>
          <p:cNvSpPr/>
          <p:nvPr/>
        </p:nvSpPr>
        <p:spPr>
          <a:xfrm>
            <a:off x="1789042" y="3553686"/>
            <a:ext cx="9634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เมื่อผู้เข้าร่วมในการประชุมกลุ่ม มีความจำเป็นเพียงเล็กน้อยในวาระการประชุม พิจารณาให้ทางเลือกแก่พวกเขามีทางเลือกในการ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เข้าร่วมการประชุมส่วนที่เกี่ยวข้อง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ของการประชุม แล้ว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เดินออกไปได้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24A73-0484-4348-A0C4-268EC5BD3CFF}"/>
              </a:ext>
            </a:extLst>
          </p:cNvPr>
          <p:cNvSpPr/>
          <p:nvPr/>
        </p:nvSpPr>
        <p:spPr>
          <a:xfrm>
            <a:off x="844631" y="4783757"/>
            <a:ext cx="9505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ผู้เข้าร่วมบางคนอาจได้รับการพิจารณาว่า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ผลลัพธ์ของการประชุมไม่สามารถบรรลุผลได้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หากไม่ได้เข้าร่วมประชุม (เช่นผู้มีอำนาจตัดสินใจ)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777267-F0FB-4D1F-A66A-1701BA22AF48}"/>
              </a:ext>
            </a:extLst>
          </p:cNvPr>
          <p:cNvGrpSpPr/>
          <p:nvPr/>
        </p:nvGrpSpPr>
        <p:grpSpPr>
          <a:xfrm>
            <a:off x="2192682" y="572525"/>
            <a:ext cx="9999318" cy="646331"/>
            <a:chOff x="2192682" y="572525"/>
            <a:chExt cx="9999318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45CF19-E646-44E7-B82C-5AA8AA02B01B}"/>
                </a:ext>
              </a:extLst>
            </p:cNvPr>
            <p:cNvSpPr txBox="1"/>
            <p:nvPr/>
          </p:nvSpPr>
          <p:spPr>
            <a:xfrm>
              <a:off x="2192682" y="572525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2. ผู้เข้าร่วมประชุม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C70C90-46D4-4326-B334-248ADEAD884B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B30854-3D29-4CB4-B484-406F345ED120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B8CDF4-2E40-456D-A99C-994051FDA7CC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A04358-0DD7-4168-BAB2-DCE2086CB992}"/>
                </a:ext>
              </a:extLst>
            </p:cNvPr>
            <p:cNvSpPr/>
            <p:nvPr/>
          </p:nvSpPr>
          <p:spPr>
            <a:xfrm>
              <a:off x="9999317" y="606376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96754-C49B-49B5-ADF8-383908A70C53}"/>
              </a:ext>
            </a:extLst>
          </p:cNvPr>
          <p:cNvGrpSpPr/>
          <p:nvPr/>
        </p:nvGrpSpPr>
        <p:grpSpPr>
          <a:xfrm>
            <a:off x="847103" y="1746751"/>
            <a:ext cx="10576270" cy="1439660"/>
            <a:chOff x="917985" y="1783091"/>
            <a:chExt cx="10187337" cy="14396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CBD64D-AED6-44A9-9AE7-6929F5DCC573}"/>
                </a:ext>
              </a:extLst>
            </p:cNvPr>
            <p:cNvSpPr/>
            <p:nvPr/>
          </p:nvSpPr>
          <p:spPr>
            <a:xfrm>
              <a:off x="917985" y="1837756"/>
              <a:ext cx="10177672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มีประสิทธิภาพมากขึ้นและประหยัดค่าใช้จ่ายเมื่อมีการจำกัดในการเชิญผู้เข้าร่วมที่มีส่วนร่วม</a:t>
              </a:r>
              <a:b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ในการทำรายการวาระการประชุม ผู้ที่จะมีส่วนร่วมในเนื้อหา</a:t>
              </a:r>
              <a:b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และผู้ที่จะตอบสนองต่อความคิดเห็นอย่างมีประสิทธิภาพ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1BB9A1-CC60-4B90-8315-F94BAA1C9CDE}"/>
                </a:ext>
              </a:extLst>
            </p:cNvPr>
            <p:cNvSpPr/>
            <p:nvPr/>
          </p:nvSpPr>
          <p:spPr>
            <a:xfrm>
              <a:off x="927650" y="3114734"/>
              <a:ext cx="10177672" cy="546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B56F2D-F9C6-4E0A-B8FF-53EDE7D75F0C}"/>
                </a:ext>
              </a:extLst>
            </p:cNvPr>
            <p:cNvSpPr/>
            <p:nvPr/>
          </p:nvSpPr>
          <p:spPr>
            <a:xfrm>
              <a:off x="917985" y="1783091"/>
              <a:ext cx="10177672" cy="546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88D57C6-5323-4FA6-90DC-7CD61A035736}"/>
              </a:ext>
            </a:extLst>
          </p:cNvPr>
          <p:cNvSpPr/>
          <p:nvPr/>
        </p:nvSpPr>
        <p:spPr>
          <a:xfrm>
            <a:off x="864503" y="3553686"/>
            <a:ext cx="778768" cy="1107996"/>
          </a:xfrm>
          <a:prstGeom prst="rect">
            <a:avLst/>
          </a:prstGeom>
          <a:solidFill>
            <a:srgbClr val="77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6DDE11-5EB2-4BD3-881C-ECBD8B275E1F}"/>
              </a:ext>
            </a:extLst>
          </p:cNvPr>
          <p:cNvSpPr/>
          <p:nvPr/>
        </p:nvSpPr>
        <p:spPr>
          <a:xfrm>
            <a:off x="10349948" y="4775899"/>
            <a:ext cx="1086679" cy="784559"/>
          </a:xfrm>
          <a:prstGeom prst="rect">
            <a:avLst/>
          </a:prstGeom>
          <a:solidFill>
            <a:srgbClr val="77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A8B8D8-5E0F-4772-B3A7-DD83D8FF6ABB}"/>
              </a:ext>
            </a:extLst>
          </p:cNvPr>
          <p:cNvSpPr/>
          <p:nvPr/>
        </p:nvSpPr>
        <p:spPr>
          <a:xfrm>
            <a:off x="1802297" y="3553686"/>
            <a:ext cx="9621076" cy="1107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6DE4F-E49F-4394-B827-8184BD18D6D0}"/>
              </a:ext>
            </a:extLst>
          </p:cNvPr>
          <p:cNvSpPr/>
          <p:nvPr/>
        </p:nvSpPr>
        <p:spPr>
          <a:xfrm>
            <a:off x="826673" y="4775899"/>
            <a:ext cx="9455662" cy="9619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A1CFEF9C-DF2E-43F5-9BB1-58359680BA97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80" y="1155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เข้าร่วมในการประชุมกลุ่มมีความจำเป็นเพียงเล็กน้อยในวาระการประชุมให้พิจารณาให้พวกเขามีทางเลือกในการเข้าร่วมการประชุมส่วนที่เกี่ยวข้องจากนั้นจึงออกไป</a:t>
            </a:r>
          </a:p>
        </p:txBody>
      </p:sp>
    </p:spTree>
    <p:extLst>
      <p:ext uri="{BB962C8B-B14F-4D97-AF65-F5344CB8AC3E}">
        <p14:creationId xmlns:p14="http://schemas.microsoft.com/office/powerpoint/2010/main" val="85941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4C3F47-0B30-4002-A7B6-D0EEA8DBB1A5}"/>
              </a:ext>
            </a:extLst>
          </p:cNvPr>
          <p:cNvSpPr/>
          <p:nvPr/>
        </p:nvSpPr>
        <p:spPr>
          <a:xfrm>
            <a:off x="5163991" y="1487067"/>
            <a:ext cx="2098200" cy="45638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5299788" y="2861075"/>
            <a:ext cx="1812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การกำหนดบทบาทให้กับผู้เข้าร่วม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DFBC6-05EC-427B-AE62-CA2AE07947E1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266F2-0A26-4BE9-8084-C48913A43A8B}"/>
              </a:ext>
            </a:extLst>
          </p:cNvPr>
          <p:cNvGrpSpPr/>
          <p:nvPr/>
        </p:nvGrpSpPr>
        <p:grpSpPr>
          <a:xfrm>
            <a:off x="2161118" y="586958"/>
            <a:ext cx="10030882" cy="646331"/>
            <a:chOff x="2161118" y="586958"/>
            <a:chExt cx="1003088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BE35CD-3D50-402E-AD81-5D927F025AF4}"/>
                </a:ext>
              </a:extLst>
            </p:cNvPr>
            <p:cNvSpPr txBox="1"/>
            <p:nvPr/>
          </p:nvSpPr>
          <p:spPr>
            <a:xfrm>
              <a:off x="2161118" y="586958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2. ผู้เข้าร่วม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F29E41-B44C-4428-A994-A643EE4DEC3D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9E253-108D-4774-8989-4BC0FFCDA1CA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2DFEC-7902-4CA0-B1BC-E4386F116374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6DB67D-A0D9-4EB7-AAB1-9D03E072B780}"/>
                </a:ext>
              </a:extLst>
            </p:cNvPr>
            <p:cNvSpPr/>
            <p:nvPr/>
          </p:nvSpPr>
          <p:spPr>
            <a:xfrm>
              <a:off x="10030881" y="633152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1446DC-96CE-4B8E-A7E5-192BDF922641}"/>
              </a:ext>
            </a:extLst>
          </p:cNvPr>
          <p:cNvSpPr/>
          <p:nvPr/>
        </p:nvSpPr>
        <p:spPr>
          <a:xfrm>
            <a:off x="737883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D21D9-D6E1-4AF1-A735-6FDC1D0629C3}"/>
              </a:ext>
            </a:extLst>
          </p:cNvPr>
          <p:cNvSpPr/>
          <p:nvPr/>
        </p:nvSpPr>
        <p:spPr>
          <a:xfrm>
            <a:off x="84551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AFC42-93A6-4B62-A11E-225FBF79618B}"/>
              </a:ext>
            </a:extLst>
          </p:cNvPr>
          <p:cNvSpPr/>
          <p:nvPr/>
        </p:nvSpPr>
        <p:spPr>
          <a:xfrm>
            <a:off x="7112416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F224E0-4597-4BCB-8A2E-D17A4FE362A9}"/>
              </a:ext>
            </a:extLst>
          </p:cNvPr>
          <p:cNvSpPr/>
          <p:nvPr/>
        </p:nvSpPr>
        <p:spPr>
          <a:xfrm>
            <a:off x="1047473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8C7ED4-1EBA-4826-8113-129B32709D0E}"/>
              </a:ext>
            </a:extLst>
          </p:cNvPr>
          <p:cNvSpPr/>
          <p:nvPr/>
        </p:nvSpPr>
        <p:spPr>
          <a:xfrm>
            <a:off x="963063" y="2403036"/>
            <a:ext cx="3913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จัดการประชุมและเป็นเจ้าของวาระการประชุม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จัดการวาระการประชุมและเวลาที่ใช้ในแต่ละหัวข้อพร้อมกับผู้ให้บริการ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การมอบหมายภารกิจที่มาจากการประชุม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C7EF2-0E43-4D14-8E61-5AB80DDA5404}"/>
              </a:ext>
            </a:extLst>
          </p:cNvPr>
          <p:cNvSpPr/>
          <p:nvPr/>
        </p:nvSpPr>
        <p:spPr>
          <a:xfrm>
            <a:off x="7542384" y="2861075"/>
            <a:ext cx="4040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การจัดการผู้คนและบุคลิกภาพ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ทำให้ทุกคนมีส่วนร่วม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0301D-C0BC-488F-8001-F586F6B5C0C1}"/>
              </a:ext>
            </a:extLst>
          </p:cNvPr>
          <p:cNvSpPr/>
          <p:nvPr/>
        </p:nvSpPr>
        <p:spPr>
          <a:xfrm>
            <a:off x="7520590" y="5223095"/>
            <a:ext cx="404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(ในการประชุมขนาดเล็ก บุคคลหนึ่งอาจรับบทบาทของทั้งผู้ให้บริการและผู้นำ)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C88BA-D6DB-48B5-B8EA-C884D76DBB06}"/>
              </a:ext>
            </a:extLst>
          </p:cNvPr>
          <p:cNvSpPr txBox="1"/>
          <p:nvPr/>
        </p:nvSpPr>
        <p:spPr>
          <a:xfrm>
            <a:off x="1032633" y="1652565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หัวหน้า</a:t>
            </a:r>
            <a:endParaRPr lang="en-US" sz="3200" b="1" spc="3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67984-9569-4FF3-8AA1-D94A2BCCAA2D}"/>
              </a:ext>
            </a:extLst>
          </p:cNvPr>
          <p:cNvSpPr txBox="1"/>
          <p:nvPr/>
        </p:nvSpPr>
        <p:spPr>
          <a:xfrm>
            <a:off x="7565953" y="1646310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ผู้ให้บริการ</a:t>
            </a: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52A43B0C-BE0F-4DCD-93F1-ACB65C6B26A6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2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4C3F47-0B30-4002-A7B6-D0EEA8DBB1A5}"/>
              </a:ext>
            </a:extLst>
          </p:cNvPr>
          <p:cNvSpPr/>
          <p:nvPr/>
        </p:nvSpPr>
        <p:spPr>
          <a:xfrm>
            <a:off x="5163991" y="1487067"/>
            <a:ext cx="2098200" cy="45638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DFBC6-05EC-427B-AE62-CA2AE07947E1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266F2-0A26-4BE9-8084-C48913A43A8B}"/>
              </a:ext>
            </a:extLst>
          </p:cNvPr>
          <p:cNvGrpSpPr/>
          <p:nvPr/>
        </p:nvGrpSpPr>
        <p:grpSpPr>
          <a:xfrm>
            <a:off x="2192682" y="555779"/>
            <a:ext cx="9999318" cy="646331"/>
            <a:chOff x="2192682" y="555779"/>
            <a:chExt cx="9999318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BE35CD-3D50-402E-AD81-5D927F025AF4}"/>
                </a:ext>
              </a:extLst>
            </p:cNvPr>
            <p:cNvSpPr txBox="1"/>
            <p:nvPr/>
          </p:nvSpPr>
          <p:spPr>
            <a:xfrm>
              <a:off x="2192682" y="555779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2. ผู้เข้าร่วม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F29E41-B44C-4428-A994-A643EE4DEC3D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9E253-108D-4774-8989-4BC0FFCDA1CA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2DFEC-7902-4CA0-B1BC-E4386F116374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6DB67D-A0D9-4EB7-AAB1-9D03E072B780}"/>
                </a:ext>
              </a:extLst>
            </p:cNvPr>
            <p:cNvSpPr/>
            <p:nvPr/>
          </p:nvSpPr>
          <p:spPr>
            <a:xfrm>
              <a:off x="9999317" y="617334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1446DC-96CE-4B8E-A7E5-192BDF922641}"/>
              </a:ext>
            </a:extLst>
          </p:cNvPr>
          <p:cNvSpPr/>
          <p:nvPr/>
        </p:nvSpPr>
        <p:spPr>
          <a:xfrm>
            <a:off x="737883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D21D9-D6E1-4AF1-A735-6FDC1D0629C3}"/>
              </a:ext>
            </a:extLst>
          </p:cNvPr>
          <p:cNvSpPr/>
          <p:nvPr/>
        </p:nvSpPr>
        <p:spPr>
          <a:xfrm>
            <a:off x="84551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AFC42-93A6-4B62-A11E-225FBF79618B}"/>
              </a:ext>
            </a:extLst>
          </p:cNvPr>
          <p:cNvSpPr/>
          <p:nvPr/>
        </p:nvSpPr>
        <p:spPr>
          <a:xfrm>
            <a:off x="7112416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F224E0-4597-4BCB-8A2E-D17A4FE362A9}"/>
              </a:ext>
            </a:extLst>
          </p:cNvPr>
          <p:cNvSpPr/>
          <p:nvPr/>
        </p:nvSpPr>
        <p:spPr>
          <a:xfrm>
            <a:off x="1047473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C88BA-D6DB-48B5-B8EA-C884D76DBB06}"/>
              </a:ext>
            </a:extLst>
          </p:cNvPr>
          <p:cNvSpPr txBox="1"/>
          <p:nvPr/>
        </p:nvSpPr>
        <p:spPr>
          <a:xfrm>
            <a:off x="1047473" y="1615832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ผู้บันทึก</a:t>
            </a:r>
            <a:endParaRPr lang="en-US" sz="3200" b="1" spc="3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67984-9569-4FF3-8AA1-D94A2BCCAA2D}"/>
              </a:ext>
            </a:extLst>
          </p:cNvPr>
          <p:cNvSpPr txBox="1"/>
          <p:nvPr/>
        </p:nvSpPr>
        <p:spPr>
          <a:xfrm>
            <a:off x="7565953" y="1615831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ผู้ประสาน</a:t>
            </a:r>
            <a:endParaRPr lang="en-US" sz="3200" b="1" spc="3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EB81B0-5D47-48B9-B577-4DF47F8B50A3}"/>
              </a:ext>
            </a:extLst>
          </p:cNvPr>
          <p:cNvSpPr/>
          <p:nvPr/>
        </p:nvSpPr>
        <p:spPr>
          <a:xfrm>
            <a:off x="1049202" y="2731480"/>
            <a:ext cx="3827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การจับประเด็นสำคัญของการอภิปรายและการตัดสินใจที่สำคัญ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จัดทำบันทึกการประชุม / นาทีให้กับผู้เข้าร่วมประชุมทั้งหมดภายใน 1-2 วันทำการหลังจากการประชุม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50696C-3A38-41FE-A880-254DA55E0D5B}"/>
              </a:ext>
            </a:extLst>
          </p:cNvPr>
          <p:cNvSpPr/>
          <p:nvPr/>
        </p:nvSpPr>
        <p:spPr>
          <a:xfrm>
            <a:off x="7562797" y="2685471"/>
            <a:ext cx="39556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การรักษาความปลอดภัยพื้นที่ประชุม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สร้างความมั่นใจในเทคโนโลยีที่มีการประสานงานกับผู้เข้าร่วมประชุมทั้งหมด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จัดการงานก่อนการประชุมอื่น 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แจกจ่ายเอกสารประกอบการประชุมล่วงหน้า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E3F498E0-10B4-4F12-9BD7-EEDC561F796A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5299788" y="2861075"/>
            <a:ext cx="1812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การกำหนดบทบาทให้กับผู้เข้าร่วม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24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4055165" y="1755103"/>
            <a:ext cx="74742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เกี่ยวกับสิ่งแวดล้อมและอุปกรณ์เป็นหลักเพื่อลดผลกระทบเชิงลบของตัวแปรเหล่านั้นในการประชุมกลุ่ม</a:t>
            </a:r>
          </a:p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สภาพแวดล้อมที่ไม่สะดวกสบาย: อากาศร้อนหรือเย็นจนเกินไป, ที่นั่งแออัด, มีเสียงรบกวน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C5AE6-AC19-4180-B1CC-76D9B3178B7E}"/>
              </a:ext>
            </a:extLst>
          </p:cNvPr>
          <p:cNvSpPr/>
          <p:nvPr/>
        </p:nvSpPr>
        <p:spPr>
          <a:xfrm>
            <a:off x="794588" y="4276402"/>
            <a:ext cx="10827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กำหนดรูปแบบการประชุม (เช่นออนไลน์, ด้วยตนเอง, โทรศัพท์)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ไม่แนะนำให้มีส่วนร่วมระยะไกลเมื่อพูดถึงประเด็นที่ละเอียดอ่อน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สำหรับการประชุมทางไกล ผู้เข้าร่วมประชุมคนอาจลืมเกี่ยวกับผู้เข้าร่วมระยะไกลเว้นแต่จะมีภาพที่ฉายที่กล้องของบุคคลนั้น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การประชุมออนไลน์สามารถเพิ่มประสิทธิภาพได้ด้วยการแสดงวาระการประชุมบันทึกย่อ และจะได้รับการตรวจสอบในการประชุม</a:t>
            </a:r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CD499-9991-4677-ACC1-5C71173D2D4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Hood, J.H. (2013).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“how to” book of meetings: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Conducting effective meetings.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Adelaide, Australia: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WordCraft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Global.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A4477-E35C-4720-80E4-074AA71F55B1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6ACF07-4B19-40D5-BE4C-DE79277939AD}"/>
              </a:ext>
            </a:extLst>
          </p:cNvPr>
          <p:cNvGrpSpPr/>
          <p:nvPr/>
        </p:nvGrpSpPr>
        <p:grpSpPr>
          <a:xfrm>
            <a:off x="2192681" y="596323"/>
            <a:ext cx="9999319" cy="646331"/>
            <a:chOff x="2192681" y="596323"/>
            <a:chExt cx="999931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052999-DECA-42AD-A004-3E52E3F5E346}"/>
                </a:ext>
              </a:extLst>
            </p:cNvPr>
            <p:cNvSpPr txBox="1"/>
            <p:nvPr/>
          </p:nvSpPr>
          <p:spPr>
            <a:xfrm>
              <a:off x="2192681" y="596323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3. สิ่งแวดล้อมและอุปกรณ์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E852F-8D20-48E8-8F3E-B6571EF98578}"/>
                </a:ext>
              </a:extLst>
            </p:cNvPr>
            <p:cNvSpPr/>
            <p:nvPr/>
          </p:nvSpPr>
          <p:spPr>
            <a:xfrm>
              <a:off x="9999317" y="649576"/>
              <a:ext cx="2192683" cy="5232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C8C1B6-1A78-40EE-A5FF-0A2D60A5143C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66FE8C-F5B9-45A0-ADB3-E00461531F50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9E3AB4-9D32-4AFF-82B3-487EC13DA9CF}"/>
                </a:ext>
              </a:extLst>
            </p:cNvPr>
            <p:cNvSpPr/>
            <p:nvPr/>
          </p:nvSpPr>
          <p:spPr>
            <a:xfrm>
              <a:off x="9999316" y="608921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294D3CE-55EF-40F2-A124-5BEEFA3A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450"/>
            <a:ext cx="3511826" cy="23506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12E47F-B911-4C45-9C55-F18C513E327C}"/>
              </a:ext>
            </a:extLst>
          </p:cNvPr>
          <p:cNvSpPr/>
          <p:nvPr/>
        </p:nvSpPr>
        <p:spPr>
          <a:xfrm>
            <a:off x="3591341" y="1535450"/>
            <a:ext cx="159024" cy="23506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C94576-2532-4447-A456-9181B90734A8}"/>
              </a:ext>
            </a:extLst>
          </p:cNvPr>
          <p:cNvSpPr/>
          <p:nvPr/>
        </p:nvSpPr>
        <p:spPr>
          <a:xfrm>
            <a:off x="3829881" y="1563128"/>
            <a:ext cx="7699509" cy="232294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26F60A-C1F9-41E8-AB7A-3D950F9D2303}"/>
              </a:ext>
            </a:extLst>
          </p:cNvPr>
          <p:cNvSpPr/>
          <p:nvPr/>
        </p:nvSpPr>
        <p:spPr>
          <a:xfrm>
            <a:off x="11622156" y="1549289"/>
            <a:ext cx="569844" cy="23506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23A5B646-39E6-4D20-8719-B7A23A19BA60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52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901B33-92E4-4646-A538-7E81D5E2559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344557" y="2567356"/>
            <a:ext cx="4526169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หลีกเลี่ยงความขัดแย้งด้านเวลาและกำหนดระยะเวลาให้ชัดเจนในแต่ละวัน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ให้เวลาผู้เข้าร่วมเปลี่ยนผ่านกิจกรรมอื่น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ใช้เครื่องมือตั้งเวลาทางอิเล็กทรอนิกส์ (เช่น </a:t>
            </a:r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Outlook, Doodle)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294758-9C67-4683-BB32-16D4B0C5B50B}"/>
              </a:ext>
            </a:extLst>
          </p:cNvPr>
          <p:cNvGrpSpPr/>
          <p:nvPr/>
        </p:nvGrpSpPr>
        <p:grpSpPr>
          <a:xfrm>
            <a:off x="2192682" y="585668"/>
            <a:ext cx="9999318" cy="646331"/>
            <a:chOff x="2192682" y="585668"/>
            <a:chExt cx="9999318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59799-4F79-47D1-9B3A-6FEF2287B5A4}"/>
                </a:ext>
              </a:extLst>
            </p:cNvPr>
            <p:cNvSpPr txBox="1"/>
            <p:nvPr/>
          </p:nvSpPr>
          <p:spPr>
            <a:xfrm>
              <a:off x="2192682" y="585668"/>
              <a:ext cx="667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4. หมายกำหนดการ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96574-EC83-41E2-B009-0BAC03C33507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AF74B5-9E7C-4630-9487-6621D70FBA2C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41CD1-8BC0-4AFB-920A-75B0ED11D860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F9271-D7C8-4AD7-B27C-872496566EFE}"/>
                </a:ext>
              </a:extLst>
            </p:cNvPr>
            <p:cNvSpPr/>
            <p:nvPr/>
          </p:nvSpPr>
          <p:spPr>
            <a:xfrm>
              <a:off x="9999317" y="595064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68F1211-B08A-46C7-87AE-075983AF9C1D}"/>
              </a:ext>
            </a:extLst>
          </p:cNvPr>
          <p:cNvSpPr/>
          <p:nvPr/>
        </p:nvSpPr>
        <p:spPr>
          <a:xfrm>
            <a:off x="344556" y="2334258"/>
            <a:ext cx="4526169" cy="18410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AF9EC-3117-4FB8-9A0D-9C5011C41D05}"/>
              </a:ext>
            </a:extLst>
          </p:cNvPr>
          <p:cNvSpPr/>
          <p:nvPr/>
        </p:nvSpPr>
        <p:spPr>
          <a:xfrm>
            <a:off x="326782" y="4924671"/>
            <a:ext cx="4526169" cy="18410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7E0682-B4FE-496E-AB45-CF15EFFC14F8}"/>
              </a:ext>
            </a:extLst>
          </p:cNvPr>
          <p:cNvSpPr/>
          <p:nvPr/>
        </p:nvSpPr>
        <p:spPr>
          <a:xfrm>
            <a:off x="5113429" y="2162578"/>
            <a:ext cx="6676998" cy="33576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3A7FCE-9818-4385-8248-0780F5F0A55E}"/>
              </a:ext>
            </a:extLst>
          </p:cNvPr>
          <p:cNvSpPr/>
          <p:nvPr/>
        </p:nvSpPr>
        <p:spPr>
          <a:xfrm>
            <a:off x="5012701" y="2226861"/>
            <a:ext cx="6676998" cy="33576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6395B9-2CE8-46BD-A78B-7DFC46422E0D}"/>
              </a:ext>
            </a:extLst>
          </p:cNvPr>
          <p:cNvSpPr/>
          <p:nvPr/>
        </p:nvSpPr>
        <p:spPr>
          <a:xfrm>
            <a:off x="5051369" y="2050430"/>
            <a:ext cx="6676998" cy="335765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doodle">
            <a:extLst>
              <a:ext uri="{FF2B5EF4-FFF2-40B4-BE49-F238E27FC236}">
                <a16:creationId xmlns:a16="http://schemas.microsoft.com/office/drawing/2014/main" id="{0E41FD84-1CB3-4498-BBB5-E686022F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b="20471"/>
          <a:stretch/>
        </p:blipFill>
        <p:spPr bwMode="auto">
          <a:xfrm>
            <a:off x="7477625" y="1428749"/>
            <a:ext cx="2309914" cy="9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44882-A04C-4D75-8E0C-7C7318AD6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61" y="2516138"/>
            <a:ext cx="6488214" cy="2705612"/>
          </a:xfrm>
          <a:prstGeom prst="rect">
            <a:avLst/>
          </a:prstGeom>
        </p:spPr>
      </p:pic>
      <p:sp>
        <p:nvSpPr>
          <p:cNvPr id="17" name="Oval 8">
            <a:extLst>
              <a:ext uri="{FF2B5EF4-FFF2-40B4-BE49-F238E27FC236}">
                <a16:creationId xmlns:a16="http://schemas.microsoft.com/office/drawing/2014/main" id="{C1F9230A-194D-40DF-92DA-CE7C14089511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484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02887E8-EB05-4B67-A461-516034BB8F94}"/>
              </a:ext>
            </a:extLst>
          </p:cNvPr>
          <p:cNvSpPr/>
          <p:nvPr/>
        </p:nvSpPr>
        <p:spPr>
          <a:xfrm>
            <a:off x="364710" y="1500484"/>
            <a:ext cx="11407642" cy="4305125"/>
          </a:xfrm>
          <a:prstGeom prst="rect">
            <a:avLst/>
          </a:prstGeom>
          <a:solidFill>
            <a:srgbClr val="F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84018D-8495-4420-B10F-F10B9DF56208}"/>
              </a:ext>
            </a:extLst>
          </p:cNvPr>
          <p:cNvSpPr/>
          <p:nvPr/>
        </p:nvSpPr>
        <p:spPr>
          <a:xfrm>
            <a:off x="4673053" y="1500485"/>
            <a:ext cx="7099299" cy="4305125"/>
          </a:xfrm>
          <a:prstGeom prst="rect">
            <a:avLst/>
          </a:prstGeom>
          <a:solidFill>
            <a:srgbClr val="F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5F28D-DC7D-44B1-A153-E628B34A2E01}"/>
              </a:ext>
            </a:extLst>
          </p:cNvPr>
          <p:cNvSpPr/>
          <p:nvPr/>
        </p:nvSpPr>
        <p:spPr>
          <a:xfrm>
            <a:off x="344556" y="5881838"/>
            <a:ext cx="11365952" cy="95271"/>
          </a:xfrm>
          <a:prstGeom prst="rect">
            <a:avLst/>
          </a:prstGeom>
          <a:solidFill>
            <a:srgbClr val="F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01B33-92E4-4646-A538-7E81D5E2559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4C8034-7A7F-4E25-A98F-C23A8E574E9A}"/>
              </a:ext>
            </a:extLst>
          </p:cNvPr>
          <p:cNvGrpSpPr/>
          <p:nvPr/>
        </p:nvGrpSpPr>
        <p:grpSpPr>
          <a:xfrm>
            <a:off x="2161118" y="586958"/>
            <a:ext cx="10030882" cy="646331"/>
            <a:chOff x="2161118" y="586958"/>
            <a:chExt cx="10030882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32E3D-876F-4C5C-8934-9170EB9C20CC}"/>
                </a:ext>
              </a:extLst>
            </p:cNvPr>
            <p:cNvSpPr txBox="1"/>
            <p:nvPr/>
          </p:nvSpPr>
          <p:spPr>
            <a:xfrm>
              <a:off x="2161118" y="586958"/>
              <a:ext cx="667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5. การสื่อสารล่วงหน้าก่อนการประชุม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E25FF6-5C2A-4900-8C5E-50B627B3E329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B551A2-52B4-4B85-AD0F-5D15B33CD3C9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37D810-E080-4526-81B5-1D094F95C95C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3A2EC7-CBF7-47D3-8166-11AAE6041B74}"/>
                </a:ext>
              </a:extLst>
            </p:cNvPr>
            <p:cNvSpPr/>
            <p:nvPr/>
          </p:nvSpPr>
          <p:spPr>
            <a:xfrm>
              <a:off x="9999317" y="604208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4F416A5-9D3C-443A-9922-7C306DC6AB48}"/>
              </a:ext>
            </a:extLst>
          </p:cNvPr>
          <p:cNvSpPr/>
          <p:nvPr/>
        </p:nvSpPr>
        <p:spPr>
          <a:xfrm>
            <a:off x="4673053" y="1687995"/>
            <a:ext cx="7086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การแบ่งปันข้อมูลกับผู้เข้าร่วมล่วงหน้าก่อนการประชุม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สามารถปรับปรุงประสิทธิภาพของการประชุมได้อย่างมาก</a:t>
            </a:r>
            <a:endParaRPr lang="en-US" sz="2800" i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961BA-D886-4FF6-9B45-5ED3B9D0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9" y="1500483"/>
            <a:ext cx="4126952" cy="23234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C6B24B-9EE3-4933-AE3D-352E8489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95" y="3119156"/>
            <a:ext cx="4317452" cy="2165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456149" y="3901840"/>
            <a:ext cx="6811621" cy="2246769"/>
          </a:xfrm>
          <a:prstGeom prst="rect">
            <a:avLst/>
          </a:prstGeom>
          <a:solidFill>
            <a:srgbClr val="FF603B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การสื่อสารเหล่านี้สามารถ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เตรียมกิจกรรมการประชุมอย่างรวดเร็ว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อำนวยความสะดวกในการรวบรวมและกระจายข้อมูล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ปรับเปลี่ยนประสิทธิภาพของผู้เข้าร่วมประชุม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อธิบายบทบาทและภารกิจให้ชัดเจน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E771FE83-EECC-4894-BBC3-700C4776C9F3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423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E1CB2B-A363-426E-9BB1-B47BCA6379EC}"/>
              </a:ext>
            </a:extLst>
          </p:cNvPr>
          <p:cNvSpPr/>
          <p:nvPr/>
        </p:nvSpPr>
        <p:spPr>
          <a:xfrm>
            <a:off x="749300" y="1618580"/>
            <a:ext cx="10198099" cy="411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935F3-D3CD-4AD5-861B-20E4D38FE033}"/>
              </a:ext>
            </a:extLst>
          </p:cNvPr>
          <p:cNvSpPr/>
          <p:nvPr/>
        </p:nvSpPr>
        <p:spPr>
          <a:xfrm>
            <a:off x="749300" y="5427158"/>
            <a:ext cx="10198098" cy="3512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91426F-6EDF-461A-8667-4E51AC693DBE}"/>
              </a:ext>
            </a:extLst>
          </p:cNvPr>
          <p:cNvGrpSpPr/>
          <p:nvPr/>
        </p:nvGrpSpPr>
        <p:grpSpPr>
          <a:xfrm>
            <a:off x="3714137" y="699314"/>
            <a:ext cx="5359400" cy="709193"/>
            <a:chOff x="3372391" y="679652"/>
            <a:chExt cx="5359400" cy="709193"/>
          </a:xfrm>
          <a:solidFill>
            <a:srgbClr val="92D05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5EF466-A30F-467A-BB89-0828915FB895}"/>
                </a:ext>
              </a:extLst>
            </p:cNvPr>
            <p:cNvSpPr/>
            <p:nvPr/>
          </p:nvSpPr>
          <p:spPr>
            <a:xfrm flipV="1">
              <a:off x="3372391" y="679652"/>
              <a:ext cx="5359400" cy="709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FB4F57-8AD3-4B90-8097-0CA80A9792C0}"/>
                </a:ext>
              </a:extLst>
            </p:cNvPr>
            <p:cNvSpPr txBox="1"/>
            <p:nvPr/>
          </p:nvSpPr>
          <p:spPr>
            <a:xfrm>
              <a:off x="3479510" y="710885"/>
              <a:ext cx="50711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กฎสำหรับผู้เข้าร่วมการประชุม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5DA6C5D-6D29-4545-AC97-CA295867B2DA}"/>
              </a:ext>
            </a:extLst>
          </p:cNvPr>
          <p:cNvSpPr/>
          <p:nvPr/>
        </p:nvSpPr>
        <p:spPr>
          <a:xfrm>
            <a:off x="901700" y="1805658"/>
            <a:ext cx="9893300" cy="37856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ทบทวนคำเชิญประชุมและระเบียบวาระการประชุมล่วงหน้า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มาถึงตรงเวลา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ขจัดสิ่งรบกวน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นำเสนออย่างกระชับและพิจารณาผู้ชมของคุณ (เมื่อคุณเป็นผู้นำเสนอ)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กระตือรือล้นในการมีส่วนร่วม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เสริมสร้างการมีส่วนร่วมของผู้อื่น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หลีกเลี่ยงการขัดจังหวะผู้อื่น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ใช้เวลาในการซึมซับมุมมองของผู้เข้าร่วมคนอื่นอย่างแม่นยำ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จัดการตัวเองในการมีส่วนร่วมและการขัดขวางผู้อื่น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ให้การสนับสนุนสำหรับงานที่เกี่ยวข้องและสามารถทำได้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BE208-9714-47D9-AADF-A24B1CA6FCDF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C604A-16C4-44A9-8BB1-F2DBD66B9F43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301A56-053C-4672-9794-F5AD786F4A6A}"/>
              </a:ext>
            </a:extLst>
          </p:cNvPr>
          <p:cNvGrpSpPr/>
          <p:nvPr/>
        </p:nvGrpSpPr>
        <p:grpSpPr>
          <a:xfrm>
            <a:off x="9177199" y="693016"/>
            <a:ext cx="1922601" cy="709196"/>
            <a:chOff x="8862225" y="690587"/>
            <a:chExt cx="1922601" cy="7091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F3B9C3-F888-4BC4-A289-F289CC431D60}"/>
                </a:ext>
              </a:extLst>
            </p:cNvPr>
            <p:cNvSpPr/>
            <p:nvPr/>
          </p:nvSpPr>
          <p:spPr>
            <a:xfrm flipV="1">
              <a:off x="8862225" y="690587"/>
              <a:ext cx="609600" cy="70919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D90980-4C1B-4F72-B412-B44B7FFD4160}"/>
                </a:ext>
              </a:extLst>
            </p:cNvPr>
            <p:cNvSpPr/>
            <p:nvPr/>
          </p:nvSpPr>
          <p:spPr>
            <a:xfrm flipV="1">
              <a:off x="9566111" y="690590"/>
              <a:ext cx="1028699" cy="7091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0DFED8-5DCC-4B6F-8F1C-D078B8D3993D}"/>
                </a:ext>
              </a:extLst>
            </p:cNvPr>
            <p:cNvSpPr/>
            <p:nvPr/>
          </p:nvSpPr>
          <p:spPr>
            <a:xfrm>
              <a:off x="9095450" y="774676"/>
              <a:ext cx="1689376" cy="54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7F2FE3C-C3D2-4EBD-92CB-7CC82658F910}"/>
              </a:ext>
            </a:extLst>
          </p:cNvPr>
          <p:cNvSpPr/>
          <p:nvPr/>
        </p:nvSpPr>
        <p:spPr>
          <a:xfrm>
            <a:off x="1832256" y="745535"/>
            <a:ext cx="1204548" cy="54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ED5F7-D5BB-4028-9CD1-4527D8CD8165}"/>
              </a:ext>
            </a:extLst>
          </p:cNvPr>
          <p:cNvGrpSpPr/>
          <p:nvPr/>
        </p:nvGrpSpPr>
        <p:grpSpPr>
          <a:xfrm rot="10800000">
            <a:off x="1681126" y="693013"/>
            <a:ext cx="1922601" cy="709196"/>
            <a:chOff x="8862225" y="690587"/>
            <a:chExt cx="1922601" cy="7091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4F3E2F-3FD4-4120-B9B7-9F641ADE456A}"/>
                </a:ext>
              </a:extLst>
            </p:cNvPr>
            <p:cNvSpPr/>
            <p:nvPr/>
          </p:nvSpPr>
          <p:spPr>
            <a:xfrm flipV="1">
              <a:off x="8862225" y="690587"/>
              <a:ext cx="609600" cy="70919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838BE1-016F-4A17-A132-5B933A3CBEF3}"/>
                </a:ext>
              </a:extLst>
            </p:cNvPr>
            <p:cNvSpPr/>
            <p:nvPr/>
          </p:nvSpPr>
          <p:spPr>
            <a:xfrm flipV="1">
              <a:off x="9566111" y="690590"/>
              <a:ext cx="1028699" cy="7091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5C35C6-46E8-4057-8F70-CA1806C73585}"/>
                </a:ext>
              </a:extLst>
            </p:cNvPr>
            <p:cNvSpPr/>
            <p:nvPr/>
          </p:nvSpPr>
          <p:spPr>
            <a:xfrm>
              <a:off x="9095450" y="774676"/>
              <a:ext cx="1689376" cy="54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319DF3F-1B8B-4CEB-A18E-9BBBD90EBEBA}"/>
              </a:ext>
            </a:extLst>
          </p:cNvPr>
          <p:cNvSpPr/>
          <p:nvPr/>
        </p:nvSpPr>
        <p:spPr>
          <a:xfrm>
            <a:off x="1871142" y="843878"/>
            <a:ext cx="1398887" cy="411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261E1A-CEE1-4563-A736-020BCD37710A}"/>
              </a:ext>
            </a:extLst>
          </p:cNvPr>
          <p:cNvSpPr/>
          <p:nvPr/>
        </p:nvSpPr>
        <p:spPr>
          <a:xfrm>
            <a:off x="9521008" y="843878"/>
            <a:ext cx="1398887" cy="411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Image result for meeting icon png">
            <a:extLst>
              <a:ext uri="{FF2B5EF4-FFF2-40B4-BE49-F238E27FC236}">
                <a16:creationId xmlns:a16="http://schemas.microsoft.com/office/drawing/2014/main" id="{F2DC4F44-9BDF-4AE9-BFAE-52A05DB6B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0555" r="11506" b="14444"/>
          <a:stretch/>
        </p:blipFill>
        <p:spPr bwMode="auto">
          <a:xfrm>
            <a:off x="9738537" y="491834"/>
            <a:ext cx="1807257" cy="18207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8">
            <a:extLst>
              <a:ext uri="{FF2B5EF4-FFF2-40B4-BE49-F238E27FC236}">
                <a16:creationId xmlns:a16="http://schemas.microsoft.com/office/drawing/2014/main" id="{AD1595C7-3D7A-433C-8764-BFE2B843405E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49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90CBB-4CFD-499C-BF98-12BF8675464D}"/>
              </a:ext>
            </a:extLst>
          </p:cNvPr>
          <p:cNvSpPr/>
          <p:nvPr/>
        </p:nvSpPr>
        <p:spPr>
          <a:xfrm>
            <a:off x="6049618" y="619032"/>
            <a:ext cx="5499652" cy="358190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26C08-05C6-4486-9943-09E28B95CB6B}"/>
              </a:ext>
            </a:extLst>
          </p:cNvPr>
          <p:cNvSpPr/>
          <p:nvPr/>
        </p:nvSpPr>
        <p:spPr>
          <a:xfrm>
            <a:off x="6255027" y="822525"/>
            <a:ext cx="5499652" cy="3581909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C2B71C-9382-4E03-9793-9E794B90C7B9}"/>
              </a:ext>
            </a:extLst>
          </p:cNvPr>
          <p:cNvSpPr/>
          <p:nvPr/>
        </p:nvSpPr>
        <p:spPr>
          <a:xfrm>
            <a:off x="642730" y="1552173"/>
            <a:ext cx="5747974" cy="3804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9E2E4-781C-4307-BB8C-F9E459987F71}"/>
              </a:ext>
            </a:extLst>
          </p:cNvPr>
          <p:cNvSpPr/>
          <p:nvPr/>
        </p:nvSpPr>
        <p:spPr>
          <a:xfrm>
            <a:off x="829809" y="1704573"/>
            <a:ext cx="5677440" cy="4026104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4A13F0-14D6-4F80-AB59-E8AA6E9E11AE}"/>
              </a:ext>
            </a:extLst>
          </p:cNvPr>
          <p:cNvSpPr/>
          <p:nvPr/>
        </p:nvSpPr>
        <p:spPr>
          <a:xfrm>
            <a:off x="1016888" y="1856973"/>
            <a:ext cx="5677440" cy="365235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7974-4BE1-4757-BB48-866AE65F66F6}"/>
              </a:ext>
            </a:extLst>
          </p:cNvPr>
          <p:cNvSpPr/>
          <p:nvPr/>
        </p:nvSpPr>
        <p:spPr>
          <a:xfrm>
            <a:off x="857863" y="2409986"/>
            <a:ext cx="533090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“คนที่ชื่นชอบการประชุม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ไม่ควรจะต้องรับผิดชอบอะไร”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Thomas Sowell                                                  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(an American economist and social theorist)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6A924E-EED4-4192-B230-71B7AE15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13" y="1004751"/>
            <a:ext cx="5055862" cy="2997404"/>
          </a:xfrm>
          <a:prstGeom prst="rect">
            <a:avLst/>
          </a:prstGeom>
        </p:spPr>
      </p:pic>
      <p:sp>
        <p:nvSpPr>
          <p:cNvPr id="13" name="Oval 8">
            <a:extLst>
              <a:ext uri="{FF2B5EF4-FFF2-40B4-BE49-F238E27FC236}">
                <a16:creationId xmlns:a16="http://schemas.microsoft.com/office/drawing/2014/main" id="{45072880-1140-462B-84DE-AEE331538176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9219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832CC-F5B7-4839-A8B0-F02D88E2F814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21166-8554-44B3-9ABE-31B4F0755BCF}"/>
              </a:ext>
            </a:extLst>
          </p:cNvPr>
          <p:cNvSpPr/>
          <p:nvPr/>
        </p:nvSpPr>
        <p:spPr>
          <a:xfrm>
            <a:off x="685800" y="2074962"/>
            <a:ext cx="10794999" cy="1384995"/>
          </a:xfrm>
          <a:custGeom>
            <a:avLst/>
            <a:gdLst>
              <a:gd name="connsiteX0" fmla="*/ 0 w 10794999"/>
              <a:gd name="connsiteY0" fmla="*/ 0 h 1107996"/>
              <a:gd name="connsiteX1" fmla="*/ 10794999 w 10794999"/>
              <a:gd name="connsiteY1" fmla="*/ 0 h 1107996"/>
              <a:gd name="connsiteX2" fmla="*/ 10794999 w 10794999"/>
              <a:gd name="connsiteY2" fmla="*/ 1107996 h 1107996"/>
              <a:gd name="connsiteX3" fmla="*/ 0 w 10794999"/>
              <a:gd name="connsiteY3" fmla="*/ 1107996 h 1107996"/>
              <a:gd name="connsiteX4" fmla="*/ 0 w 10794999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9" h="1107996" extrusionOk="0">
                <a:moveTo>
                  <a:pt x="0" y="0"/>
                </a:moveTo>
                <a:cubicBezTo>
                  <a:pt x="5288342" y="-99033"/>
                  <a:pt x="7101413" y="-74993"/>
                  <a:pt x="10794999" y="0"/>
                </a:cubicBezTo>
                <a:cubicBezTo>
                  <a:pt x="10853998" y="409927"/>
                  <a:pt x="10770572" y="874167"/>
                  <a:pt x="10794999" y="1107996"/>
                </a:cubicBezTo>
                <a:cubicBezTo>
                  <a:pt x="9699942" y="1252506"/>
                  <a:pt x="5054678" y="1173690"/>
                  <a:pt x="0" y="1107996"/>
                </a:cubicBezTo>
                <a:cubicBezTo>
                  <a:pt x="-43568" y="671096"/>
                  <a:pt x="-21819" y="195571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914137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การเริ่มต้นตรงเวลาบ่งบอกถึงคุณค่าและให้การยกย่องในความสำคัญของเวลาผู้เข้าร่วม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โดยเฉพาะผู้ที่มาถึงตรงเวลา</a:t>
            </a:r>
          </a:p>
          <a:p>
            <a:r>
              <a:rPr lang="en-US" sz="2800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ขอบคุณสำหรับการจัดลำดับความสำคัญของการประชุมครั้งนี้และมาถึงตรงเวลา”</a:t>
            </a:r>
            <a:endParaRPr lang="en-US" sz="2800" i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B6578-F331-4EB9-9EE1-AB5FA3C7AFFD}"/>
              </a:ext>
            </a:extLst>
          </p:cNvPr>
          <p:cNvSpPr/>
          <p:nvPr/>
        </p:nvSpPr>
        <p:spPr>
          <a:xfrm>
            <a:off x="685799" y="3695178"/>
            <a:ext cx="10794999" cy="523220"/>
          </a:xfrm>
          <a:custGeom>
            <a:avLst/>
            <a:gdLst>
              <a:gd name="connsiteX0" fmla="*/ 0 w 10794999"/>
              <a:gd name="connsiteY0" fmla="*/ 0 h 430887"/>
              <a:gd name="connsiteX1" fmla="*/ 10794999 w 10794999"/>
              <a:gd name="connsiteY1" fmla="*/ 0 h 430887"/>
              <a:gd name="connsiteX2" fmla="*/ 10794999 w 10794999"/>
              <a:gd name="connsiteY2" fmla="*/ 430887 h 430887"/>
              <a:gd name="connsiteX3" fmla="*/ 0 w 10794999"/>
              <a:gd name="connsiteY3" fmla="*/ 430887 h 430887"/>
              <a:gd name="connsiteX4" fmla="*/ 0 w 10794999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9" h="430887" extrusionOk="0">
                <a:moveTo>
                  <a:pt x="0" y="0"/>
                </a:moveTo>
                <a:cubicBezTo>
                  <a:pt x="1782254" y="119"/>
                  <a:pt x="5433028" y="-47989"/>
                  <a:pt x="10794999" y="0"/>
                </a:cubicBezTo>
                <a:cubicBezTo>
                  <a:pt x="10793874" y="83324"/>
                  <a:pt x="10806955" y="255071"/>
                  <a:pt x="10794999" y="430887"/>
                </a:cubicBezTo>
                <a:cubicBezTo>
                  <a:pt x="9655348" y="281893"/>
                  <a:pt x="3222850" y="283069"/>
                  <a:pt x="0" y="430887"/>
                </a:cubicBezTo>
                <a:cubicBezTo>
                  <a:pt x="14786" y="339520"/>
                  <a:pt x="23755" y="134403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32070494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จัดทำบทสรุปของวัตถุประสงค์, วาระการประชุมและบทบาทเฉพาะตามความเหมาะสม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31FA-8D2E-4114-8FAE-94E634369009}"/>
              </a:ext>
            </a:extLst>
          </p:cNvPr>
          <p:cNvSpPr/>
          <p:nvPr/>
        </p:nvSpPr>
        <p:spPr>
          <a:xfrm>
            <a:off x="685800" y="4372741"/>
            <a:ext cx="10794999" cy="523220"/>
          </a:xfrm>
          <a:custGeom>
            <a:avLst/>
            <a:gdLst>
              <a:gd name="connsiteX0" fmla="*/ 0 w 10794999"/>
              <a:gd name="connsiteY0" fmla="*/ 0 h 430887"/>
              <a:gd name="connsiteX1" fmla="*/ 10794999 w 10794999"/>
              <a:gd name="connsiteY1" fmla="*/ 0 h 430887"/>
              <a:gd name="connsiteX2" fmla="*/ 10794999 w 10794999"/>
              <a:gd name="connsiteY2" fmla="*/ 430887 h 430887"/>
              <a:gd name="connsiteX3" fmla="*/ 0 w 10794999"/>
              <a:gd name="connsiteY3" fmla="*/ 430887 h 430887"/>
              <a:gd name="connsiteX4" fmla="*/ 0 w 10794999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9" h="430887" extrusionOk="0">
                <a:moveTo>
                  <a:pt x="0" y="0"/>
                </a:moveTo>
                <a:cubicBezTo>
                  <a:pt x="3720477" y="138069"/>
                  <a:pt x="8856350" y="-108150"/>
                  <a:pt x="10794999" y="0"/>
                </a:cubicBezTo>
                <a:cubicBezTo>
                  <a:pt x="10807625" y="171846"/>
                  <a:pt x="10772489" y="293531"/>
                  <a:pt x="10794999" y="430887"/>
                </a:cubicBezTo>
                <a:cubicBezTo>
                  <a:pt x="6441736" y="318767"/>
                  <a:pt x="4729979" y="389756"/>
                  <a:pt x="0" y="430887"/>
                </a:cubicBezTo>
                <a:cubicBezTo>
                  <a:pt x="33590" y="374597"/>
                  <a:pt x="13759" y="179650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2569684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การขอเปลี่ยนแปลงระเบียบวาระการประชุมและเปลี่ยนวาระการประชุมหากเป็นไปได้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AB0DF-F4F9-4461-89C8-3BE55922AFED}"/>
              </a:ext>
            </a:extLst>
          </p:cNvPr>
          <p:cNvSpPr/>
          <p:nvPr/>
        </p:nvSpPr>
        <p:spPr>
          <a:xfrm>
            <a:off x="685801" y="4982592"/>
            <a:ext cx="10794998" cy="523220"/>
          </a:xfrm>
          <a:custGeom>
            <a:avLst/>
            <a:gdLst>
              <a:gd name="connsiteX0" fmla="*/ 0 w 10794998"/>
              <a:gd name="connsiteY0" fmla="*/ 0 h 430887"/>
              <a:gd name="connsiteX1" fmla="*/ 10794998 w 10794998"/>
              <a:gd name="connsiteY1" fmla="*/ 0 h 430887"/>
              <a:gd name="connsiteX2" fmla="*/ 10794998 w 10794998"/>
              <a:gd name="connsiteY2" fmla="*/ 430887 h 430887"/>
              <a:gd name="connsiteX3" fmla="*/ 0 w 10794998"/>
              <a:gd name="connsiteY3" fmla="*/ 430887 h 430887"/>
              <a:gd name="connsiteX4" fmla="*/ 0 w 10794998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8" h="430887" extrusionOk="0">
                <a:moveTo>
                  <a:pt x="0" y="0"/>
                </a:moveTo>
                <a:cubicBezTo>
                  <a:pt x="1967045" y="76626"/>
                  <a:pt x="7228217" y="-27225"/>
                  <a:pt x="10794998" y="0"/>
                </a:cubicBezTo>
                <a:cubicBezTo>
                  <a:pt x="10788984" y="152131"/>
                  <a:pt x="10759665" y="377760"/>
                  <a:pt x="10794998" y="430887"/>
                </a:cubicBezTo>
                <a:cubicBezTo>
                  <a:pt x="6577736" y="355856"/>
                  <a:pt x="5322003" y="432445"/>
                  <a:pt x="0" y="430887"/>
                </a:cubicBezTo>
                <a:cubicBezTo>
                  <a:pt x="-13089" y="305405"/>
                  <a:pt x="-15139" y="169326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2873996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(4. แนะนำผู้เข้าร่วมใหม่)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69187" y="598184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  <a:endParaRPr lang="en-US" sz="3200" b="1" spc="6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2168752" y="607131"/>
            <a:ext cx="216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การเปิด</a:t>
            </a:r>
            <a:endParaRPr lang="en-US" sz="3600" b="1" spc="3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78B6CE14-4AC9-47A0-B387-38B9D92FE67D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18317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8387" y="597359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ECFE3A-D6D2-4388-96C6-DE70394CB8E2}"/>
              </a:ext>
            </a:extLst>
          </p:cNvPr>
          <p:cNvSpPr/>
          <p:nvPr/>
        </p:nvSpPr>
        <p:spPr>
          <a:xfrm>
            <a:off x="1007164" y="2244284"/>
            <a:ext cx="10177672" cy="954107"/>
          </a:xfrm>
          <a:custGeom>
            <a:avLst/>
            <a:gdLst>
              <a:gd name="connsiteX0" fmla="*/ 0 w 10177672"/>
              <a:gd name="connsiteY0" fmla="*/ 0 h 830997"/>
              <a:gd name="connsiteX1" fmla="*/ 882065 w 10177672"/>
              <a:gd name="connsiteY1" fmla="*/ 0 h 830997"/>
              <a:gd name="connsiteX2" fmla="*/ 1357023 w 10177672"/>
              <a:gd name="connsiteY2" fmla="*/ 0 h 830997"/>
              <a:gd name="connsiteX3" fmla="*/ 1933758 w 10177672"/>
              <a:gd name="connsiteY3" fmla="*/ 0 h 830997"/>
              <a:gd name="connsiteX4" fmla="*/ 2510492 w 10177672"/>
              <a:gd name="connsiteY4" fmla="*/ 0 h 830997"/>
              <a:gd name="connsiteX5" fmla="*/ 3087227 w 10177672"/>
              <a:gd name="connsiteY5" fmla="*/ 0 h 830997"/>
              <a:gd name="connsiteX6" fmla="*/ 3460408 w 10177672"/>
              <a:gd name="connsiteY6" fmla="*/ 0 h 830997"/>
              <a:gd name="connsiteX7" fmla="*/ 4037143 w 10177672"/>
              <a:gd name="connsiteY7" fmla="*/ 0 h 830997"/>
              <a:gd name="connsiteX8" fmla="*/ 4817431 w 10177672"/>
              <a:gd name="connsiteY8" fmla="*/ 0 h 830997"/>
              <a:gd name="connsiteX9" fmla="*/ 5495943 w 10177672"/>
              <a:gd name="connsiteY9" fmla="*/ 0 h 830997"/>
              <a:gd name="connsiteX10" fmla="*/ 6072678 w 10177672"/>
              <a:gd name="connsiteY10" fmla="*/ 0 h 830997"/>
              <a:gd name="connsiteX11" fmla="*/ 6547636 w 10177672"/>
              <a:gd name="connsiteY11" fmla="*/ 0 h 830997"/>
              <a:gd name="connsiteX12" fmla="*/ 7226147 w 10177672"/>
              <a:gd name="connsiteY12" fmla="*/ 0 h 830997"/>
              <a:gd name="connsiteX13" fmla="*/ 7904659 w 10177672"/>
              <a:gd name="connsiteY13" fmla="*/ 0 h 830997"/>
              <a:gd name="connsiteX14" fmla="*/ 8786723 w 10177672"/>
              <a:gd name="connsiteY14" fmla="*/ 0 h 830997"/>
              <a:gd name="connsiteX15" fmla="*/ 9159905 w 10177672"/>
              <a:gd name="connsiteY15" fmla="*/ 0 h 830997"/>
              <a:gd name="connsiteX16" fmla="*/ 10177672 w 10177672"/>
              <a:gd name="connsiteY16" fmla="*/ 0 h 830997"/>
              <a:gd name="connsiteX17" fmla="*/ 10177672 w 10177672"/>
              <a:gd name="connsiteY17" fmla="*/ 390569 h 830997"/>
              <a:gd name="connsiteX18" fmla="*/ 10177672 w 10177672"/>
              <a:gd name="connsiteY18" fmla="*/ 830997 h 830997"/>
              <a:gd name="connsiteX19" fmla="*/ 9397384 w 10177672"/>
              <a:gd name="connsiteY19" fmla="*/ 830997 h 830997"/>
              <a:gd name="connsiteX20" fmla="*/ 8820649 w 10177672"/>
              <a:gd name="connsiteY20" fmla="*/ 830997 h 830997"/>
              <a:gd name="connsiteX21" fmla="*/ 8142138 w 10177672"/>
              <a:gd name="connsiteY21" fmla="*/ 830997 h 830997"/>
              <a:gd name="connsiteX22" fmla="*/ 7361849 w 10177672"/>
              <a:gd name="connsiteY22" fmla="*/ 830997 h 830997"/>
              <a:gd name="connsiteX23" fmla="*/ 6683338 w 10177672"/>
              <a:gd name="connsiteY23" fmla="*/ 830997 h 830997"/>
              <a:gd name="connsiteX24" fmla="*/ 5801273 w 10177672"/>
              <a:gd name="connsiteY24" fmla="*/ 830997 h 830997"/>
              <a:gd name="connsiteX25" fmla="*/ 5224538 w 10177672"/>
              <a:gd name="connsiteY25" fmla="*/ 830997 h 830997"/>
              <a:gd name="connsiteX26" fmla="*/ 4647804 w 10177672"/>
              <a:gd name="connsiteY26" fmla="*/ 830997 h 830997"/>
              <a:gd name="connsiteX27" fmla="*/ 4172846 w 10177672"/>
              <a:gd name="connsiteY27" fmla="*/ 830997 h 830997"/>
              <a:gd name="connsiteX28" fmla="*/ 3290781 w 10177672"/>
              <a:gd name="connsiteY28" fmla="*/ 830997 h 830997"/>
              <a:gd name="connsiteX29" fmla="*/ 2612269 w 10177672"/>
              <a:gd name="connsiteY29" fmla="*/ 830997 h 830997"/>
              <a:gd name="connsiteX30" fmla="*/ 2239088 w 10177672"/>
              <a:gd name="connsiteY30" fmla="*/ 830997 h 830997"/>
              <a:gd name="connsiteX31" fmla="*/ 1662353 w 10177672"/>
              <a:gd name="connsiteY31" fmla="*/ 830997 h 830997"/>
              <a:gd name="connsiteX32" fmla="*/ 882065 w 10177672"/>
              <a:gd name="connsiteY32" fmla="*/ 830997 h 830997"/>
              <a:gd name="connsiteX33" fmla="*/ 0 w 10177672"/>
              <a:gd name="connsiteY33" fmla="*/ 830997 h 830997"/>
              <a:gd name="connsiteX34" fmla="*/ 0 w 10177672"/>
              <a:gd name="connsiteY34" fmla="*/ 407189 h 830997"/>
              <a:gd name="connsiteX35" fmla="*/ 0 w 10177672"/>
              <a:gd name="connsiteY3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77672" h="830997" extrusionOk="0">
                <a:moveTo>
                  <a:pt x="0" y="0"/>
                </a:moveTo>
                <a:cubicBezTo>
                  <a:pt x="215277" y="-16864"/>
                  <a:pt x="521656" y="40085"/>
                  <a:pt x="882065" y="0"/>
                </a:cubicBezTo>
                <a:cubicBezTo>
                  <a:pt x="1242474" y="-40085"/>
                  <a:pt x="1212056" y="-9510"/>
                  <a:pt x="1357023" y="0"/>
                </a:cubicBezTo>
                <a:cubicBezTo>
                  <a:pt x="1501990" y="9510"/>
                  <a:pt x="1721207" y="19529"/>
                  <a:pt x="1933758" y="0"/>
                </a:cubicBezTo>
                <a:cubicBezTo>
                  <a:pt x="2146310" y="-19529"/>
                  <a:pt x="2311535" y="-20567"/>
                  <a:pt x="2510492" y="0"/>
                </a:cubicBezTo>
                <a:cubicBezTo>
                  <a:pt x="2709449" y="20567"/>
                  <a:pt x="2798888" y="25726"/>
                  <a:pt x="3087227" y="0"/>
                </a:cubicBezTo>
                <a:cubicBezTo>
                  <a:pt x="3375567" y="-25726"/>
                  <a:pt x="3357842" y="9429"/>
                  <a:pt x="3460408" y="0"/>
                </a:cubicBezTo>
                <a:cubicBezTo>
                  <a:pt x="3562974" y="-9429"/>
                  <a:pt x="3850571" y="28100"/>
                  <a:pt x="4037143" y="0"/>
                </a:cubicBezTo>
                <a:cubicBezTo>
                  <a:pt x="4223715" y="-28100"/>
                  <a:pt x="4551628" y="-33010"/>
                  <a:pt x="4817431" y="0"/>
                </a:cubicBezTo>
                <a:cubicBezTo>
                  <a:pt x="5083234" y="33010"/>
                  <a:pt x="5343660" y="26910"/>
                  <a:pt x="5495943" y="0"/>
                </a:cubicBezTo>
                <a:cubicBezTo>
                  <a:pt x="5648226" y="-26910"/>
                  <a:pt x="5946811" y="12265"/>
                  <a:pt x="6072678" y="0"/>
                </a:cubicBezTo>
                <a:cubicBezTo>
                  <a:pt x="6198545" y="-12265"/>
                  <a:pt x="6432691" y="-22605"/>
                  <a:pt x="6547636" y="0"/>
                </a:cubicBezTo>
                <a:cubicBezTo>
                  <a:pt x="6662581" y="22605"/>
                  <a:pt x="6984757" y="15318"/>
                  <a:pt x="7226147" y="0"/>
                </a:cubicBezTo>
                <a:cubicBezTo>
                  <a:pt x="7467537" y="-15318"/>
                  <a:pt x="7637797" y="-21920"/>
                  <a:pt x="7904659" y="0"/>
                </a:cubicBezTo>
                <a:cubicBezTo>
                  <a:pt x="8171521" y="21920"/>
                  <a:pt x="8488965" y="-40135"/>
                  <a:pt x="8786723" y="0"/>
                </a:cubicBezTo>
                <a:cubicBezTo>
                  <a:pt x="9084481" y="40135"/>
                  <a:pt x="9079358" y="12570"/>
                  <a:pt x="9159905" y="0"/>
                </a:cubicBezTo>
                <a:cubicBezTo>
                  <a:pt x="9240452" y="-12570"/>
                  <a:pt x="9731717" y="27235"/>
                  <a:pt x="10177672" y="0"/>
                </a:cubicBezTo>
                <a:cubicBezTo>
                  <a:pt x="10183918" y="85506"/>
                  <a:pt x="10159701" y="287774"/>
                  <a:pt x="10177672" y="390569"/>
                </a:cubicBezTo>
                <a:cubicBezTo>
                  <a:pt x="10195643" y="493364"/>
                  <a:pt x="10184942" y="685245"/>
                  <a:pt x="10177672" y="830997"/>
                </a:cubicBezTo>
                <a:cubicBezTo>
                  <a:pt x="10009298" y="834006"/>
                  <a:pt x="9572272" y="869058"/>
                  <a:pt x="9397384" y="830997"/>
                </a:cubicBezTo>
                <a:cubicBezTo>
                  <a:pt x="9222496" y="792936"/>
                  <a:pt x="9006308" y="833769"/>
                  <a:pt x="8820649" y="830997"/>
                </a:cubicBezTo>
                <a:cubicBezTo>
                  <a:pt x="8634991" y="828225"/>
                  <a:pt x="8457943" y="837944"/>
                  <a:pt x="8142138" y="830997"/>
                </a:cubicBezTo>
                <a:cubicBezTo>
                  <a:pt x="7826333" y="824050"/>
                  <a:pt x="7567784" y="811922"/>
                  <a:pt x="7361849" y="830997"/>
                </a:cubicBezTo>
                <a:cubicBezTo>
                  <a:pt x="7155914" y="850072"/>
                  <a:pt x="6958680" y="851123"/>
                  <a:pt x="6683338" y="830997"/>
                </a:cubicBezTo>
                <a:cubicBezTo>
                  <a:pt x="6407996" y="810871"/>
                  <a:pt x="5998579" y="791989"/>
                  <a:pt x="5801273" y="830997"/>
                </a:cubicBezTo>
                <a:cubicBezTo>
                  <a:pt x="5603968" y="870005"/>
                  <a:pt x="5418403" y="842894"/>
                  <a:pt x="5224538" y="830997"/>
                </a:cubicBezTo>
                <a:cubicBezTo>
                  <a:pt x="5030673" y="819100"/>
                  <a:pt x="4799475" y="853513"/>
                  <a:pt x="4647804" y="830997"/>
                </a:cubicBezTo>
                <a:cubicBezTo>
                  <a:pt x="4496133" y="808481"/>
                  <a:pt x="4311124" y="845085"/>
                  <a:pt x="4172846" y="830997"/>
                </a:cubicBezTo>
                <a:cubicBezTo>
                  <a:pt x="4034568" y="816909"/>
                  <a:pt x="3506729" y="836691"/>
                  <a:pt x="3290781" y="830997"/>
                </a:cubicBezTo>
                <a:cubicBezTo>
                  <a:pt x="3074834" y="825303"/>
                  <a:pt x="2892714" y="800473"/>
                  <a:pt x="2612269" y="830997"/>
                </a:cubicBezTo>
                <a:cubicBezTo>
                  <a:pt x="2331824" y="861521"/>
                  <a:pt x="2373084" y="814144"/>
                  <a:pt x="2239088" y="830997"/>
                </a:cubicBezTo>
                <a:cubicBezTo>
                  <a:pt x="2105092" y="847850"/>
                  <a:pt x="1891586" y="828869"/>
                  <a:pt x="1662353" y="830997"/>
                </a:cubicBezTo>
                <a:cubicBezTo>
                  <a:pt x="1433121" y="833125"/>
                  <a:pt x="1248456" y="799024"/>
                  <a:pt x="882065" y="830997"/>
                </a:cubicBezTo>
                <a:cubicBezTo>
                  <a:pt x="515674" y="862970"/>
                  <a:pt x="354593" y="846785"/>
                  <a:pt x="0" y="830997"/>
                </a:cubicBezTo>
                <a:cubicBezTo>
                  <a:pt x="-14588" y="642758"/>
                  <a:pt x="-16964" y="584264"/>
                  <a:pt x="0" y="407189"/>
                </a:cubicBezTo>
                <a:cubicBezTo>
                  <a:pt x="16964" y="230114"/>
                  <a:pt x="17580" y="196436"/>
                  <a:pt x="0" y="0"/>
                </a:cubicBezTo>
                <a:close/>
              </a:path>
            </a:pathLst>
          </a:custGeom>
          <a:noFill/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7982072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กลยุทธ์หลักสำหรับการจัดการเวลาและความคืบหน้า: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การกระตุ้นและการสนับสนุนที่แตกต่าง”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E2380F-06AF-4484-8D21-C45207302A5E}"/>
              </a:ext>
            </a:extLst>
          </p:cNvPr>
          <p:cNvGrpSpPr/>
          <p:nvPr/>
        </p:nvGrpSpPr>
        <p:grpSpPr>
          <a:xfrm>
            <a:off x="1007164" y="3572754"/>
            <a:ext cx="10177672" cy="1574390"/>
            <a:chOff x="1007163" y="1553776"/>
            <a:chExt cx="10177672" cy="15743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9395F3-4B2F-46C8-93B4-701276AE53F9}"/>
                </a:ext>
              </a:extLst>
            </p:cNvPr>
            <p:cNvSpPr/>
            <p:nvPr/>
          </p:nvSpPr>
          <p:spPr>
            <a:xfrm>
              <a:off x="1007163" y="1553776"/>
              <a:ext cx="101776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D94F7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ใครควร</a:t>
              </a:r>
              <a:r>
                <a:rPr lang="th-TH" sz="3200" b="1" dirty="0">
                  <a:solidFill>
                    <a:srgbClr val="D94F7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นั่งใกล้กับหัวหน้าการประชุม</a:t>
              </a:r>
              <a:r>
                <a:rPr lang="th-TH" sz="3200" dirty="0">
                  <a:solidFill>
                    <a:srgbClr val="D94F7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?</a:t>
              </a:r>
              <a:endParaRPr lang="en-US" sz="3200" dirty="0">
                <a:solidFill>
                  <a:srgbClr val="D94F7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FA6B31-1A91-44D7-9599-18DCAFD62563}"/>
                </a:ext>
              </a:extLst>
            </p:cNvPr>
            <p:cNvSpPr/>
            <p:nvPr/>
          </p:nvSpPr>
          <p:spPr>
            <a:xfrm>
              <a:off x="1007163" y="2174059"/>
              <a:ext cx="10177672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ผู้เข้าร่วมที่มีประวัติของการสนทนาในทิศทางอื่นหรือผู้ที่ไม่ตั้งใจทำงาน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ผู้เข้าร่วมที่มีแนวโน้มที่จะมีส่วนร่วมในพฤติกรรมในการไม่สนับสนุน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9FF836-FB83-4590-92B3-2E59A72875A7}"/>
              </a:ext>
            </a:extLst>
          </p:cNvPr>
          <p:cNvSpPr/>
          <p:nvPr/>
        </p:nvSpPr>
        <p:spPr>
          <a:xfrm>
            <a:off x="1007164" y="3572754"/>
            <a:ext cx="10177672" cy="1710445"/>
          </a:xfrm>
          <a:custGeom>
            <a:avLst/>
            <a:gdLst>
              <a:gd name="connsiteX0" fmla="*/ 0 w 10177672"/>
              <a:gd name="connsiteY0" fmla="*/ 0 h 1710445"/>
              <a:gd name="connsiteX1" fmla="*/ 373181 w 10177672"/>
              <a:gd name="connsiteY1" fmla="*/ 0 h 1710445"/>
              <a:gd name="connsiteX2" fmla="*/ 1255246 w 10177672"/>
              <a:gd name="connsiteY2" fmla="*/ 0 h 1710445"/>
              <a:gd name="connsiteX3" fmla="*/ 1628428 w 10177672"/>
              <a:gd name="connsiteY3" fmla="*/ 0 h 1710445"/>
              <a:gd name="connsiteX4" fmla="*/ 2510492 w 10177672"/>
              <a:gd name="connsiteY4" fmla="*/ 0 h 1710445"/>
              <a:gd name="connsiteX5" fmla="*/ 3290781 w 10177672"/>
              <a:gd name="connsiteY5" fmla="*/ 0 h 1710445"/>
              <a:gd name="connsiteX6" fmla="*/ 3765739 w 10177672"/>
              <a:gd name="connsiteY6" fmla="*/ 0 h 1710445"/>
              <a:gd name="connsiteX7" fmla="*/ 4240697 w 10177672"/>
              <a:gd name="connsiteY7" fmla="*/ 0 h 1710445"/>
              <a:gd name="connsiteX8" fmla="*/ 5122762 w 10177672"/>
              <a:gd name="connsiteY8" fmla="*/ 0 h 1710445"/>
              <a:gd name="connsiteX9" fmla="*/ 5801273 w 10177672"/>
              <a:gd name="connsiteY9" fmla="*/ 0 h 1710445"/>
              <a:gd name="connsiteX10" fmla="*/ 6479785 w 10177672"/>
              <a:gd name="connsiteY10" fmla="*/ 0 h 1710445"/>
              <a:gd name="connsiteX11" fmla="*/ 7260073 w 10177672"/>
              <a:gd name="connsiteY11" fmla="*/ 0 h 1710445"/>
              <a:gd name="connsiteX12" fmla="*/ 8040361 w 10177672"/>
              <a:gd name="connsiteY12" fmla="*/ 0 h 1710445"/>
              <a:gd name="connsiteX13" fmla="*/ 8413542 w 10177672"/>
              <a:gd name="connsiteY13" fmla="*/ 0 h 1710445"/>
              <a:gd name="connsiteX14" fmla="*/ 9092054 w 10177672"/>
              <a:gd name="connsiteY14" fmla="*/ 0 h 1710445"/>
              <a:gd name="connsiteX15" fmla="*/ 10177672 w 10177672"/>
              <a:gd name="connsiteY15" fmla="*/ 0 h 1710445"/>
              <a:gd name="connsiteX16" fmla="*/ 10177672 w 10177672"/>
              <a:gd name="connsiteY16" fmla="*/ 553044 h 1710445"/>
              <a:gd name="connsiteX17" fmla="*/ 10177672 w 10177672"/>
              <a:gd name="connsiteY17" fmla="*/ 1123192 h 1710445"/>
              <a:gd name="connsiteX18" fmla="*/ 10177672 w 10177672"/>
              <a:gd name="connsiteY18" fmla="*/ 1710445 h 1710445"/>
              <a:gd name="connsiteX19" fmla="*/ 9295607 w 10177672"/>
              <a:gd name="connsiteY19" fmla="*/ 1710445 h 1710445"/>
              <a:gd name="connsiteX20" fmla="*/ 8413542 w 10177672"/>
              <a:gd name="connsiteY20" fmla="*/ 1710445 h 1710445"/>
              <a:gd name="connsiteX21" fmla="*/ 8040361 w 10177672"/>
              <a:gd name="connsiteY21" fmla="*/ 1710445 h 1710445"/>
              <a:gd name="connsiteX22" fmla="*/ 7565403 w 10177672"/>
              <a:gd name="connsiteY22" fmla="*/ 1710445 h 1710445"/>
              <a:gd name="connsiteX23" fmla="*/ 7192222 w 10177672"/>
              <a:gd name="connsiteY23" fmla="*/ 1710445 h 1710445"/>
              <a:gd name="connsiteX24" fmla="*/ 6615487 w 10177672"/>
              <a:gd name="connsiteY24" fmla="*/ 1710445 h 1710445"/>
              <a:gd name="connsiteX25" fmla="*/ 6242305 w 10177672"/>
              <a:gd name="connsiteY25" fmla="*/ 1710445 h 1710445"/>
              <a:gd name="connsiteX26" fmla="*/ 5767347 w 10177672"/>
              <a:gd name="connsiteY26" fmla="*/ 1710445 h 1710445"/>
              <a:gd name="connsiteX27" fmla="*/ 5088836 w 10177672"/>
              <a:gd name="connsiteY27" fmla="*/ 1710445 h 1710445"/>
              <a:gd name="connsiteX28" fmla="*/ 4715655 w 10177672"/>
              <a:gd name="connsiteY28" fmla="*/ 1710445 h 1710445"/>
              <a:gd name="connsiteX29" fmla="*/ 4037143 w 10177672"/>
              <a:gd name="connsiteY29" fmla="*/ 1710445 h 1710445"/>
              <a:gd name="connsiteX30" fmla="*/ 3358632 w 10177672"/>
              <a:gd name="connsiteY30" fmla="*/ 1710445 h 1710445"/>
              <a:gd name="connsiteX31" fmla="*/ 2883674 w 10177672"/>
              <a:gd name="connsiteY31" fmla="*/ 1710445 h 1710445"/>
              <a:gd name="connsiteX32" fmla="*/ 2001609 w 10177672"/>
              <a:gd name="connsiteY32" fmla="*/ 1710445 h 1710445"/>
              <a:gd name="connsiteX33" fmla="*/ 1323097 w 10177672"/>
              <a:gd name="connsiteY33" fmla="*/ 1710445 h 1710445"/>
              <a:gd name="connsiteX34" fmla="*/ 949916 w 10177672"/>
              <a:gd name="connsiteY34" fmla="*/ 1710445 h 1710445"/>
              <a:gd name="connsiteX35" fmla="*/ 0 w 10177672"/>
              <a:gd name="connsiteY35" fmla="*/ 1710445 h 1710445"/>
              <a:gd name="connsiteX36" fmla="*/ 0 w 10177672"/>
              <a:gd name="connsiteY36" fmla="*/ 1157401 h 1710445"/>
              <a:gd name="connsiteX37" fmla="*/ 0 w 10177672"/>
              <a:gd name="connsiteY37" fmla="*/ 587253 h 1710445"/>
              <a:gd name="connsiteX38" fmla="*/ 0 w 10177672"/>
              <a:gd name="connsiteY38" fmla="*/ 0 h 171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77672" h="1710445" extrusionOk="0">
                <a:moveTo>
                  <a:pt x="0" y="0"/>
                </a:moveTo>
                <a:cubicBezTo>
                  <a:pt x="122298" y="-8701"/>
                  <a:pt x="207913" y="-63"/>
                  <a:pt x="373181" y="0"/>
                </a:cubicBezTo>
                <a:cubicBezTo>
                  <a:pt x="538449" y="63"/>
                  <a:pt x="833209" y="39603"/>
                  <a:pt x="1255246" y="0"/>
                </a:cubicBezTo>
                <a:cubicBezTo>
                  <a:pt x="1677283" y="-39603"/>
                  <a:pt x="1535626" y="-15213"/>
                  <a:pt x="1628428" y="0"/>
                </a:cubicBezTo>
                <a:cubicBezTo>
                  <a:pt x="1721230" y="15213"/>
                  <a:pt x="2247661" y="5709"/>
                  <a:pt x="2510492" y="0"/>
                </a:cubicBezTo>
                <a:cubicBezTo>
                  <a:pt x="2773323" y="-5709"/>
                  <a:pt x="2988347" y="4427"/>
                  <a:pt x="3290781" y="0"/>
                </a:cubicBezTo>
                <a:cubicBezTo>
                  <a:pt x="3593215" y="-4427"/>
                  <a:pt x="3616409" y="21551"/>
                  <a:pt x="3765739" y="0"/>
                </a:cubicBezTo>
                <a:cubicBezTo>
                  <a:pt x="3915069" y="-21551"/>
                  <a:pt x="4049831" y="9976"/>
                  <a:pt x="4240697" y="0"/>
                </a:cubicBezTo>
                <a:cubicBezTo>
                  <a:pt x="4431563" y="-9976"/>
                  <a:pt x="4935711" y="-27380"/>
                  <a:pt x="5122762" y="0"/>
                </a:cubicBezTo>
                <a:cubicBezTo>
                  <a:pt x="5309814" y="27380"/>
                  <a:pt x="5658911" y="-10271"/>
                  <a:pt x="5801273" y="0"/>
                </a:cubicBezTo>
                <a:cubicBezTo>
                  <a:pt x="5943635" y="10271"/>
                  <a:pt x="6226482" y="-3718"/>
                  <a:pt x="6479785" y="0"/>
                </a:cubicBezTo>
                <a:cubicBezTo>
                  <a:pt x="6733088" y="3718"/>
                  <a:pt x="6889042" y="16315"/>
                  <a:pt x="7260073" y="0"/>
                </a:cubicBezTo>
                <a:cubicBezTo>
                  <a:pt x="7631104" y="-16315"/>
                  <a:pt x="7817704" y="34811"/>
                  <a:pt x="8040361" y="0"/>
                </a:cubicBezTo>
                <a:cubicBezTo>
                  <a:pt x="8263018" y="-34811"/>
                  <a:pt x="8255073" y="16308"/>
                  <a:pt x="8413542" y="0"/>
                </a:cubicBezTo>
                <a:cubicBezTo>
                  <a:pt x="8572011" y="-16308"/>
                  <a:pt x="8844591" y="17183"/>
                  <a:pt x="9092054" y="0"/>
                </a:cubicBezTo>
                <a:cubicBezTo>
                  <a:pt x="9339517" y="-17183"/>
                  <a:pt x="9801947" y="-6228"/>
                  <a:pt x="10177672" y="0"/>
                </a:cubicBezTo>
                <a:cubicBezTo>
                  <a:pt x="10176709" y="127537"/>
                  <a:pt x="10174549" y="432094"/>
                  <a:pt x="10177672" y="553044"/>
                </a:cubicBezTo>
                <a:cubicBezTo>
                  <a:pt x="10180795" y="673994"/>
                  <a:pt x="10198163" y="896796"/>
                  <a:pt x="10177672" y="1123192"/>
                </a:cubicBezTo>
                <a:cubicBezTo>
                  <a:pt x="10157181" y="1349588"/>
                  <a:pt x="10183737" y="1588576"/>
                  <a:pt x="10177672" y="1710445"/>
                </a:cubicBezTo>
                <a:cubicBezTo>
                  <a:pt x="9809013" y="1690883"/>
                  <a:pt x="9672933" y="1680806"/>
                  <a:pt x="9295607" y="1710445"/>
                </a:cubicBezTo>
                <a:cubicBezTo>
                  <a:pt x="8918281" y="1740084"/>
                  <a:pt x="8765657" y="1739702"/>
                  <a:pt x="8413542" y="1710445"/>
                </a:cubicBezTo>
                <a:cubicBezTo>
                  <a:pt x="8061428" y="1681188"/>
                  <a:pt x="8160353" y="1721879"/>
                  <a:pt x="8040361" y="1710445"/>
                </a:cubicBezTo>
                <a:cubicBezTo>
                  <a:pt x="7920369" y="1699011"/>
                  <a:pt x="7672667" y="1700330"/>
                  <a:pt x="7565403" y="1710445"/>
                </a:cubicBezTo>
                <a:cubicBezTo>
                  <a:pt x="7458139" y="1720560"/>
                  <a:pt x="7353238" y="1699095"/>
                  <a:pt x="7192222" y="1710445"/>
                </a:cubicBezTo>
                <a:cubicBezTo>
                  <a:pt x="7031206" y="1721795"/>
                  <a:pt x="6775009" y="1706005"/>
                  <a:pt x="6615487" y="1710445"/>
                </a:cubicBezTo>
                <a:cubicBezTo>
                  <a:pt x="6455966" y="1714885"/>
                  <a:pt x="6385841" y="1703569"/>
                  <a:pt x="6242305" y="1710445"/>
                </a:cubicBezTo>
                <a:cubicBezTo>
                  <a:pt x="6098769" y="1717321"/>
                  <a:pt x="5881280" y="1707375"/>
                  <a:pt x="5767347" y="1710445"/>
                </a:cubicBezTo>
                <a:cubicBezTo>
                  <a:pt x="5653414" y="1713515"/>
                  <a:pt x="5289466" y="1722460"/>
                  <a:pt x="5088836" y="1710445"/>
                </a:cubicBezTo>
                <a:cubicBezTo>
                  <a:pt x="4888206" y="1698430"/>
                  <a:pt x="4812278" y="1727826"/>
                  <a:pt x="4715655" y="1710445"/>
                </a:cubicBezTo>
                <a:cubicBezTo>
                  <a:pt x="4619032" y="1693064"/>
                  <a:pt x="4205477" y="1718937"/>
                  <a:pt x="4037143" y="1710445"/>
                </a:cubicBezTo>
                <a:cubicBezTo>
                  <a:pt x="3868809" y="1701953"/>
                  <a:pt x="3566943" y="1722998"/>
                  <a:pt x="3358632" y="1710445"/>
                </a:cubicBezTo>
                <a:cubicBezTo>
                  <a:pt x="3150321" y="1697892"/>
                  <a:pt x="3063046" y="1724227"/>
                  <a:pt x="2883674" y="1710445"/>
                </a:cubicBezTo>
                <a:cubicBezTo>
                  <a:pt x="2704302" y="1696663"/>
                  <a:pt x="2307199" y="1689456"/>
                  <a:pt x="2001609" y="1710445"/>
                </a:cubicBezTo>
                <a:cubicBezTo>
                  <a:pt x="1696019" y="1731434"/>
                  <a:pt x="1502275" y="1727801"/>
                  <a:pt x="1323097" y="1710445"/>
                </a:cubicBezTo>
                <a:cubicBezTo>
                  <a:pt x="1143919" y="1693089"/>
                  <a:pt x="1065841" y="1727574"/>
                  <a:pt x="949916" y="1710445"/>
                </a:cubicBezTo>
                <a:cubicBezTo>
                  <a:pt x="833991" y="1693316"/>
                  <a:pt x="302100" y="1688141"/>
                  <a:pt x="0" y="1710445"/>
                </a:cubicBezTo>
                <a:cubicBezTo>
                  <a:pt x="-23521" y="1507253"/>
                  <a:pt x="9876" y="1367735"/>
                  <a:pt x="0" y="1157401"/>
                </a:cubicBezTo>
                <a:cubicBezTo>
                  <a:pt x="-9876" y="947067"/>
                  <a:pt x="39" y="744223"/>
                  <a:pt x="0" y="587253"/>
                </a:cubicBezTo>
                <a:cubicBezTo>
                  <a:pt x="-39" y="430283"/>
                  <a:pt x="-20303" y="220913"/>
                  <a:pt x="0" y="0"/>
                </a:cubicBezTo>
                <a:close/>
              </a:path>
            </a:pathLst>
          </a:custGeom>
          <a:noFill/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29972359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51A605-E2E1-4D77-B494-94285C8410DD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5C68ECC4-DAA7-445D-BA3C-C5ACE21E31EF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80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9861" y="602188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4397B8-3666-4975-8379-5D3BC46A83FC}"/>
              </a:ext>
            </a:extLst>
          </p:cNvPr>
          <p:cNvSpPr/>
          <p:nvPr/>
        </p:nvSpPr>
        <p:spPr>
          <a:xfrm>
            <a:off x="344556" y="5971606"/>
            <a:ext cx="5274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Eton, S.E. (2011, September 30). 21 Leadership tips for chairing difficult 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meetings [Web log post]. Retrieved from https://drasaraheaton.wordpress.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com/2011/09/30/leadership-tips-for-chairing-difficult-meetings/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697CA5-A6E4-466E-BA68-D34200DED176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A59B1A-F1F0-4324-BCA4-42950751404D}"/>
              </a:ext>
            </a:extLst>
          </p:cNvPr>
          <p:cNvSpPr/>
          <p:nvPr/>
        </p:nvSpPr>
        <p:spPr>
          <a:xfrm>
            <a:off x="801755" y="2356418"/>
            <a:ext cx="10588489" cy="523220"/>
          </a:xfrm>
          <a:custGeom>
            <a:avLst/>
            <a:gdLst>
              <a:gd name="connsiteX0" fmla="*/ 0 w 10588489"/>
              <a:gd name="connsiteY0" fmla="*/ 0 h 830997"/>
              <a:gd name="connsiteX1" fmla="*/ 10588489 w 10588489"/>
              <a:gd name="connsiteY1" fmla="*/ 0 h 830997"/>
              <a:gd name="connsiteX2" fmla="*/ 10588489 w 10588489"/>
              <a:gd name="connsiteY2" fmla="*/ 830997 h 830997"/>
              <a:gd name="connsiteX3" fmla="*/ 0 w 10588489"/>
              <a:gd name="connsiteY3" fmla="*/ 830997 h 830997"/>
              <a:gd name="connsiteX4" fmla="*/ 0 w 1058848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830997" fill="none" extrusionOk="0">
                <a:moveTo>
                  <a:pt x="0" y="0"/>
                </a:moveTo>
                <a:cubicBezTo>
                  <a:pt x="2455380" y="165726"/>
                  <a:pt x="7794984" y="80315"/>
                  <a:pt x="10588489" y="0"/>
                </a:cubicBezTo>
                <a:cubicBezTo>
                  <a:pt x="10650244" y="106337"/>
                  <a:pt x="10629384" y="709424"/>
                  <a:pt x="10588489" y="830997"/>
                </a:cubicBezTo>
                <a:cubicBezTo>
                  <a:pt x="8137136" y="775116"/>
                  <a:pt x="5117456" y="669392"/>
                  <a:pt x="0" y="830997"/>
                </a:cubicBezTo>
                <a:cubicBezTo>
                  <a:pt x="-40806" y="485517"/>
                  <a:pt x="-53324" y="99231"/>
                  <a:pt x="0" y="0"/>
                </a:cubicBezTo>
                <a:close/>
              </a:path>
              <a:path w="10588489" h="830997" stroke="0" extrusionOk="0">
                <a:moveTo>
                  <a:pt x="0" y="0"/>
                </a:moveTo>
                <a:cubicBezTo>
                  <a:pt x="3805211" y="-132086"/>
                  <a:pt x="6542296" y="-112661"/>
                  <a:pt x="10588489" y="0"/>
                </a:cubicBezTo>
                <a:cubicBezTo>
                  <a:pt x="10601673" y="278065"/>
                  <a:pt x="10543024" y="644660"/>
                  <a:pt x="10588489" y="830997"/>
                </a:cubicBezTo>
                <a:cubicBezTo>
                  <a:pt x="9509007" y="907405"/>
                  <a:pt x="1266460" y="768025"/>
                  <a:pt x="0" y="830997"/>
                </a:cubicBezTo>
                <a:cubicBezTo>
                  <a:pt x="-43846" y="469642"/>
                  <a:pt x="24634" y="400329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98104498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เชิญการสนทนาจากผู้เข้าร่วมที่มีส่วนร่วมซึ่งเป็นที่รู้จักที่จะทำในแต่ละวาระใหม่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BEE12F-BED6-4F25-AAC9-59D159F314A9}"/>
              </a:ext>
            </a:extLst>
          </p:cNvPr>
          <p:cNvSpPr/>
          <p:nvPr/>
        </p:nvSpPr>
        <p:spPr>
          <a:xfrm>
            <a:off x="1193658" y="3246522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“Joe,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คุณมีความคิดเกี่ยวกับเรื่องนี้ คุณสามารถเริ่มการสนทนาของเรากับสิ่งนี้ได้ไหม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110AEA-CCBD-4B84-AB70-E52DF41C02F9}"/>
              </a:ext>
            </a:extLst>
          </p:cNvPr>
          <p:cNvSpPr/>
          <p:nvPr/>
        </p:nvSpPr>
        <p:spPr>
          <a:xfrm>
            <a:off x="801755" y="4241515"/>
            <a:ext cx="10588489" cy="523220"/>
          </a:xfrm>
          <a:custGeom>
            <a:avLst/>
            <a:gdLst>
              <a:gd name="connsiteX0" fmla="*/ 0 w 10588489"/>
              <a:gd name="connsiteY0" fmla="*/ 0 h 461665"/>
              <a:gd name="connsiteX1" fmla="*/ 10588489 w 10588489"/>
              <a:gd name="connsiteY1" fmla="*/ 0 h 461665"/>
              <a:gd name="connsiteX2" fmla="*/ 10588489 w 10588489"/>
              <a:gd name="connsiteY2" fmla="*/ 461665 h 461665"/>
              <a:gd name="connsiteX3" fmla="*/ 0 w 10588489"/>
              <a:gd name="connsiteY3" fmla="*/ 461665 h 461665"/>
              <a:gd name="connsiteX4" fmla="*/ 0 w 105884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461665" fill="none" extrusionOk="0">
                <a:moveTo>
                  <a:pt x="0" y="0"/>
                </a:moveTo>
                <a:cubicBezTo>
                  <a:pt x="4512434" y="50710"/>
                  <a:pt x="6588642" y="-112733"/>
                  <a:pt x="10588489" y="0"/>
                </a:cubicBezTo>
                <a:cubicBezTo>
                  <a:pt x="10573290" y="54767"/>
                  <a:pt x="10621553" y="282775"/>
                  <a:pt x="10588489" y="461665"/>
                </a:cubicBezTo>
                <a:cubicBezTo>
                  <a:pt x="5400904" y="369659"/>
                  <a:pt x="4666389" y="625752"/>
                  <a:pt x="0" y="461665"/>
                </a:cubicBezTo>
                <a:cubicBezTo>
                  <a:pt x="-36494" y="400656"/>
                  <a:pt x="26118" y="119716"/>
                  <a:pt x="0" y="0"/>
                </a:cubicBezTo>
                <a:close/>
              </a:path>
              <a:path w="10588489" h="461665" stroke="0" extrusionOk="0">
                <a:moveTo>
                  <a:pt x="0" y="0"/>
                </a:moveTo>
                <a:cubicBezTo>
                  <a:pt x="3078654" y="-67308"/>
                  <a:pt x="7554480" y="25042"/>
                  <a:pt x="10588489" y="0"/>
                </a:cubicBezTo>
                <a:cubicBezTo>
                  <a:pt x="10552805" y="215899"/>
                  <a:pt x="10592360" y="404126"/>
                  <a:pt x="10588489" y="461665"/>
                </a:cubicBezTo>
                <a:cubicBezTo>
                  <a:pt x="7824652" y="446689"/>
                  <a:pt x="2600421" y="394400"/>
                  <a:pt x="0" y="461665"/>
                </a:cubicBezTo>
                <a:cubicBezTo>
                  <a:pt x="-8612" y="379979"/>
                  <a:pt x="35842" y="149191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7897154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ใช้คำถามปลายเปิดเพื่อนำไปสู่การอภิปรายในทิศทางที่เฉพาะเจาะจง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61FC71-D637-4281-B23F-3CEEC112A004}"/>
              </a:ext>
            </a:extLst>
          </p:cNvPr>
          <p:cNvSpPr/>
          <p:nvPr/>
        </p:nvSpPr>
        <p:spPr>
          <a:xfrm>
            <a:off x="1192695" y="4800400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ทุกคนสามารถนึกถึงผลเสียใดๆ”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45587956-6E8B-4349-97C5-AE1FA8582D6B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97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8387" y="577832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8B2CA-BF2B-41BE-9209-CB00A32E06A3}"/>
              </a:ext>
            </a:extLst>
          </p:cNvPr>
          <p:cNvSpPr/>
          <p:nvPr/>
        </p:nvSpPr>
        <p:spPr>
          <a:xfrm>
            <a:off x="344556" y="5984858"/>
            <a:ext cx="4810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Davis, S. (2013, January 22). Dealing with difficult behaviors 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[Wen log post]. Retrieved from https://facilitatoru.com/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meetings/dealing-with-difficult-behaviors/</a:t>
            </a:r>
            <a:endParaRPr lang="en-US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9ED3DB-658C-44AA-9CCB-5C71E979DE19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8E4AC7-8CEB-4FA5-9AAF-F4FB3B17F794}"/>
              </a:ext>
            </a:extLst>
          </p:cNvPr>
          <p:cNvSpPr/>
          <p:nvPr/>
        </p:nvSpPr>
        <p:spPr>
          <a:xfrm>
            <a:off x="864798" y="1622351"/>
            <a:ext cx="10588488" cy="523220"/>
          </a:xfrm>
          <a:custGeom>
            <a:avLst/>
            <a:gdLst>
              <a:gd name="connsiteX0" fmla="*/ 0 w 10588488"/>
              <a:gd name="connsiteY0" fmla="*/ 0 h 830997"/>
              <a:gd name="connsiteX1" fmla="*/ 10588488 w 10588488"/>
              <a:gd name="connsiteY1" fmla="*/ 0 h 830997"/>
              <a:gd name="connsiteX2" fmla="*/ 10588488 w 10588488"/>
              <a:gd name="connsiteY2" fmla="*/ 830997 h 830997"/>
              <a:gd name="connsiteX3" fmla="*/ 0 w 10588488"/>
              <a:gd name="connsiteY3" fmla="*/ 830997 h 830997"/>
              <a:gd name="connsiteX4" fmla="*/ 0 w 105884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8" h="830997" fill="none" extrusionOk="0">
                <a:moveTo>
                  <a:pt x="0" y="0"/>
                </a:moveTo>
                <a:cubicBezTo>
                  <a:pt x="4644288" y="83171"/>
                  <a:pt x="7351200" y="13089"/>
                  <a:pt x="10588488" y="0"/>
                </a:cubicBezTo>
                <a:cubicBezTo>
                  <a:pt x="10597255" y="357515"/>
                  <a:pt x="10634163" y="486631"/>
                  <a:pt x="10588488" y="830997"/>
                </a:cubicBezTo>
                <a:cubicBezTo>
                  <a:pt x="6201573" y="995616"/>
                  <a:pt x="4559047" y="976987"/>
                  <a:pt x="0" y="830997"/>
                </a:cubicBezTo>
                <a:cubicBezTo>
                  <a:pt x="64045" y="484411"/>
                  <a:pt x="-10716" y="334794"/>
                  <a:pt x="0" y="0"/>
                </a:cubicBezTo>
                <a:close/>
              </a:path>
              <a:path w="10588488" h="830997" stroke="0" extrusionOk="0">
                <a:moveTo>
                  <a:pt x="0" y="0"/>
                </a:moveTo>
                <a:cubicBezTo>
                  <a:pt x="3445195" y="55648"/>
                  <a:pt x="6778309" y="34150"/>
                  <a:pt x="10588488" y="0"/>
                </a:cubicBezTo>
                <a:cubicBezTo>
                  <a:pt x="10568288" y="283577"/>
                  <a:pt x="10611150" y="665313"/>
                  <a:pt x="10588488" y="830997"/>
                </a:cubicBezTo>
                <a:cubicBezTo>
                  <a:pt x="8870908" y="903685"/>
                  <a:pt x="1636044" y="994600"/>
                  <a:pt x="0" y="830997"/>
                </a:cubicBezTo>
                <a:cubicBezTo>
                  <a:pt x="29704" y="460507"/>
                  <a:pt x="15933" y="333762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1634117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จัดการการสนทนาที่มีอำนาจเหนือกว่าด้วย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การเปลี่ยนทิศทางง่าย ๆ และสุภาพ 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ขอคำชี้แจง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FCF8D2-B586-4475-8717-A8574A38D149}"/>
              </a:ext>
            </a:extLst>
          </p:cNvPr>
          <p:cNvSpPr/>
          <p:nvPr/>
        </p:nvSpPr>
        <p:spPr>
          <a:xfrm>
            <a:off x="1434620" y="2254291"/>
            <a:ext cx="10402959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(a) 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คราวนี้ขอฟังจากคนอื่น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.”,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ฉันขอให้คุณหยุดความคิดนั้นสักครู่ได้ไหม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?”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ฉันไม่แน่ใจว่าที่ฉันเข้าใจ คุณหมายถึง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…?”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2C1398-0EA8-4287-91AC-F70870D785C6}"/>
              </a:ext>
            </a:extLst>
          </p:cNvPr>
          <p:cNvSpPr/>
          <p:nvPr/>
        </p:nvSpPr>
        <p:spPr>
          <a:xfrm>
            <a:off x="864797" y="3653882"/>
            <a:ext cx="10588489" cy="523220"/>
          </a:xfrm>
          <a:custGeom>
            <a:avLst/>
            <a:gdLst>
              <a:gd name="connsiteX0" fmla="*/ 0 w 10588489"/>
              <a:gd name="connsiteY0" fmla="*/ 0 h 830997"/>
              <a:gd name="connsiteX1" fmla="*/ 10588489 w 10588489"/>
              <a:gd name="connsiteY1" fmla="*/ 0 h 830997"/>
              <a:gd name="connsiteX2" fmla="*/ 10588489 w 10588489"/>
              <a:gd name="connsiteY2" fmla="*/ 830997 h 830997"/>
              <a:gd name="connsiteX3" fmla="*/ 0 w 10588489"/>
              <a:gd name="connsiteY3" fmla="*/ 830997 h 830997"/>
              <a:gd name="connsiteX4" fmla="*/ 0 w 1058848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830997" fill="none" extrusionOk="0">
                <a:moveTo>
                  <a:pt x="0" y="0"/>
                </a:moveTo>
                <a:cubicBezTo>
                  <a:pt x="1410940" y="54358"/>
                  <a:pt x="8543575" y="-37387"/>
                  <a:pt x="10588489" y="0"/>
                </a:cubicBezTo>
                <a:cubicBezTo>
                  <a:pt x="10634598" y="304342"/>
                  <a:pt x="10521094" y="731242"/>
                  <a:pt x="10588489" y="830997"/>
                </a:cubicBezTo>
                <a:cubicBezTo>
                  <a:pt x="6164095" y="961849"/>
                  <a:pt x="3447361" y="730416"/>
                  <a:pt x="0" y="830997"/>
                </a:cubicBezTo>
                <a:cubicBezTo>
                  <a:pt x="35190" y="458572"/>
                  <a:pt x="47161" y="85117"/>
                  <a:pt x="0" y="0"/>
                </a:cubicBezTo>
                <a:close/>
              </a:path>
              <a:path w="10588489" h="830997" stroke="0" extrusionOk="0">
                <a:moveTo>
                  <a:pt x="0" y="0"/>
                </a:moveTo>
                <a:cubicBezTo>
                  <a:pt x="1518015" y="-16887"/>
                  <a:pt x="7545331" y="13055"/>
                  <a:pt x="10588489" y="0"/>
                </a:cubicBezTo>
                <a:cubicBezTo>
                  <a:pt x="10526403" y="211618"/>
                  <a:pt x="10590910" y="589826"/>
                  <a:pt x="10588489" y="830997"/>
                </a:cubicBezTo>
                <a:cubicBezTo>
                  <a:pt x="7151790" y="695899"/>
                  <a:pt x="4916237" y="675066"/>
                  <a:pt x="0" y="830997"/>
                </a:cubicBezTo>
                <a:cubicBezTo>
                  <a:pt x="-56836" y="673719"/>
                  <a:pt x="-23646" y="188770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9391497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ร้องขอการตอบกลับที่แจ้งไปยังผู้เข้าร่วมที่มีส่วนร่วมในการปิดงาน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2F40E-71C1-4FA0-AC71-F4B3F91BB913}"/>
              </a:ext>
            </a:extLst>
          </p:cNvPr>
          <p:cNvSpPr/>
          <p:nvPr/>
        </p:nvSpPr>
        <p:spPr>
          <a:xfrm>
            <a:off x="1434620" y="4361126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คุณมีความคิดเห็นเกี่ยวกับวาระนี้หรือไม่?”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734D1A-DBE4-460A-972B-DD8CE05E56FE}"/>
              </a:ext>
            </a:extLst>
          </p:cNvPr>
          <p:cNvSpPr/>
          <p:nvPr/>
        </p:nvSpPr>
        <p:spPr>
          <a:xfrm>
            <a:off x="864796" y="4879552"/>
            <a:ext cx="10588489" cy="523220"/>
          </a:xfrm>
          <a:custGeom>
            <a:avLst/>
            <a:gdLst>
              <a:gd name="connsiteX0" fmla="*/ 0 w 10588489"/>
              <a:gd name="connsiteY0" fmla="*/ 0 h 461665"/>
              <a:gd name="connsiteX1" fmla="*/ 10588489 w 10588489"/>
              <a:gd name="connsiteY1" fmla="*/ 0 h 461665"/>
              <a:gd name="connsiteX2" fmla="*/ 10588489 w 10588489"/>
              <a:gd name="connsiteY2" fmla="*/ 461665 h 461665"/>
              <a:gd name="connsiteX3" fmla="*/ 0 w 10588489"/>
              <a:gd name="connsiteY3" fmla="*/ 461665 h 461665"/>
              <a:gd name="connsiteX4" fmla="*/ 0 w 105884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461665" fill="none" extrusionOk="0">
                <a:moveTo>
                  <a:pt x="0" y="0"/>
                </a:moveTo>
                <a:cubicBezTo>
                  <a:pt x="3302753" y="111046"/>
                  <a:pt x="8008401" y="77538"/>
                  <a:pt x="10588489" y="0"/>
                </a:cubicBezTo>
                <a:cubicBezTo>
                  <a:pt x="10590162" y="212010"/>
                  <a:pt x="10571236" y="260011"/>
                  <a:pt x="10588489" y="461665"/>
                </a:cubicBezTo>
                <a:cubicBezTo>
                  <a:pt x="6420843" y="537456"/>
                  <a:pt x="2460192" y="341335"/>
                  <a:pt x="0" y="461665"/>
                </a:cubicBezTo>
                <a:cubicBezTo>
                  <a:pt x="3592" y="375377"/>
                  <a:pt x="-35730" y="116615"/>
                  <a:pt x="0" y="0"/>
                </a:cubicBezTo>
                <a:close/>
              </a:path>
              <a:path w="10588489" h="461665" stroke="0" extrusionOk="0">
                <a:moveTo>
                  <a:pt x="0" y="0"/>
                </a:moveTo>
                <a:cubicBezTo>
                  <a:pt x="4423595" y="-44388"/>
                  <a:pt x="7907678" y="101400"/>
                  <a:pt x="10588489" y="0"/>
                </a:cubicBezTo>
                <a:cubicBezTo>
                  <a:pt x="10617827" y="184824"/>
                  <a:pt x="10595540" y="407506"/>
                  <a:pt x="10588489" y="461665"/>
                </a:cubicBezTo>
                <a:cubicBezTo>
                  <a:pt x="7614497" y="443528"/>
                  <a:pt x="5227555" y="316760"/>
                  <a:pt x="0" y="461665"/>
                </a:cubicBezTo>
                <a:cubicBezTo>
                  <a:pt x="33370" y="349652"/>
                  <a:pt x="-32387" y="190977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24081196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ถามคำถามที่ชัดเจนไปยังผู้เข้าร่วมที่ไม่ชัดเจน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117E9C-6590-4C26-A741-D0E3CF97D1F8}"/>
              </a:ext>
            </a:extLst>
          </p:cNvPr>
          <p:cNvSpPr/>
          <p:nvPr/>
        </p:nvSpPr>
        <p:spPr>
          <a:xfrm>
            <a:off x="1434620" y="5432205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เพียงเพื่อให้แน่ใจว่าฉันเข้าใจสิ่งที่คุณพูด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…”</a:t>
            </a: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64FE15B4-489B-40CC-BFCC-86D4F3D8A163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47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9861" y="596141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754D5D-3F39-4915-8638-9193BFCDE47B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3D1204-87BD-4D0C-A8CD-61EC7F0B9280}"/>
              </a:ext>
            </a:extLst>
          </p:cNvPr>
          <p:cNvSpPr/>
          <p:nvPr/>
        </p:nvSpPr>
        <p:spPr>
          <a:xfrm>
            <a:off x="801756" y="1702816"/>
            <a:ext cx="10588488" cy="523220"/>
          </a:xfrm>
          <a:custGeom>
            <a:avLst/>
            <a:gdLst>
              <a:gd name="connsiteX0" fmla="*/ 0 w 10588488"/>
              <a:gd name="connsiteY0" fmla="*/ 0 h 830997"/>
              <a:gd name="connsiteX1" fmla="*/ 450011 w 10588488"/>
              <a:gd name="connsiteY1" fmla="*/ 0 h 830997"/>
              <a:gd name="connsiteX2" fmla="*/ 794137 w 10588488"/>
              <a:gd name="connsiteY2" fmla="*/ 0 h 830997"/>
              <a:gd name="connsiteX3" fmla="*/ 1561802 w 10588488"/>
              <a:gd name="connsiteY3" fmla="*/ 0 h 830997"/>
              <a:gd name="connsiteX4" fmla="*/ 2011813 w 10588488"/>
              <a:gd name="connsiteY4" fmla="*/ 0 h 830997"/>
              <a:gd name="connsiteX5" fmla="*/ 2355939 w 10588488"/>
              <a:gd name="connsiteY5" fmla="*/ 0 h 830997"/>
              <a:gd name="connsiteX6" fmla="*/ 2805949 w 10588488"/>
              <a:gd name="connsiteY6" fmla="*/ 0 h 830997"/>
              <a:gd name="connsiteX7" fmla="*/ 3573615 w 10588488"/>
              <a:gd name="connsiteY7" fmla="*/ 0 h 830997"/>
              <a:gd name="connsiteX8" fmla="*/ 4235395 w 10588488"/>
              <a:gd name="connsiteY8" fmla="*/ 0 h 830997"/>
              <a:gd name="connsiteX9" fmla="*/ 4897176 w 10588488"/>
              <a:gd name="connsiteY9" fmla="*/ 0 h 830997"/>
              <a:gd name="connsiteX10" fmla="*/ 5558956 w 10588488"/>
              <a:gd name="connsiteY10" fmla="*/ 0 h 830997"/>
              <a:gd name="connsiteX11" fmla="*/ 6114852 w 10588488"/>
              <a:gd name="connsiteY11" fmla="*/ 0 h 830997"/>
              <a:gd name="connsiteX12" fmla="*/ 6564863 w 10588488"/>
              <a:gd name="connsiteY12" fmla="*/ 0 h 830997"/>
              <a:gd name="connsiteX13" fmla="*/ 7438413 w 10588488"/>
              <a:gd name="connsiteY13" fmla="*/ 0 h 830997"/>
              <a:gd name="connsiteX14" fmla="*/ 8311963 w 10588488"/>
              <a:gd name="connsiteY14" fmla="*/ 0 h 830997"/>
              <a:gd name="connsiteX15" fmla="*/ 9079628 w 10588488"/>
              <a:gd name="connsiteY15" fmla="*/ 0 h 830997"/>
              <a:gd name="connsiteX16" fmla="*/ 9953179 w 10588488"/>
              <a:gd name="connsiteY16" fmla="*/ 0 h 830997"/>
              <a:gd name="connsiteX17" fmla="*/ 10588488 w 10588488"/>
              <a:gd name="connsiteY17" fmla="*/ 0 h 830997"/>
              <a:gd name="connsiteX18" fmla="*/ 10588488 w 10588488"/>
              <a:gd name="connsiteY18" fmla="*/ 432118 h 830997"/>
              <a:gd name="connsiteX19" fmla="*/ 10588488 w 10588488"/>
              <a:gd name="connsiteY19" fmla="*/ 830997 h 830997"/>
              <a:gd name="connsiteX20" fmla="*/ 9714938 w 10588488"/>
              <a:gd name="connsiteY20" fmla="*/ 830997 h 830997"/>
              <a:gd name="connsiteX21" fmla="*/ 9159042 w 10588488"/>
              <a:gd name="connsiteY21" fmla="*/ 830997 h 830997"/>
              <a:gd name="connsiteX22" fmla="*/ 8285492 w 10588488"/>
              <a:gd name="connsiteY22" fmla="*/ 830997 h 830997"/>
              <a:gd name="connsiteX23" fmla="*/ 7411942 w 10588488"/>
              <a:gd name="connsiteY23" fmla="*/ 830997 h 830997"/>
              <a:gd name="connsiteX24" fmla="*/ 7067816 w 10588488"/>
              <a:gd name="connsiteY24" fmla="*/ 830997 h 830997"/>
              <a:gd name="connsiteX25" fmla="*/ 6723690 w 10588488"/>
              <a:gd name="connsiteY25" fmla="*/ 830997 h 830997"/>
              <a:gd name="connsiteX26" fmla="*/ 6379564 w 10588488"/>
              <a:gd name="connsiteY26" fmla="*/ 830997 h 830997"/>
              <a:gd name="connsiteX27" fmla="*/ 5506014 w 10588488"/>
              <a:gd name="connsiteY27" fmla="*/ 830997 h 830997"/>
              <a:gd name="connsiteX28" fmla="*/ 4844233 w 10588488"/>
              <a:gd name="connsiteY28" fmla="*/ 830997 h 830997"/>
              <a:gd name="connsiteX29" fmla="*/ 4500107 w 10588488"/>
              <a:gd name="connsiteY29" fmla="*/ 830997 h 830997"/>
              <a:gd name="connsiteX30" fmla="*/ 4155982 w 10588488"/>
              <a:gd name="connsiteY30" fmla="*/ 830997 h 830997"/>
              <a:gd name="connsiteX31" fmla="*/ 3705971 w 10588488"/>
              <a:gd name="connsiteY31" fmla="*/ 830997 h 830997"/>
              <a:gd name="connsiteX32" fmla="*/ 3044190 w 10588488"/>
              <a:gd name="connsiteY32" fmla="*/ 830997 h 830997"/>
              <a:gd name="connsiteX33" fmla="*/ 2382410 w 10588488"/>
              <a:gd name="connsiteY33" fmla="*/ 830997 h 830997"/>
              <a:gd name="connsiteX34" fmla="*/ 1826514 w 10588488"/>
              <a:gd name="connsiteY34" fmla="*/ 830997 h 830997"/>
              <a:gd name="connsiteX35" fmla="*/ 952964 w 10588488"/>
              <a:gd name="connsiteY35" fmla="*/ 830997 h 830997"/>
              <a:gd name="connsiteX36" fmla="*/ 0 w 10588488"/>
              <a:gd name="connsiteY36" fmla="*/ 830997 h 830997"/>
              <a:gd name="connsiteX37" fmla="*/ 0 w 10588488"/>
              <a:gd name="connsiteY37" fmla="*/ 440428 h 830997"/>
              <a:gd name="connsiteX38" fmla="*/ 0 w 10588488"/>
              <a:gd name="connsiteY3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8488" h="830997" fill="none" extrusionOk="0">
                <a:moveTo>
                  <a:pt x="0" y="0"/>
                </a:moveTo>
                <a:cubicBezTo>
                  <a:pt x="182492" y="21982"/>
                  <a:pt x="232427" y="-16892"/>
                  <a:pt x="450011" y="0"/>
                </a:cubicBezTo>
                <a:cubicBezTo>
                  <a:pt x="667595" y="16892"/>
                  <a:pt x="640884" y="-1139"/>
                  <a:pt x="794137" y="0"/>
                </a:cubicBezTo>
                <a:cubicBezTo>
                  <a:pt x="947390" y="1139"/>
                  <a:pt x="1390791" y="1880"/>
                  <a:pt x="1561802" y="0"/>
                </a:cubicBezTo>
                <a:cubicBezTo>
                  <a:pt x="1732814" y="-1880"/>
                  <a:pt x="1810070" y="15980"/>
                  <a:pt x="2011813" y="0"/>
                </a:cubicBezTo>
                <a:cubicBezTo>
                  <a:pt x="2213556" y="-15980"/>
                  <a:pt x="2257430" y="-1097"/>
                  <a:pt x="2355939" y="0"/>
                </a:cubicBezTo>
                <a:cubicBezTo>
                  <a:pt x="2454448" y="1097"/>
                  <a:pt x="2707614" y="13557"/>
                  <a:pt x="2805949" y="0"/>
                </a:cubicBezTo>
                <a:cubicBezTo>
                  <a:pt x="2904284" y="-13557"/>
                  <a:pt x="3257576" y="-492"/>
                  <a:pt x="3573615" y="0"/>
                </a:cubicBezTo>
                <a:cubicBezTo>
                  <a:pt x="3889654" y="492"/>
                  <a:pt x="3995591" y="-22445"/>
                  <a:pt x="4235395" y="0"/>
                </a:cubicBezTo>
                <a:cubicBezTo>
                  <a:pt x="4475199" y="22445"/>
                  <a:pt x="4667813" y="4854"/>
                  <a:pt x="4897176" y="0"/>
                </a:cubicBezTo>
                <a:cubicBezTo>
                  <a:pt x="5126539" y="-4854"/>
                  <a:pt x="5355905" y="14358"/>
                  <a:pt x="5558956" y="0"/>
                </a:cubicBezTo>
                <a:cubicBezTo>
                  <a:pt x="5762007" y="-14358"/>
                  <a:pt x="5881215" y="12952"/>
                  <a:pt x="6114852" y="0"/>
                </a:cubicBezTo>
                <a:cubicBezTo>
                  <a:pt x="6348489" y="-12952"/>
                  <a:pt x="6429474" y="-9784"/>
                  <a:pt x="6564863" y="0"/>
                </a:cubicBezTo>
                <a:cubicBezTo>
                  <a:pt x="6700252" y="9784"/>
                  <a:pt x="7136834" y="-9348"/>
                  <a:pt x="7438413" y="0"/>
                </a:cubicBezTo>
                <a:cubicBezTo>
                  <a:pt x="7739992" y="9348"/>
                  <a:pt x="8045202" y="-35392"/>
                  <a:pt x="8311963" y="0"/>
                </a:cubicBezTo>
                <a:cubicBezTo>
                  <a:pt x="8578724" y="35392"/>
                  <a:pt x="8759572" y="-12598"/>
                  <a:pt x="9079628" y="0"/>
                </a:cubicBezTo>
                <a:cubicBezTo>
                  <a:pt x="9399685" y="12598"/>
                  <a:pt x="9639458" y="25549"/>
                  <a:pt x="9953179" y="0"/>
                </a:cubicBezTo>
                <a:cubicBezTo>
                  <a:pt x="10266900" y="-25549"/>
                  <a:pt x="10299521" y="12157"/>
                  <a:pt x="10588488" y="0"/>
                </a:cubicBezTo>
                <a:cubicBezTo>
                  <a:pt x="10594569" y="168849"/>
                  <a:pt x="10606217" y="233797"/>
                  <a:pt x="10588488" y="432118"/>
                </a:cubicBezTo>
                <a:cubicBezTo>
                  <a:pt x="10570759" y="630439"/>
                  <a:pt x="10587580" y="695705"/>
                  <a:pt x="10588488" y="830997"/>
                </a:cubicBezTo>
                <a:cubicBezTo>
                  <a:pt x="10273358" y="866867"/>
                  <a:pt x="9898138" y="842637"/>
                  <a:pt x="9714938" y="830997"/>
                </a:cubicBezTo>
                <a:cubicBezTo>
                  <a:pt x="9531738" y="819358"/>
                  <a:pt x="9293035" y="836970"/>
                  <a:pt x="9159042" y="830997"/>
                </a:cubicBezTo>
                <a:cubicBezTo>
                  <a:pt x="9025049" y="825024"/>
                  <a:pt x="8512306" y="853053"/>
                  <a:pt x="8285492" y="830997"/>
                </a:cubicBezTo>
                <a:cubicBezTo>
                  <a:pt x="8058678" y="808942"/>
                  <a:pt x="7592143" y="837728"/>
                  <a:pt x="7411942" y="830997"/>
                </a:cubicBezTo>
                <a:cubicBezTo>
                  <a:pt x="7231741" y="824267"/>
                  <a:pt x="7211566" y="817247"/>
                  <a:pt x="7067816" y="830997"/>
                </a:cubicBezTo>
                <a:cubicBezTo>
                  <a:pt x="6924066" y="844747"/>
                  <a:pt x="6808738" y="819545"/>
                  <a:pt x="6723690" y="830997"/>
                </a:cubicBezTo>
                <a:cubicBezTo>
                  <a:pt x="6638642" y="842449"/>
                  <a:pt x="6491370" y="817881"/>
                  <a:pt x="6379564" y="830997"/>
                </a:cubicBezTo>
                <a:cubicBezTo>
                  <a:pt x="6267758" y="844113"/>
                  <a:pt x="5858421" y="846702"/>
                  <a:pt x="5506014" y="830997"/>
                </a:cubicBezTo>
                <a:cubicBezTo>
                  <a:pt x="5153607" y="815293"/>
                  <a:pt x="5047597" y="856498"/>
                  <a:pt x="4844233" y="830997"/>
                </a:cubicBezTo>
                <a:cubicBezTo>
                  <a:pt x="4640869" y="805496"/>
                  <a:pt x="4623447" y="846982"/>
                  <a:pt x="4500107" y="830997"/>
                </a:cubicBezTo>
                <a:cubicBezTo>
                  <a:pt x="4376767" y="815012"/>
                  <a:pt x="4292804" y="828953"/>
                  <a:pt x="4155982" y="830997"/>
                </a:cubicBezTo>
                <a:cubicBezTo>
                  <a:pt x="4019161" y="833041"/>
                  <a:pt x="3918929" y="816237"/>
                  <a:pt x="3705971" y="830997"/>
                </a:cubicBezTo>
                <a:cubicBezTo>
                  <a:pt x="3493013" y="845757"/>
                  <a:pt x="3295556" y="861084"/>
                  <a:pt x="3044190" y="830997"/>
                </a:cubicBezTo>
                <a:cubicBezTo>
                  <a:pt x="2792824" y="800910"/>
                  <a:pt x="2651885" y="824650"/>
                  <a:pt x="2382410" y="830997"/>
                </a:cubicBezTo>
                <a:cubicBezTo>
                  <a:pt x="2112935" y="837344"/>
                  <a:pt x="1997525" y="849655"/>
                  <a:pt x="1826514" y="830997"/>
                </a:cubicBezTo>
                <a:cubicBezTo>
                  <a:pt x="1655503" y="812339"/>
                  <a:pt x="1309418" y="839840"/>
                  <a:pt x="952964" y="830997"/>
                </a:cubicBezTo>
                <a:cubicBezTo>
                  <a:pt x="596510" y="822155"/>
                  <a:pt x="195905" y="847425"/>
                  <a:pt x="0" y="830997"/>
                </a:cubicBezTo>
                <a:cubicBezTo>
                  <a:pt x="10902" y="644963"/>
                  <a:pt x="-6089" y="630116"/>
                  <a:pt x="0" y="440428"/>
                </a:cubicBezTo>
                <a:cubicBezTo>
                  <a:pt x="6089" y="250740"/>
                  <a:pt x="13817" y="165472"/>
                  <a:pt x="0" y="0"/>
                </a:cubicBezTo>
                <a:close/>
              </a:path>
              <a:path w="10588488" h="830997" stroke="0" extrusionOk="0">
                <a:moveTo>
                  <a:pt x="0" y="0"/>
                </a:moveTo>
                <a:cubicBezTo>
                  <a:pt x="267539" y="-33862"/>
                  <a:pt x="576679" y="-13897"/>
                  <a:pt x="873550" y="0"/>
                </a:cubicBezTo>
                <a:cubicBezTo>
                  <a:pt x="1170421" y="13897"/>
                  <a:pt x="1309628" y="24930"/>
                  <a:pt x="1535331" y="0"/>
                </a:cubicBezTo>
                <a:cubicBezTo>
                  <a:pt x="1761034" y="-24930"/>
                  <a:pt x="1846969" y="5551"/>
                  <a:pt x="1985342" y="0"/>
                </a:cubicBezTo>
                <a:cubicBezTo>
                  <a:pt x="2123715" y="-5551"/>
                  <a:pt x="2230026" y="-3299"/>
                  <a:pt x="2435352" y="0"/>
                </a:cubicBezTo>
                <a:cubicBezTo>
                  <a:pt x="2640678" y="3299"/>
                  <a:pt x="2740001" y="-5465"/>
                  <a:pt x="2885363" y="0"/>
                </a:cubicBezTo>
                <a:cubicBezTo>
                  <a:pt x="3030725" y="5465"/>
                  <a:pt x="3370538" y="-26326"/>
                  <a:pt x="3547143" y="0"/>
                </a:cubicBezTo>
                <a:cubicBezTo>
                  <a:pt x="3723748" y="26326"/>
                  <a:pt x="3729260" y="16855"/>
                  <a:pt x="3891269" y="0"/>
                </a:cubicBezTo>
                <a:cubicBezTo>
                  <a:pt x="4053278" y="-16855"/>
                  <a:pt x="4098623" y="14742"/>
                  <a:pt x="4235395" y="0"/>
                </a:cubicBezTo>
                <a:cubicBezTo>
                  <a:pt x="4372167" y="-14742"/>
                  <a:pt x="4563804" y="-2030"/>
                  <a:pt x="4685406" y="0"/>
                </a:cubicBezTo>
                <a:cubicBezTo>
                  <a:pt x="4807008" y="2030"/>
                  <a:pt x="5170399" y="30042"/>
                  <a:pt x="5347186" y="0"/>
                </a:cubicBezTo>
                <a:cubicBezTo>
                  <a:pt x="5523973" y="-30042"/>
                  <a:pt x="5630814" y="-27402"/>
                  <a:pt x="5903082" y="0"/>
                </a:cubicBezTo>
                <a:cubicBezTo>
                  <a:pt x="6175350" y="27402"/>
                  <a:pt x="6178287" y="3070"/>
                  <a:pt x="6247208" y="0"/>
                </a:cubicBezTo>
                <a:cubicBezTo>
                  <a:pt x="6316129" y="-3070"/>
                  <a:pt x="6913384" y="-24046"/>
                  <a:pt x="7120758" y="0"/>
                </a:cubicBezTo>
                <a:cubicBezTo>
                  <a:pt x="7328132" y="24046"/>
                  <a:pt x="7640416" y="-27404"/>
                  <a:pt x="7888424" y="0"/>
                </a:cubicBezTo>
                <a:cubicBezTo>
                  <a:pt x="8136432" y="27404"/>
                  <a:pt x="8323827" y="-2305"/>
                  <a:pt x="8656089" y="0"/>
                </a:cubicBezTo>
                <a:cubicBezTo>
                  <a:pt x="8988352" y="2305"/>
                  <a:pt x="9210347" y="375"/>
                  <a:pt x="9423754" y="0"/>
                </a:cubicBezTo>
                <a:cubicBezTo>
                  <a:pt x="9637162" y="-375"/>
                  <a:pt x="10231429" y="28077"/>
                  <a:pt x="10588488" y="0"/>
                </a:cubicBezTo>
                <a:cubicBezTo>
                  <a:pt x="10607634" y="208750"/>
                  <a:pt x="10597580" y="239880"/>
                  <a:pt x="10588488" y="432118"/>
                </a:cubicBezTo>
                <a:cubicBezTo>
                  <a:pt x="10579396" y="624356"/>
                  <a:pt x="10607412" y="718577"/>
                  <a:pt x="10588488" y="830997"/>
                </a:cubicBezTo>
                <a:cubicBezTo>
                  <a:pt x="10439421" y="830419"/>
                  <a:pt x="10075641" y="856458"/>
                  <a:pt x="9926708" y="830997"/>
                </a:cubicBezTo>
                <a:cubicBezTo>
                  <a:pt x="9777775" y="805536"/>
                  <a:pt x="9485849" y="812972"/>
                  <a:pt x="9264927" y="830997"/>
                </a:cubicBezTo>
                <a:cubicBezTo>
                  <a:pt x="9044005" y="849022"/>
                  <a:pt x="9085080" y="847247"/>
                  <a:pt x="8920801" y="830997"/>
                </a:cubicBezTo>
                <a:cubicBezTo>
                  <a:pt x="8756522" y="814747"/>
                  <a:pt x="8645285" y="842146"/>
                  <a:pt x="8470790" y="830997"/>
                </a:cubicBezTo>
                <a:cubicBezTo>
                  <a:pt x="8296295" y="819848"/>
                  <a:pt x="8098302" y="836309"/>
                  <a:pt x="7809010" y="830997"/>
                </a:cubicBezTo>
                <a:cubicBezTo>
                  <a:pt x="7519718" y="825685"/>
                  <a:pt x="7412864" y="857676"/>
                  <a:pt x="7253114" y="830997"/>
                </a:cubicBezTo>
                <a:cubicBezTo>
                  <a:pt x="7093364" y="804318"/>
                  <a:pt x="6649500" y="829214"/>
                  <a:pt x="6379564" y="830997"/>
                </a:cubicBezTo>
                <a:cubicBezTo>
                  <a:pt x="6109628" y="832781"/>
                  <a:pt x="6204143" y="836958"/>
                  <a:pt x="6035438" y="830997"/>
                </a:cubicBezTo>
                <a:cubicBezTo>
                  <a:pt x="5866733" y="825036"/>
                  <a:pt x="5710740" y="842732"/>
                  <a:pt x="5479543" y="830997"/>
                </a:cubicBezTo>
                <a:cubicBezTo>
                  <a:pt x="5248346" y="819262"/>
                  <a:pt x="5064385" y="851913"/>
                  <a:pt x="4923647" y="830997"/>
                </a:cubicBezTo>
                <a:cubicBezTo>
                  <a:pt x="4782909" y="810081"/>
                  <a:pt x="4274552" y="865887"/>
                  <a:pt x="4050097" y="830997"/>
                </a:cubicBezTo>
                <a:cubicBezTo>
                  <a:pt x="3825642" y="796108"/>
                  <a:pt x="3658473" y="835117"/>
                  <a:pt x="3494201" y="830997"/>
                </a:cubicBezTo>
                <a:cubicBezTo>
                  <a:pt x="3329929" y="826877"/>
                  <a:pt x="2924218" y="836504"/>
                  <a:pt x="2726536" y="830997"/>
                </a:cubicBezTo>
                <a:cubicBezTo>
                  <a:pt x="2528854" y="825490"/>
                  <a:pt x="2398583" y="846854"/>
                  <a:pt x="2170640" y="830997"/>
                </a:cubicBezTo>
                <a:cubicBezTo>
                  <a:pt x="1942697" y="815140"/>
                  <a:pt x="1856210" y="846330"/>
                  <a:pt x="1720629" y="830997"/>
                </a:cubicBezTo>
                <a:cubicBezTo>
                  <a:pt x="1585048" y="815664"/>
                  <a:pt x="1492332" y="829975"/>
                  <a:pt x="1376503" y="830997"/>
                </a:cubicBezTo>
                <a:cubicBezTo>
                  <a:pt x="1260674" y="832019"/>
                  <a:pt x="979205" y="818096"/>
                  <a:pt x="820608" y="830997"/>
                </a:cubicBezTo>
                <a:cubicBezTo>
                  <a:pt x="662011" y="843898"/>
                  <a:pt x="373976" y="864467"/>
                  <a:pt x="0" y="830997"/>
                </a:cubicBezTo>
                <a:cubicBezTo>
                  <a:pt x="-13316" y="676528"/>
                  <a:pt x="-10277" y="579219"/>
                  <a:pt x="0" y="423808"/>
                </a:cubicBezTo>
                <a:cubicBezTo>
                  <a:pt x="10277" y="268397"/>
                  <a:pt x="-6994" y="158360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36017291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้ำกฎการประชุมเมื่อผู้เข้าร่วมมีการสนทนาในทิศทางอื่นหรือมีคำพูดเชิงต่อต้านหรือแข่งขันกับผู้เข้าร่วมคนอ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9DD0DF-2085-48E4-ADA1-C28282ED8B0E}"/>
              </a:ext>
            </a:extLst>
          </p:cNvPr>
          <p:cNvSpPr/>
          <p:nvPr/>
        </p:nvSpPr>
        <p:spPr>
          <a:xfrm>
            <a:off x="1308650" y="2470476"/>
            <a:ext cx="978673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โปรดจำไว้ว่าเราได้ตกลงกันไว้แล้วว่าเราจะไม่มีการสนทนาในเรื่องอื่น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ดูเหมือนว่าจะดุเดือดขึ้นดังนั้นขอหยุดพักจากการสนทนาในตอนนี้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D1708D-1392-4DC3-8DF9-3B9826C87DD2}"/>
              </a:ext>
            </a:extLst>
          </p:cNvPr>
          <p:cNvSpPr/>
          <p:nvPr/>
        </p:nvSpPr>
        <p:spPr>
          <a:xfrm>
            <a:off x="801755" y="3447213"/>
            <a:ext cx="10588489" cy="523220"/>
          </a:xfrm>
          <a:custGeom>
            <a:avLst/>
            <a:gdLst>
              <a:gd name="connsiteX0" fmla="*/ 0 w 10588489"/>
              <a:gd name="connsiteY0" fmla="*/ 0 h 830997"/>
              <a:gd name="connsiteX1" fmla="*/ 661781 w 10588489"/>
              <a:gd name="connsiteY1" fmla="*/ 0 h 830997"/>
              <a:gd name="connsiteX2" fmla="*/ 1217676 w 10588489"/>
              <a:gd name="connsiteY2" fmla="*/ 0 h 830997"/>
              <a:gd name="connsiteX3" fmla="*/ 1879457 w 10588489"/>
              <a:gd name="connsiteY3" fmla="*/ 0 h 830997"/>
              <a:gd name="connsiteX4" fmla="*/ 2223583 w 10588489"/>
              <a:gd name="connsiteY4" fmla="*/ 0 h 830997"/>
              <a:gd name="connsiteX5" fmla="*/ 2673593 w 10588489"/>
              <a:gd name="connsiteY5" fmla="*/ 0 h 830997"/>
              <a:gd name="connsiteX6" fmla="*/ 3547144 w 10588489"/>
              <a:gd name="connsiteY6" fmla="*/ 0 h 830997"/>
              <a:gd name="connsiteX7" fmla="*/ 3891270 w 10588489"/>
              <a:gd name="connsiteY7" fmla="*/ 0 h 830997"/>
              <a:gd name="connsiteX8" fmla="*/ 4658935 w 10588489"/>
              <a:gd name="connsiteY8" fmla="*/ 0 h 830997"/>
              <a:gd name="connsiteX9" fmla="*/ 5214831 w 10588489"/>
              <a:gd name="connsiteY9" fmla="*/ 0 h 830997"/>
              <a:gd name="connsiteX10" fmla="*/ 5982496 w 10588489"/>
              <a:gd name="connsiteY10" fmla="*/ 0 h 830997"/>
              <a:gd name="connsiteX11" fmla="*/ 6750162 w 10588489"/>
              <a:gd name="connsiteY11" fmla="*/ 0 h 830997"/>
              <a:gd name="connsiteX12" fmla="*/ 7306057 w 10588489"/>
              <a:gd name="connsiteY12" fmla="*/ 0 h 830997"/>
              <a:gd name="connsiteX13" fmla="*/ 7967838 w 10588489"/>
              <a:gd name="connsiteY13" fmla="*/ 0 h 830997"/>
              <a:gd name="connsiteX14" fmla="*/ 8629619 w 10588489"/>
              <a:gd name="connsiteY14" fmla="*/ 0 h 830997"/>
              <a:gd name="connsiteX15" fmla="*/ 9291399 w 10588489"/>
              <a:gd name="connsiteY15" fmla="*/ 0 h 830997"/>
              <a:gd name="connsiteX16" fmla="*/ 9847295 w 10588489"/>
              <a:gd name="connsiteY16" fmla="*/ 0 h 830997"/>
              <a:gd name="connsiteX17" fmla="*/ 10588489 w 10588489"/>
              <a:gd name="connsiteY17" fmla="*/ 0 h 830997"/>
              <a:gd name="connsiteX18" fmla="*/ 10588489 w 10588489"/>
              <a:gd name="connsiteY18" fmla="*/ 407189 h 830997"/>
              <a:gd name="connsiteX19" fmla="*/ 10588489 w 10588489"/>
              <a:gd name="connsiteY19" fmla="*/ 830997 h 830997"/>
              <a:gd name="connsiteX20" fmla="*/ 9714939 w 10588489"/>
              <a:gd name="connsiteY20" fmla="*/ 830997 h 830997"/>
              <a:gd name="connsiteX21" fmla="*/ 9370813 w 10588489"/>
              <a:gd name="connsiteY21" fmla="*/ 830997 h 830997"/>
              <a:gd name="connsiteX22" fmla="*/ 8603147 w 10588489"/>
              <a:gd name="connsiteY22" fmla="*/ 830997 h 830997"/>
              <a:gd name="connsiteX23" fmla="*/ 8047252 w 10588489"/>
              <a:gd name="connsiteY23" fmla="*/ 830997 h 830997"/>
              <a:gd name="connsiteX24" fmla="*/ 7491356 w 10588489"/>
              <a:gd name="connsiteY24" fmla="*/ 830997 h 830997"/>
              <a:gd name="connsiteX25" fmla="*/ 7041345 w 10588489"/>
              <a:gd name="connsiteY25" fmla="*/ 830997 h 830997"/>
              <a:gd name="connsiteX26" fmla="*/ 6167795 w 10588489"/>
              <a:gd name="connsiteY26" fmla="*/ 830997 h 830997"/>
              <a:gd name="connsiteX27" fmla="*/ 5611899 w 10588489"/>
              <a:gd name="connsiteY27" fmla="*/ 830997 h 830997"/>
              <a:gd name="connsiteX28" fmla="*/ 5267773 w 10588489"/>
              <a:gd name="connsiteY28" fmla="*/ 830997 h 830997"/>
              <a:gd name="connsiteX29" fmla="*/ 4500108 w 10588489"/>
              <a:gd name="connsiteY29" fmla="*/ 830997 h 830997"/>
              <a:gd name="connsiteX30" fmla="*/ 3838327 w 10588489"/>
              <a:gd name="connsiteY30" fmla="*/ 830997 h 830997"/>
              <a:gd name="connsiteX31" fmla="*/ 3494201 w 10588489"/>
              <a:gd name="connsiteY31" fmla="*/ 830997 h 830997"/>
              <a:gd name="connsiteX32" fmla="*/ 2620651 w 10588489"/>
              <a:gd name="connsiteY32" fmla="*/ 830997 h 830997"/>
              <a:gd name="connsiteX33" fmla="*/ 1747101 w 10588489"/>
              <a:gd name="connsiteY33" fmla="*/ 830997 h 830997"/>
              <a:gd name="connsiteX34" fmla="*/ 979435 w 10588489"/>
              <a:gd name="connsiteY34" fmla="*/ 830997 h 830997"/>
              <a:gd name="connsiteX35" fmla="*/ 635309 w 10588489"/>
              <a:gd name="connsiteY35" fmla="*/ 830997 h 830997"/>
              <a:gd name="connsiteX36" fmla="*/ 0 w 10588489"/>
              <a:gd name="connsiteY36" fmla="*/ 830997 h 830997"/>
              <a:gd name="connsiteX37" fmla="*/ 0 w 10588489"/>
              <a:gd name="connsiteY37" fmla="*/ 415499 h 830997"/>
              <a:gd name="connsiteX38" fmla="*/ 0 w 10588489"/>
              <a:gd name="connsiteY3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8489" h="830997" fill="none" extrusionOk="0">
                <a:moveTo>
                  <a:pt x="0" y="0"/>
                </a:moveTo>
                <a:cubicBezTo>
                  <a:pt x="145962" y="11332"/>
                  <a:pt x="438809" y="32396"/>
                  <a:pt x="661781" y="0"/>
                </a:cubicBezTo>
                <a:cubicBezTo>
                  <a:pt x="884753" y="-32396"/>
                  <a:pt x="1032368" y="-14633"/>
                  <a:pt x="1217676" y="0"/>
                </a:cubicBezTo>
                <a:cubicBezTo>
                  <a:pt x="1402985" y="14633"/>
                  <a:pt x="1649234" y="-11111"/>
                  <a:pt x="1879457" y="0"/>
                </a:cubicBezTo>
                <a:cubicBezTo>
                  <a:pt x="2109680" y="11111"/>
                  <a:pt x="2123829" y="-16594"/>
                  <a:pt x="2223583" y="0"/>
                </a:cubicBezTo>
                <a:cubicBezTo>
                  <a:pt x="2323337" y="16594"/>
                  <a:pt x="2473698" y="19897"/>
                  <a:pt x="2673593" y="0"/>
                </a:cubicBezTo>
                <a:cubicBezTo>
                  <a:pt x="2873488" y="-19897"/>
                  <a:pt x="3243848" y="-6524"/>
                  <a:pt x="3547144" y="0"/>
                </a:cubicBezTo>
                <a:cubicBezTo>
                  <a:pt x="3850440" y="6524"/>
                  <a:pt x="3763044" y="-13289"/>
                  <a:pt x="3891270" y="0"/>
                </a:cubicBezTo>
                <a:cubicBezTo>
                  <a:pt x="4019496" y="13289"/>
                  <a:pt x="4400148" y="4169"/>
                  <a:pt x="4658935" y="0"/>
                </a:cubicBezTo>
                <a:cubicBezTo>
                  <a:pt x="4917722" y="-4169"/>
                  <a:pt x="5086192" y="-23395"/>
                  <a:pt x="5214831" y="0"/>
                </a:cubicBezTo>
                <a:cubicBezTo>
                  <a:pt x="5343470" y="23395"/>
                  <a:pt x="5684869" y="-26972"/>
                  <a:pt x="5982496" y="0"/>
                </a:cubicBezTo>
                <a:cubicBezTo>
                  <a:pt x="6280124" y="26972"/>
                  <a:pt x="6480688" y="32041"/>
                  <a:pt x="6750162" y="0"/>
                </a:cubicBezTo>
                <a:cubicBezTo>
                  <a:pt x="7019636" y="-32041"/>
                  <a:pt x="7071782" y="1676"/>
                  <a:pt x="7306057" y="0"/>
                </a:cubicBezTo>
                <a:cubicBezTo>
                  <a:pt x="7540333" y="-1676"/>
                  <a:pt x="7668324" y="-31615"/>
                  <a:pt x="7967838" y="0"/>
                </a:cubicBezTo>
                <a:cubicBezTo>
                  <a:pt x="8267352" y="31615"/>
                  <a:pt x="8336101" y="-32445"/>
                  <a:pt x="8629619" y="0"/>
                </a:cubicBezTo>
                <a:cubicBezTo>
                  <a:pt x="8923137" y="32445"/>
                  <a:pt x="9123475" y="-16104"/>
                  <a:pt x="9291399" y="0"/>
                </a:cubicBezTo>
                <a:cubicBezTo>
                  <a:pt x="9459323" y="16104"/>
                  <a:pt x="9649648" y="-11932"/>
                  <a:pt x="9847295" y="0"/>
                </a:cubicBezTo>
                <a:cubicBezTo>
                  <a:pt x="10044942" y="11932"/>
                  <a:pt x="10266161" y="26421"/>
                  <a:pt x="10588489" y="0"/>
                </a:cubicBezTo>
                <a:cubicBezTo>
                  <a:pt x="10574008" y="143854"/>
                  <a:pt x="10600493" y="234876"/>
                  <a:pt x="10588489" y="407189"/>
                </a:cubicBezTo>
                <a:cubicBezTo>
                  <a:pt x="10576485" y="579502"/>
                  <a:pt x="10586918" y="643248"/>
                  <a:pt x="10588489" y="830997"/>
                </a:cubicBezTo>
                <a:cubicBezTo>
                  <a:pt x="10409181" y="843892"/>
                  <a:pt x="9953804" y="863322"/>
                  <a:pt x="9714939" y="830997"/>
                </a:cubicBezTo>
                <a:cubicBezTo>
                  <a:pt x="9476074" y="798673"/>
                  <a:pt x="9444516" y="813906"/>
                  <a:pt x="9370813" y="830997"/>
                </a:cubicBezTo>
                <a:cubicBezTo>
                  <a:pt x="9297110" y="848088"/>
                  <a:pt x="8874223" y="820203"/>
                  <a:pt x="8603147" y="830997"/>
                </a:cubicBezTo>
                <a:cubicBezTo>
                  <a:pt x="8332071" y="841791"/>
                  <a:pt x="8296663" y="843830"/>
                  <a:pt x="8047252" y="830997"/>
                </a:cubicBezTo>
                <a:cubicBezTo>
                  <a:pt x="7797841" y="818164"/>
                  <a:pt x="7752815" y="858242"/>
                  <a:pt x="7491356" y="830997"/>
                </a:cubicBezTo>
                <a:cubicBezTo>
                  <a:pt x="7229897" y="803752"/>
                  <a:pt x="7189610" y="840103"/>
                  <a:pt x="7041345" y="830997"/>
                </a:cubicBezTo>
                <a:cubicBezTo>
                  <a:pt x="6893080" y="821891"/>
                  <a:pt x="6550252" y="833787"/>
                  <a:pt x="6167795" y="830997"/>
                </a:cubicBezTo>
                <a:cubicBezTo>
                  <a:pt x="5785338" y="828208"/>
                  <a:pt x="5826747" y="811988"/>
                  <a:pt x="5611899" y="830997"/>
                </a:cubicBezTo>
                <a:cubicBezTo>
                  <a:pt x="5397051" y="850006"/>
                  <a:pt x="5416920" y="836920"/>
                  <a:pt x="5267773" y="830997"/>
                </a:cubicBezTo>
                <a:cubicBezTo>
                  <a:pt x="5118626" y="825074"/>
                  <a:pt x="4784416" y="851328"/>
                  <a:pt x="4500108" y="830997"/>
                </a:cubicBezTo>
                <a:cubicBezTo>
                  <a:pt x="4215801" y="810666"/>
                  <a:pt x="4075121" y="814664"/>
                  <a:pt x="3838327" y="830997"/>
                </a:cubicBezTo>
                <a:cubicBezTo>
                  <a:pt x="3601533" y="847330"/>
                  <a:pt x="3591692" y="842827"/>
                  <a:pt x="3494201" y="830997"/>
                </a:cubicBezTo>
                <a:cubicBezTo>
                  <a:pt x="3396710" y="819167"/>
                  <a:pt x="2941235" y="842981"/>
                  <a:pt x="2620651" y="830997"/>
                </a:cubicBezTo>
                <a:cubicBezTo>
                  <a:pt x="2300067" y="819014"/>
                  <a:pt x="2095605" y="830757"/>
                  <a:pt x="1747101" y="830997"/>
                </a:cubicBezTo>
                <a:cubicBezTo>
                  <a:pt x="1398597" y="831238"/>
                  <a:pt x="1291913" y="857764"/>
                  <a:pt x="979435" y="830997"/>
                </a:cubicBezTo>
                <a:cubicBezTo>
                  <a:pt x="666957" y="804230"/>
                  <a:pt x="779347" y="839951"/>
                  <a:pt x="635309" y="830997"/>
                </a:cubicBezTo>
                <a:cubicBezTo>
                  <a:pt x="491271" y="822043"/>
                  <a:pt x="168253" y="822234"/>
                  <a:pt x="0" y="830997"/>
                </a:cubicBezTo>
                <a:cubicBezTo>
                  <a:pt x="18326" y="644120"/>
                  <a:pt x="11083" y="574235"/>
                  <a:pt x="0" y="415499"/>
                </a:cubicBezTo>
                <a:cubicBezTo>
                  <a:pt x="-11083" y="256763"/>
                  <a:pt x="18854" y="99879"/>
                  <a:pt x="0" y="0"/>
                </a:cubicBezTo>
                <a:close/>
              </a:path>
              <a:path w="10588489" h="830997" stroke="0" extrusionOk="0">
                <a:moveTo>
                  <a:pt x="0" y="0"/>
                </a:moveTo>
                <a:cubicBezTo>
                  <a:pt x="235748" y="7334"/>
                  <a:pt x="414045" y="-4854"/>
                  <a:pt x="555896" y="0"/>
                </a:cubicBezTo>
                <a:cubicBezTo>
                  <a:pt x="697747" y="4854"/>
                  <a:pt x="812835" y="2759"/>
                  <a:pt x="1005906" y="0"/>
                </a:cubicBezTo>
                <a:cubicBezTo>
                  <a:pt x="1198977" y="-2759"/>
                  <a:pt x="1521139" y="-4074"/>
                  <a:pt x="1773572" y="0"/>
                </a:cubicBezTo>
                <a:cubicBezTo>
                  <a:pt x="2026005" y="4074"/>
                  <a:pt x="2260322" y="-33121"/>
                  <a:pt x="2647122" y="0"/>
                </a:cubicBezTo>
                <a:cubicBezTo>
                  <a:pt x="3033922" y="33121"/>
                  <a:pt x="3235826" y="39501"/>
                  <a:pt x="3520673" y="0"/>
                </a:cubicBezTo>
                <a:cubicBezTo>
                  <a:pt x="3805520" y="-39501"/>
                  <a:pt x="4191253" y="36893"/>
                  <a:pt x="4394223" y="0"/>
                </a:cubicBezTo>
                <a:cubicBezTo>
                  <a:pt x="4597193" y="-36893"/>
                  <a:pt x="4803926" y="13781"/>
                  <a:pt x="4950119" y="0"/>
                </a:cubicBezTo>
                <a:cubicBezTo>
                  <a:pt x="5096312" y="-13781"/>
                  <a:pt x="5582629" y="-17007"/>
                  <a:pt x="5823669" y="0"/>
                </a:cubicBezTo>
                <a:cubicBezTo>
                  <a:pt x="6064709" y="17007"/>
                  <a:pt x="6288302" y="25625"/>
                  <a:pt x="6485450" y="0"/>
                </a:cubicBezTo>
                <a:cubicBezTo>
                  <a:pt x="6682598" y="-25625"/>
                  <a:pt x="6829193" y="19340"/>
                  <a:pt x="7147230" y="0"/>
                </a:cubicBezTo>
                <a:cubicBezTo>
                  <a:pt x="7465267" y="-19340"/>
                  <a:pt x="7401868" y="-11244"/>
                  <a:pt x="7597241" y="0"/>
                </a:cubicBezTo>
                <a:cubicBezTo>
                  <a:pt x="7792614" y="11244"/>
                  <a:pt x="8118653" y="39415"/>
                  <a:pt x="8470791" y="0"/>
                </a:cubicBezTo>
                <a:cubicBezTo>
                  <a:pt x="8822929" y="-39415"/>
                  <a:pt x="8911305" y="11211"/>
                  <a:pt x="9238457" y="0"/>
                </a:cubicBezTo>
                <a:cubicBezTo>
                  <a:pt x="9565609" y="-11211"/>
                  <a:pt x="9509295" y="-16544"/>
                  <a:pt x="9688467" y="0"/>
                </a:cubicBezTo>
                <a:cubicBezTo>
                  <a:pt x="9867639" y="16544"/>
                  <a:pt x="10283198" y="32540"/>
                  <a:pt x="10588489" y="0"/>
                </a:cubicBezTo>
                <a:cubicBezTo>
                  <a:pt x="10579862" y="121973"/>
                  <a:pt x="10576308" y="216192"/>
                  <a:pt x="10588489" y="432118"/>
                </a:cubicBezTo>
                <a:cubicBezTo>
                  <a:pt x="10600670" y="648044"/>
                  <a:pt x="10598742" y="721047"/>
                  <a:pt x="10588489" y="830997"/>
                </a:cubicBezTo>
                <a:cubicBezTo>
                  <a:pt x="10313393" y="833717"/>
                  <a:pt x="10148767" y="849562"/>
                  <a:pt x="9820824" y="830997"/>
                </a:cubicBezTo>
                <a:cubicBezTo>
                  <a:pt x="9492882" y="812432"/>
                  <a:pt x="9505837" y="847727"/>
                  <a:pt x="9370813" y="830997"/>
                </a:cubicBezTo>
                <a:cubicBezTo>
                  <a:pt x="9235789" y="814267"/>
                  <a:pt x="9144354" y="840626"/>
                  <a:pt x="9026687" y="830997"/>
                </a:cubicBezTo>
                <a:cubicBezTo>
                  <a:pt x="8909020" y="821368"/>
                  <a:pt x="8488718" y="861370"/>
                  <a:pt x="8259021" y="830997"/>
                </a:cubicBezTo>
                <a:cubicBezTo>
                  <a:pt x="8029324" y="800624"/>
                  <a:pt x="7887796" y="804583"/>
                  <a:pt x="7703126" y="830997"/>
                </a:cubicBezTo>
                <a:cubicBezTo>
                  <a:pt x="7518456" y="857411"/>
                  <a:pt x="7146285" y="835371"/>
                  <a:pt x="6935460" y="830997"/>
                </a:cubicBezTo>
                <a:cubicBezTo>
                  <a:pt x="6724635" y="826623"/>
                  <a:pt x="6745506" y="818532"/>
                  <a:pt x="6591334" y="830997"/>
                </a:cubicBezTo>
                <a:cubicBezTo>
                  <a:pt x="6437162" y="843462"/>
                  <a:pt x="6322894" y="816891"/>
                  <a:pt x="6247209" y="830997"/>
                </a:cubicBezTo>
                <a:cubicBezTo>
                  <a:pt x="6171525" y="845103"/>
                  <a:pt x="5745157" y="809526"/>
                  <a:pt x="5479543" y="830997"/>
                </a:cubicBezTo>
                <a:cubicBezTo>
                  <a:pt x="5213929" y="852468"/>
                  <a:pt x="5090965" y="839723"/>
                  <a:pt x="4923647" y="830997"/>
                </a:cubicBezTo>
                <a:cubicBezTo>
                  <a:pt x="4756329" y="822271"/>
                  <a:pt x="4622626" y="809514"/>
                  <a:pt x="4473637" y="830997"/>
                </a:cubicBezTo>
                <a:cubicBezTo>
                  <a:pt x="4324648" y="852481"/>
                  <a:pt x="3929804" y="819304"/>
                  <a:pt x="3705971" y="830997"/>
                </a:cubicBezTo>
                <a:cubicBezTo>
                  <a:pt x="3482138" y="842690"/>
                  <a:pt x="3267590" y="810893"/>
                  <a:pt x="3044191" y="830997"/>
                </a:cubicBezTo>
                <a:cubicBezTo>
                  <a:pt x="2820792" y="851101"/>
                  <a:pt x="2798070" y="845549"/>
                  <a:pt x="2700065" y="830997"/>
                </a:cubicBezTo>
                <a:cubicBezTo>
                  <a:pt x="2602060" y="816445"/>
                  <a:pt x="2399307" y="816987"/>
                  <a:pt x="2144169" y="830997"/>
                </a:cubicBezTo>
                <a:cubicBezTo>
                  <a:pt x="1889031" y="845007"/>
                  <a:pt x="1944902" y="837284"/>
                  <a:pt x="1800043" y="830997"/>
                </a:cubicBezTo>
                <a:cubicBezTo>
                  <a:pt x="1655184" y="824710"/>
                  <a:pt x="1425519" y="849608"/>
                  <a:pt x="1138263" y="830997"/>
                </a:cubicBezTo>
                <a:cubicBezTo>
                  <a:pt x="851007" y="812386"/>
                  <a:pt x="330746" y="828543"/>
                  <a:pt x="0" y="830997"/>
                </a:cubicBezTo>
                <a:cubicBezTo>
                  <a:pt x="7610" y="743484"/>
                  <a:pt x="-7420" y="626250"/>
                  <a:pt x="0" y="423808"/>
                </a:cubicBezTo>
                <a:cubicBezTo>
                  <a:pt x="7420" y="221366"/>
                  <a:pt x="-16289" y="174040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7924400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ขัดจังหวะบุคคลที่ขัดขวางการอภิปรายและมุ่งเน้นไปที่ผู้อื่นที่ทำประเด็นที่เกี่ยวข้อง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53F4DE-454F-4794-AFC4-1A75FCB9FEEE}"/>
              </a:ext>
            </a:extLst>
          </p:cNvPr>
          <p:cNvSpPr/>
          <p:nvPr/>
        </p:nvSpPr>
        <p:spPr>
          <a:xfrm>
            <a:off x="760341" y="4291908"/>
            <a:ext cx="1088335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นี่เป็นความคิดที่ดีและฉันอยากจะกลับมาอีกครั้งหนึ่ง ในภายหลังหลังจากวาระนี้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C7AD6E-33A8-4C5F-ACE3-79018BB685CD}"/>
              </a:ext>
            </a:extLst>
          </p:cNvPr>
          <p:cNvSpPr/>
          <p:nvPr/>
        </p:nvSpPr>
        <p:spPr>
          <a:xfrm>
            <a:off x="801756" y="5024836"/>
            <a:ext cx="10588488" cy="523220"/>
          </a:xfrm>
          <a:custGeom>
            <a:avLst/>
            <a:gdLst>
              <a:gd name="connsiteX0" fmla="*/ 0 w 10588488"/>
              <a:gd name="connsiteY0" fmla="*/ 0 h 461665"/>
              <a:gd name="connsiteX1" fmla="*/ 344126 w 10588488"/>
              <a:gd name="connsiteY1" fmla="*/ 0 h 461665"/>
              <a:gd name="connsiteX2" fmla="*/ 1111791 w 10588488"/>
              <a:gd name="connsiteY2" fmla="*/ 0 h 461665"/>
              <a:gd name="connsiteX3" fmla="*/ 1879457 w 10588488"/>
              <a:gd name="connsiteY3" fmla="*/ 0 h 461665"/>
              <a:gd name="connsiteX4" fmla="*/ 2435352 w 10588488"/>
              <a:gd name="connsiteY4" fmla="*/ 0 h 461665"/>
              <a:gd name="connsiteX5" fmla="*/ 2991248 w 10588488"/>
              <a:gd name="connsiteY5" fmla="*/ 0 h 461665"/>
              <a:gd name="connsiteX6" fmla="*/ 3653028 w 10588488"/>
              <a:gd name="connsiteY6" fmla="*/ 0 h 461665"/>
              <a:gd name="connsiteX7" fmla="*/ 4526579 w 10588488"/>
              <a:gd name="connsiteY7" fmla="*/ 0 h 461665"/>
              <a:gd name="connsiteX8" fmla="*/ 5294244 w 10588488"/>
              <a:gd name="connsiteY8" fmla="*/ 0 h 461665"/>
              <a:gd name="connsiteX9" fmla="*/ 5744255 w 10588488"/>
              <a:gd name="connsiteY9" fmla="*/ 0 h 461665"/>
              <a:gd name="connsiteX10" fmla="*/ 6511920 w 10588488"/>
              <a:gd name="connsiteY10" fmla="*/ 0 h 461665"/>
              <a:gd name="connsiteX11" fmla="*/ 7173701 w 10588488"/>
              <a:gd name="connsiteY11" fmla="*/ 0 h 461665"/>
              <a:gd name="connsiteX12" fmla="*/ 7623711 w 10588488"/>
              <a:gd name="connsiteY12" fmla="*/ 0 h 461665"/>
              <a:gd name="connsiteX13" fmla="*/ 8073722 w 10588488"/>
              <a:gd name="connsiteY13" fmla="*/ 0 h 461665"/>
              <a:gd name="connsiteX14" fmla="*/ 8629618 w 10588488"/>
              <a:gd name="connsiteY14" fmla="*/ 0 h 461665"/>
              <a:gd name="connsiteX15" fmla="*/ 9291398 w 10588488"/>
              <a:gd name="connsiteY15" fmla="*/ 0 h 461665"/>
              <a:gd name="connsiteX16" fmla="*/ 10588488 w 10588488"/>
              <a:gd name="connsiteY16" fmla="*/ 0 h 461665"/>
              <a:gd name="connsiteX17" fmla="*/ 10588488 w 10588488"/>
              <a:gd name="connsiteY17" fmla="*/ 461665 h 461665"/>
              <a:gd name="connsiteX18" fmla="*/ 9714938 w 10588488"/>
              <a:gd name="connsiteY18" fmla="*/ 461665 h 461665"/>
              <a:gd name="connsiteX19" fmla="*/ 9159042 w 10588488"/>
              <a:gd name="connsiteY19" fmla="*/ 461665 h 461665"/>
              <a:gd name="connsiteX20" fmla="*/ 8603147 w 10588488"/>
              <a:gd name="connsiteY20" fmla="*/ 461665 h 461665"/>
              <a:gd name="connsiteX21" fmla="*/ 8259021 w 10588488"/>
              <a:gd name="connsiteY21" fmla="*/ 461665 h 461665"/>
              <a:gd name="connsiteX22" fmla="*/ 7385470 w 10588488"/>
              <a:gd name="connsiteY22" fmla="*/ 461665 h 461665"/>
              <a:gd name="connsiteX23" fmla="*/ 6511920 w 10588488"/>
              <a:gd name="connsiteY23" fmla="*/ 461665 h 461665"/>
              <a:gd name="connsiteX24" fmla="*/ 6167794 w 10588488"/>
              <a:gd name="connsiteY24" fmla="*/ 461665 h 461665"/>
              <a:gd name="connsiteX25" fmla="*/ 5400129 w 10588488"/>
              <a:gd name="connsiteY25" fmla="*/ 461665 h 461665"/>
              <a:gd name="connsiteX26" fmla="*/ 4738348 w 10588488"/>
              <a:gd name="connsiteY26" fmla="*/ 461665 h 461665"/>
              <a:gd name="connsiteX27" fmla="*/ 3864798 w 10588488"/>
              <a:gd name="connsiteY27" fmla="*/ 461665 h 461665"/>
              <a:gd name="connsiteX28" fmla="*/ 3520672 w 10588488"/>
              <a:gd name="connsiteY28" fmla="*/ 461665 h 461665"/>
              <a:gd name="connsiteX29" fmla="*/ 3070662 w 10588488"/>
              <a:gd name="connsiteY29" fmla="*/ 461665 h 461665"/>
              <a:gd name="connsiteX30" fmla="*/ 2302996 w 10588488"/>
              <a:gd name="connsiteY30" fmla="*/ 461665 h 461665"/>
              <a:gd name="connsiteX31" fmla="*/ 1747101 w 10588488"/>
              <a:gd name="connsiteY31" fmla="*/ 461665 h 461665"/>
              <a:gd name="connsiteX32" fmla="*/ 1402975 w 10588488"/>
              <a:gd name="connsiteY32" fmla="*/ 461665 h 461665"/>
              <a:gd name="connsiteX33" fmla="*/ 635309 w 10588488"/>
              <a:gd name="connsiteY33" fmla="*/ 461665 h 461665"/>
              <a:gd name="connsiteX34" fmla="*/ 0 w 10588488"/>
              <a:gd name="connsiteY34" fmla="*/ 461665 h 461665"/>
              <a:gd name="connsiteX35" fmla="*/ 0 w 10588488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88488" h="461665" fill="none" extrusionOk="0">
                <a:moveTo>
                  <a:pt x="0" y="0"/>
                </a:moveTo>
                <a:cubicBezTo>
                  <a:pt x="116027" y="-3588"/>
                  <a:pt x="216222" y="6269"/>
                  <a:pt x="344126" y="0"/>
                </a:cubicBezTo>
                <a:cubicBezTo>
                  <a:pt x="472030" y="-6269"/>
                  <a:pt x="957217" y="-17346"/>
                  <a:pt x="1111791" y="0"/>
                </a:cubicBezTo>
                <a:cubicBezTo>
                  <a:pt x="1266366" y="17346"/>
                  <a:pt x="1717430" y="-17542"/>
                  <a:pt x="1879457" y="0"/>
                </a:cubicBezTo>
                <a:cubicBezTo>
                  <a:pt x="2041484" y="17542"/>
                  <a:pt x="2324062" y="8797"/>
                  <a:pt x="2435352" y="0"/>
                </a:cubicBezTo>
                <a:cubicBezTo>
                  <a:pt x="2546643" y="-8797"/>
                  <a:pt x="2722378" y="-14667"/>
                  <a:pt x="2991248" y="0"/>
                </a:cubicBezTo>
                <a:cubicBezTo>
                  <a:pt x="3260118" y="14667"/>
                  <a:pt x="3518423" y="-6502"/>
                  <a:pt x="3653028" y="0"/>
                </a:cubicBezTo>
                <a:cubicBezTo>
                  <a:pt x="3787633" y="6502"/>
                  <a:pt x="4267961" y="6402"/>
                  <a:pt x="4526579" y="0"/>
                </a:cubicBezTo>
                <a:cubicBezTo>
                  <a:pt x="4785197" y="-6402"/>
                  <a:pt x="5093683" y="-3128"/>
                  <a:pt x="5294244" y="0"/>
                </a:cubicBezTo>
                <a:cubicBezTo>
                  <a:pt x="5494806" y="3128"/>
                  <a:pt x="5533672" y="19603"/>
                  <a:pt x="5744255" y="0"/>
                </a:cubicBezTo>
                <a:cubicBezTo>
                  <a:pt x="5954838" y="-19603"/>
                  <a:pt x="6133799" y="-23939"/>
                  <a:pt x="6511920" y="0"/>
                </a:cubicBezTo>
                <a:cubicBezTo>
                  <a:pt x="6890042" y="23939"/>
                  <a:pt x="6947385" y="24570"/>
                  <a:pt x="7173701" y="0"/>
                </a:cubicBezTo>
                <a:cubicBezTo>
                  <a:pt x="7400017" y="-24570"/>
                  <a:pt x="7409555" y="4560"/>
                  <a:pt x="7623711" y="0"/>
                </a:cubicBezTo>
                <a:cubicBezTo>
                  <a:pt x="7837867" y="-4560"/>
                  <a:pt x="7956085" y="-3158"/>
                  <a:pt x="8073722" y="0"/>
                </a:cubicBezTo>
                <a:cubicBezTo>
                  <a:pt x="8191359" y="3158"/>
                  <a:pt x="8402302" y="-11290"/>
                  <a:pt x="8629618" y="0"/>
                </a:cubicBezTo>
                <a:cubicBezTo>
                  <a:pt x="8856934" y="11290"/>
                  <a:pt x="9109342" y="-12628"/>
                  <a:pt x="9291398" y="0"/>
                </a:cubicBezTo>
                <a:cubicBezTo>
                  <a:pt x="9473454" y="12628"/>
                  <a:pt x="10138028" y="-58004"/>
                  <a:pt x="10588488" y="0"/>
                </a:cubicBezTo>
                <a:cubicBezTo>
                  <a:pt x="10607781" y="181675"/>
                  <a:pt x="10567004" y="286422"/>
                  <a:pt x="10588488" y="461665"/>
                </a:cubicBezTo>
                <a:cubicBezTo>
                  <a:pt x="10369619" y="457794"/>
                  <a:pt x="10066243" y="437276"/>
                  <a:pt x="9714938" y="461665"/>
                </a:cubicBezTo>
                <a:cubicBezTo>
                  <a:pt x="9363633" y="486055"/>
                  <a:pt x="9362309" y="480890"/>
                  <a:pt x="9159042" y="461665"/>
                </a:cubicBezTo>
                <a:cubicBezTo>
                  <a:pt x="8955775" y="442440"/>
                  <a:pt x="8832880" y="439214"/>
                  <a:pt x="8603147" y="461665"/>
                </a:cubicBezTo>
                <a:cubicBezTo>
                  <a:pt x="8373414" y="484116"/>
                  <a:pt x="8351396" y="467295"/>
                  <a:pt x="8259021" y="461665"/>
                </a:cubicBezTo>
                <a:cubicBezTo>
                  <a:pt x="8166646" y="456035"/>
                  <a:pt x="7634657" y="492815"/>
                  <a:pt x="7385470" y="461665"/>
                </a:cubicBezTo>
                <a:cubicBezTo>
                  <a:pt x="7136283" y="430515"/>
                  <a:pt x="6762262" y="467461"/>
                  <a:pt x="6511920" y="461665"/>
                </a:cubicBezTo>
                <a:cubicBezTo>
                  <a:pt x="6261578" y="455870"/>
                  <a:pt x="6250108" y="450626"/>
                  <a:pt x="6167794" y="461665"/>
                </a:cubicBezTo>
                <a:cubicBezTo>
                  <a:pt x="6085480" y="472704"/>
                  <a:pt x="5685004" y="493579"/>
                  <a:pt x="5400129" y="461665"/>
                </a:cubicBezTo>
                <a:cubicBezTo>
                  <a:pt x="5115255" y="429751"/>
                  <a:pt x="5012657" y="463577"/>
                  <a:pt x="4738348" y="461665"/>
                </a:cubicBezTo>
                <a:cubicBezTo>
                  <a:pt x="4464039" y="459753"/>
                  <a:pt x="4230048" y="454809"/>
                  <a:pt x="3864798" y="461665"/>
                </a:cubicBezTo>
                <a:cubicBezTo>
                  <a:pt x="3499548" y="468522"/>
                  <a:pt x="3612289" y="457624"/>
                  <a:pt x="3520672" y="461665"/>
                </a:cubicBezTo>
                <a:cubicBezTo>
                  <a:pt x="3429055" y="465706"/>
                  <a:pt x="3291600" y="454917"/>
                  <a:pt x="3070662" y="461665"/>
                </a:cubicBezTo>
                <a:cubicBezTo>
                  <a:pt x="2849724" y="468414"/>
                  <a:pt x="2480521" y="449179"/>
                  <a:pt x="2302996" y="461665"/>
                </a:cubicBezTo>
                <a:cubicBezTo>
                  <a:pt x="2125471" y="474151"/>
                  <a:pt x="1921224" y="477729"/>
                  <a:pt x="1747101" y="461665"/>
                </a:cubicBezTo>
                <a:cubicBezTo>
                  <a:pt x="1572979" y="445601"/>
                  <a:pt x="1560752" y="454967"/>
                  <a:pt x="1402975" y="461665"/>
                </a:cubicBezTo>
                <a:cubicBezTo>
                  <a:pt x="1245198" y="468363"/>
                  <a:pt x="1006209" y="428634"/>
                  <a:pt x="635309" y="461665"/>
                </a:cubicBezTo>
                <a:cubicBezTo>
                  <a:pt x="264409" y="494696"/>
                  <a:pt x="176291" y="490817"/>
                  <a:pt x="0" y="461665"/>
                </a:cubicBezTo>
                <a:cubicBezTo>
                  <a:pt x="-21404" y="260405"/>
                  <a:pt x="20345" y="105349"/>
                  <a:pt x="0" y="0"/>
                </a:cubicBezTo>
                <a:close/>
              </a:path>
              <a:path w="10588488" h="461665" stroke="0" extrusionOk="0">
                <a:moveTo>
                  <a:pt x="0" y="0"/>
                </a:moveTo>
                <a:cubicBezTo>
                  <a:pt x="238281" y="25176"/>
                  <a:pt x="387918" y="-24475"/>
                  <a:pt x="555896" y="0"/>
                </a:cubicBezTo>
                <a:cubicBezTo>
                  <a:pt x="723874" y="24475"/>
                  <a:pt x="965006" y="-17193"/>
                  <a:pt x="1217676" y="0"/>
                </a:cubicBezTo>
                <a:cubicBezTo>
                  <a:pt x="1470346" y="17193"/>
                  <a:pt x="1400330" y="2337"/>
                  <a:pt x="1561802" y="0"/>
                </a:cubicBezTo>
                <a:cubicBezTo>
                  <a:pt x="1723274" y="-2337"/>
                  <a:pt x="2072104" y="-10526"/>
                  <a:pt x="2329467" y="0"/>
                </a:cubicBezTo>
                <a:cubicBezTo>
                  <a:pt x="2586831" y="10526"/>
                  <a:pt x="2571397" y="-9154"/>
                  <a:pt x="2673593" y="0"/>
                </a:cubicBezTo>
                <a:cubicBezTo>
                  <a:pt x="2775789" y="9154"/>
                  <a:pt x="2969206" y="16592"/>
                  <a:pt x="3123604" y="0"/>
                </a:cubicBezTo>
                <a:cubicBezTo>
                  <a:pt x="3278002" y="-16592"/>
                  <a:pt x="3533888" y="17997"/>
                  <a:pt x="3785384" y="0"/>
                </a:cubicBezTo>
                <a:cubicBezTo>
                  <a:pt x="4036880" y="-17997"/>
                  <a:pt x="4408593" y="-12141"/>
                  <a:pt x="4658935" y="0"/>
                </a:cubicBezTo>
                <a:cubicBezTo>
                  <a:pt x="4909277" y="12141"/>
                  <a:pt x="5145021" y="9959"/>
                  <a:pt x="5426600" y="0"/>
                </a:cubicBezTo>
                <a:cubicBezTo>
                  <a:pt x="5708180" y="-9959"/>
                  <a:pt x="6011477" y="37546"/>
                  <a:pt x="6194265" y="0"/>
                </a:cubicBezTo>
                <a:cubicBezTo>
                  <a:pt x="6377054" y="-37546"/>
                  <a:pt x="6665941" y="-23549"/>
                  <a:pt x="6961931" y="0"/>
                </a:cubicBezTo>
                <a:cubicBezTo>
                  <a:pt x="7257921" y="23549"/>
                  <a:pt x="7306050" y="24576"/>
                  <a:pt x="7517826" y="0"/>
                </a:cubicBezTo>
                <a:cubicBezTo>
                  <a:pt x="7729602" y="-24576"/>
                  <a:pt x="7753208" y="-7940"/>
                  <a:pt x="7861952" y="0"/>
                </a:cubicBezTo>
                <a:cubicBezTo>
                  <a:pt x="7970696" y="7940"/>
                  <a:pt x="8116231" y="14454"/>
                  <a:pt x="8311963" y="0"/>
                </a:cubicBezTo>
                <a:cubicBezTo>
                  <a:pt x="8507695" y="-14454"/>
                  <a:pt x="8817947" y="1057"/>
                  <a:pt x="8973744" y="0"/>
                </a:cubicBezTo>
                <a:cubicBezTo>
                  <a:pt x="9129541" y="-1057"/>
                  <a:pt x="9343022" y="-25793"/>
                  <a:pt x="9635524" y="0"/>
                </a:cubicBezTo>
                <a:cubicBezTo>
                  <a:pt x="9928026" y="25793"/>
                  <a:pt x="9850425" y="3656"/>
                  <a:pt x="9979650" y="0"/>
                </a:cubicBezTo>
                <a:cubicBezTo>
                  <a:pt x="10108875" y="-3656"/>
                  <a:pt x="10371246" y="-1857"/>
                  <a:pt x="10588488" y="0"/>
                </a:cubicBezTo>
                <a:cubicBezTo>
                  <a:pt x="10603319" y="187595"/>
                  <a:pt x="10607495" y="257932"/>
                  <a:pt x="10588488" y="461665"/>
                </a:cubicBezTo>
                <a:cubicBezTo>
                  <a:pt x="10161963" y="456493"/>
                  <a:pt x="9901796" y="429738"/>
                  <a:pt x="9714938" y="461665"/>
                </a:cubicBezTo>
                <a:cubicBezTo>
                  <a:pt x="9528080" y="493593"/>
                  <a:pt x="9213453" y="447570"/>
                  <a:pt x="8947272" y="461665"/>
                </a:cubicBezTo>
                <a:cubicBezTo>
                  <a:pt x="8681091" y="475760"/>
                  <a:pt x="8612262" y="465695"/>
                  <a:pt x="8497262" y="461665"/>
                </a:cubicBezTo>
                <a:cubicBezTo>
                  <a:pt x="8382262" y="457636"/>
                  <a:pt x="8111477" y="443596"/>
                  <a:pt x="7835481" y="461665"/>
                </a:cubicBezTo>
                <a:cubicBezTo>
                  <a:pt x="7559485" y="479734"/>
                  <a:pt x="7424249" y="433034"/>
                  <a:pt x="7067816" y="461665"/>
                </a:cubicBezTo>
                <a:cubicBezTo>
                  <a:pt x="6711384" y="490296"/>
                  <a:pt x="6815377" y="449175"/>
                  <a:pt x="6723690" y="461665"/>
                </a:cubicBezTo>
                <a:cubicBezTo>
                  <a:pt x="6632003" y="474155"/>
                  <a:pt x="6280453" y="472738"/>
                  <a:pt x="6167794" y="461665"/>
                </a:cubicBezTo>
                <a:cubicBezTo>
                  <a:pt x="6055135" y="450592"/>
                  <a:pt x="5912315" y="467384"/>
                  <a:pt x="5717784" y="461665"/>
                </a:cubicBezTo>
                <a:cubicBezTo>
                  <a:pt x="5523253" y="455947"/>
                  <a:pt x="5040201" y="421597"/>
                  <a:pt x="4844233" y="461665"/>
                </a:cubicBezTo>
                <a:cubicBezTo>
                  <a:pt x="4648265" y="501733"/>
                  <a:pt x="4564131" y="458975"/>
                  <a:pt x="4394223" y="461665"/>
                </a:cubicBezTo>
                <a:cubicBezTo>
                  <a:pt x="4224315" y="464356"/>
                  <a:pt x="3805922" y="462189"/>
                  <a:pt x="3626557" y="461665"/>
                </a:cubicBezTo>
                <a:cubicBezTo>
                  <a:pt x="3447192" y="461141"/>
                  <a:pt x="3199432" y="470706"/>
                  <a:pt x="2858892" y="461665"/>
                </a:cubicBezTo>
                <a:cubicBezTo>
                  <a:pt x="2518353" y="452624"/>
                  <a:pt x="2439436" y="426419"/>
                  <a:pt x="2091226" y="461665"/>
                </a:cubicBezTo>
                <a:cubicBezTo>
                  <a:pt x="1743016" y="496911"/>
                  <a:pt x="1811233" y="443248"/>
                  <a:pt x="1641216" y="461665"/>
                </a:cubicBezTo>
                <a:cubicBezTo>
                  <a:pt x="1471199" y="480083"/>
                  <a:pt x="1082253" y="501954"/>
                  <a:pt x="767665" y="461665"/>
                </a:cubicBezTo>
                <a:cubicBezTo>
                  <a:pt x="453077" y="421376"/>
                  <a:pt x="242219" y="490481"/>
                  <a:pt x="0" y="461665"/>
                </a:cubicBezTo>
                <a:cubicBezTo>
                  <a:pt x="-12081" y="337863"/>
                  <a:pt x="-21213" y="144035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2527856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แจ้งเตือนความคืบหน้าเป็นระยะเกี่ยวกับวาระการประชุม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F532C-4A39-4D3D-B306-C95C12D68926}"/>
              </a:ext>
            </a:extLst>
          </p:cNvPr>
          <p:cNvSpPr/>
          <p:nvPr/>
        </p:nvSpPr>
        <p:spPr>
          <a:xfrm>
            <a:off x="1321313" y="5486501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เราล่วงหน้าไปก่อนกำหนด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D4EE2469-D5C8-470A-9376-A44B285DEF36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0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8387" y="625209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การปิด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1FD914-7951-4C80-9AB7-156DD40FE28D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066B0A-E508-41D1-85D5-B4F9D7A1C756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1DAC95-AF9E-43FF-865A-934F1A1C0228}"/>
              </a:ext>
            </a:extLst>
          </p:cNvPr>
          <p:cNvSpPr/>
          <p:nvPr/>
        </p:nvSpPr>
        <p:spPr>
          <a:xfrm>
            <a:off x="3431758" y="3035734"/>
            <a:ext cx="82155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สิ้นสุดตรงเวลาโดยการสร้างเวลาในการสรุปวาระการประชุม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สรุปการตัดสินใจที่เกิดขึ้นและทบทวนรายการสิ่งที่ต้องทำเสมอ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ตรวจสอบให้แน่ใจว่ากำหนดการมีความชัดเจน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การมอบหมายงานมักจะมีสมาชิกเพียงไม่กี่คนในกลุ่ม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ผู้ให้บริการควรรับรู้และสนับสนุนให้สมาชิกทุกคน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ในกลุ่ม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มีความเป็นอาสาสมัครสำหรับงานที่มีประโยชน์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697D62-8F7C-447A-8EC3-38A5FF3561C1}"/>
              </a:ext>
            </a:extLst>
          </p:cNvPr>
          <p:cNvGrpSpPr/>
          <p:nvPr/>
        </p:nvGrpSpPr>
        <p:grpSpPr>
          <a:xfrm>
            <a:off x="344553" y="1698874"/>
            <a:ext cx="11085448" cy="2984500"/>
            <a:chOff x="344553" y="1825874"/>
            <a:chExt cx="11085448" cy="29845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8816EB-3C72-4478-AEF2-195F7A4BE3D5}"/>
                </a:ext>
              </a:extLst>
            </p:cNvPr>
            <p:cNvSpPr/>
            <p:nvPr/>
          </p:nvSpPr>
          <p:spPr>
            <a:xfrm>
              <a:off x="3431758" y="2308540"/>
              <a:ext cx="78190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การประชุมที่ดีจะจบลงด้วยผู้เข้าร่วมทั้งหมดในหน้าเดียวกัน</a:t>
              </a:r>
              <a:endPara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9E40FD-83B8-43BA-AD10-A50B059DC2FB}"/>
                </a:ext>
              </a:extLst>
            </p:cNvPr>
            <p:cNvGrpSpPr/>
            <p:nvPr/>
          </p:nvGrpSpPr>
          <p:grpSpPr>
            <a:xfrm flipV="1">
              <a:off x="2120900" y="2881517"/>
              <a:ext cx="9309101" cy="193768"/>
              <a:chOff x="3446985" y="1309738"/>
              <a:chExt cx="8458989" cy="14484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C3B9D9-2362-4064-A57B-F6C4F37B51F9}"/>
                  </a:ext>
                </a:extLst>
              </p:cNvPr>
              <p:cNvSpPr/>
              <p:nvPr/>
            </p:nvSpPr>
            <p:spPr>
              <a:xfrm>
                <a:off x="3446985" y="1375108"/>
                <a:ext cx="8059846" cy="794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A814B9-57FE-43EC-9F05-FCE85FE3FE73}"/>
                  </a:ext>
                </a:extLst>
              </p:cNvPr>
              <p:cNvSpPr/>
              <p:nvPr/>
            </p:nvSpPr>
            <p:spPr>
              <a:xfrm>
                <a:off x="3846128" y="1309738"/>
                <a:ext cx="8059846" cy="79476"/>
              </a:xfrm>
              <a:prstGeom prst="rect">
                <a:avLst/>
              </a:prstGeom>
              <a:solidFill>
                <a:srgbClr val="77C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482" name="Picture 2" descr="Image result for meeting icon png">
              <a:extLst>
                <a:ext uri="{FF2B5EF4-FFF2-40B4-BE49-F238E27FC236}">
                  <a16:creationId xmlns:a16="http://schemas.microsoft.com/office/drawing/2014/main" id="{4A70AD03-8D86-4779-A0B3-9C3B99B6C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53" y="1825874"/>
              <a:ext cx="2984500" cy="298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D7B5E04A-BC68-433B-9CD6-E16F59FDEF02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89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6AA5C-FD04-48A2-8F10-AFE10ED706D9}"/>
              </a:ext>
            </a:extLst>
          </p:cNvPr>
          <p:cNvSpPr txBox="1"/>
          <p:nvPr/>
        </p:nvSpPr>
        <p:spPr>
          <a:xfrm>
            <a:off x="2302565" y="777601"/>
            <a:ext cx="54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การปรับเปลี่ยนการประชุมในอนาคต</a:t>
            </a:r>
            <a:endParaRPr lang="en-US" sz="3600" b="1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94FAA-1660-4C93-8916-3AED4F328039}"/>
              </a:ext>
            </a:extLst>
          </p:cNvPr>
          <p:cNvSpPr/>
          <p:nvPr/>
        </p:nvSpPr>
        <p:spPr>
          <a:xfrm>
            <a:off x="6095999" y="1859339"/>
            <a:ext cx="530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ทบทวนการประชุม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มุ่งเน้นการปรับปรุงอย่างต่อเนื่องโดยคำนึงถึงกลยุทธ์ที่แตกต่างกันในทางปฏิบัติ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ตรวจสอบให้แน่ใจว่าผู้เข้าร่วมที่เกี่ยวข้องอยู่ที่โต๊ะ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พิจารณาว่าสามารถปรับรูปแบบได้อย่างไร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สร้างมาตรฐานใหม่เพื่อแก้ไขปัญหาที่ผ่านมา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297F-ED71-486B-A3C2-3CA7346F2D74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pic>
        <p:nvPicPr>
          <p:cNvPr id="18436" name="Picture 4" descr="Related image">
            <a:extLst>
              <a:ext uri="{FF2B5EF4-FFF2-40B4-BE49-F238E27FC236}">
                <a16:creationId xmlns:a16="http://schemas.microsoft.com/office/drawing/2014/main" id="{94BF298E-25FB-4E55-9A20-298E268C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859339"/>
            <a:ext cx="530860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6AB8B-0CCB-403A-A347-96CC22FE7745}"/>
              </a:ext>
            </a:extLst>
          </p:cNvPr>
          <p:cNvSpPr/>
          <p:nvPr/>
        </p:nvSpPr>
        <p:spPr>
          <a:xfrm>
            <a:off x="584200" y="1587500"/>
            <a:ext cx="11264900" cy="127000"/>
          </a:xfrm>
          <a:prstGeom prst="rect">
            <a:avLst/>
          </a:prstGeom>
          <a:solidFill>
            <a:srgbClr val="F3B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08B50-7744-4F4E-982A-6B3B94C55D29}"/>
              </a:ext>
            </a:extLst>
          </p:cNvPr>
          <p:cNvSpPr/>
          <p:nvPr/>
        </p:nvSpPr>
        <p:spPr>
          <a:xfrm>
            <a:off x="584200" y="5143500"/>
            <a:ext cx="11264900" cy="127000"/>
          </a:xfrm>
          <a:prstGeom prst="rect">
            <a:avLst/>
          </a:prstGeom>
          <a:solidFill>
            <a:srgbClr val="8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E14B5-5FB9-4B23-B1C3-F7545BC08C7F}"/>
              </a:ext>
            </a:extLst>
          </p:cNvPr>
          <p:cNvSpPr/>
          <p:nvPr/>
        </p:nvSpPr>
        <p:spPr>
          <a:xfrm>
            <a:off x="2438400" y="1388079"/>
            <a:ext cx="9410700" cy="134853"/>
          </a:xfrm>
          <a:prstGeom prst="rect">
            <a:avLst/>
          </a:prstGeom>
          <a:solidFill>
            <a:srgbClr val="018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AE6CC-9085-41E4-B50D-FEEDEE8CCE6F}"/>
              </a:ext>
            </a:extLst>
          </p:cNvPr>
          <p:cNvSpPr/>
          <p:nvPr/>
        </p:nvSpPr>
        <p:spPr>
          <a:xfrm>
            <a:off x="7403334" y="999751"/>
            <a:ext cx="4445765" cy="300554"/>
          </a:xfrm>
          <a:prstGeom prst="rect">
            <a:avLst/>
          </a:prstGeom>
          <a:solidFill>
            <a:srgbClr val="E8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CBE32-8413-44E1-9895-1820EDA08094}"/>
              </a:ext>
            </a:extLst>
          </p:cNvPr>
          <p:cNvSpPr/>
          <p:nvPr/>
        </p:nvSpPr>
        <p:spPr>
          <a:xfrm>
            <a:off x="8267700" y="687971"/>
            <a:ext cx="3581400" cy="262280"/>
          </a:xfrm>
          <a:prstGeom prst="rect">
            <a:avLst/>
          </a:prstGeom>
          <a:solidFill>
            <a:srgbClr val="CDD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07CCC-0450-4A80-9EA2-4DB03D00BA82}"/>
              </a:ext>
            </a:extLst>
          </p:cNvPr>
          <p:cNvSpPr/>
          <p:nvPr/>
        </p:nvSpPr>
        <p:spPr>
          <a:xfrm>
            <a:off x="584200" y="5342921"/>
            <a:ext cx="11264900" cy="127000"/>
          </a:xfrm>
          <a:prstGeom prst="rect">
            <a:avLst/>
          </a:prstGeom>
          <a:solidFill>
            <a:srgbClr val="8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2C537EEC-F2BC-4DEB-A95A-25F8B97FDEC3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83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D28F6D-B0A5-4DD7-8DAA-022C64189C1C}"/>
              </a:ext>
            </a:extLst>
          </p:cNvPr>
          <p:cNvSpPr/>
          <p:nvPr/>
        </p:nvSpPr>
        <p:spPr>
          <a:xfrm>
            <a:off x="2764626" y="1067167"/>
            <a:ext cx="8725529" cy="4026104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F8684-874D-4F60-833D-E61BEBFDD481}"/>
              </a:ext>
            </a:extLst>
          </p:cNvPr>
          <p:cNvSpPr/>
          <p:nvPr/>
        </p:nvSpPr>
        <p:spPr>
          <a:xfrm>
            <a:off x="5930568" y="955825"/>
            <a:ext cx="5677440" cy="43590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8255D-08EF-4A28-B14B-CD0D5702B442}"/>
              </a:ext>
            </a:extLst>
          </p:cNvPr>
          <p:cNvSpPr/>
          <p:nvPr/>
        </p:nvSpPr>
        <p:spPr>
          <a:xfrm>
            <a:off x="2045934" y="1141722"/>
            <a:ext cx="9562073" cy="464911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12CD1-590B-40C2-AAE7-DAD3E6822F30}"/>
              </a:ext>
            </a:extLst>
          </p:cNvPr>
          <p:cNvSpPr/>
          <p:nvPr/>
        </p:nvSpPr>
        <p:spPr>
          <a:xfrm>
            <a:off x="5603347" y="955825"/>
            <a:ext cx="5677440" cy="476045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1905D-D9CB-4D30-A8F5-9F3AFDFB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62" y="1249491"/>
            <a:ext cx="3544594" cy="4359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4F54E-6DDF-4984-985E-F495C501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48" y="1249491"/>
            <a:ext cx="6004661" cy="4359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23B869-8C3D-4772-9AF9-0D71B1B23A1D}"/>
              </a:ext>
            </a:extLst>
          </p:cNvPr>
          <p:cNvSpPr/>
          <p:nvPr/>
        </p:nvSpPr>
        <p:spPr>
          <a:xfrm>
            <a:off x="2009214" y="2046283"/>
            <a:ext cx="5617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คณะกรรมการคือกลุ่มคนที่ไม่สามารถทำอะไรเป็นรายบุคคล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แต่สามารถนัดพบและตัดสินใจโดยรวมว่าไม่สามารถทำอะไรได้”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Alfred E. Smith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(an American politician, 1873 – 1944)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BEF38B0-072A-4A15-8E3D-203D927AFE2E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29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2A7CB2B-C387-40EE-B160-36D62F6D6BA6}"/>
              </a:ext>
            </a:extLst>
          </p:cNvPr>
          <p:cNvSpPr/>
          <p:nvPr/>
        </p:nvSpPr>
        <p:spPr>
          <a:xfrm>
            <a:off x="755374" y="1807766"/>
            <a:ext cx="10482470" cy="3816429"/>
          </a:xfrm>
          <a:prstGeom prst="rect">
            <a:avLst/>
          </a:prstGeom>
          <a:solidFill>
            <a:srgbClr val="FFD7C5"/>
          </a:solidFill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857F-5FEF-49EF-9DDA-E9C21F4D39A3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C4659-FBE0-4E02-8808-1C463C2BAADA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4EE28-7AB6-4CF2-952D-3F6F90024385}"/>
              </a:ext>
            </a:extLst>
          </p:cNvPr>
          <p:cNvSpPr/>
          <p:nvPr/>
        </p:nvSpPr>
        <p:spPr>
          <a:xfrm>
            <a:off x="874643" y="1938710"/>
            <a:ext cx="10482470" cy="3816429"/>
          </a:xfrm>
          <a:prstGeom prst="rect">
            <a:avLst/>
          </a:prstGeom>
          <a:solidFill>
            <a:schemeClr val="bg1"/>
          </a:solidFill>
          <a:ln w="28575">
            <a:solidFill>
              <a:srgbClr val="FED9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107B4-D088-4DA3-A3A8-69A567D75435}"/>
              </a:ext>
            </a:extLst>
          </p:cNvPr>
          <p:cNvSpPr/>
          <p:nvPr/>
        </p:nvSpPr>
        <p:spPr>
          <a:xfrm>
            <a:off x="11012556" y="3242350"/>
            <a:ext cx="1298713" cy="62650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5C48-6D5E-49BF-8C22-7549612BBA7B}"/>
              </a:ext>
            </a:extLst>
          </p:cNvPr>
          <p:cNvSpPr/>
          <p:nvPr/>
        </p:nvSpPr>
        <p:spPr>
          <a:xfrm>
            <a:off x="-119270" y="3242350"/>
            <a:ext cx="1245706" cy="62650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07B3D-0236-4502-9A74-D765C892FAE9}"/>
              </a:ext>
            </a:extLst>
          </p:cNvPr>
          <p:cNvSpPr/>
          <p:nvPr/>
        </p:nvSpPr>
        <p:spPr>
          <a:xfrm>
            <a:off x="4654620" y="760439"/>
            <a:ext cx="395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ทำไมการประชุมจึงไม่เกิดผล ?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8FB8E-AC7C-41E2-81DC-72089957AA2F}"/>
              </a:ext>
            </a:extLst>
          </p:cNvPr>
          <p:cNvGrpSpPr/>
          <p:nvPr/>
        </p:nvGrpSpPr>
        <p:grpSpPr>
          <a:xfrm>
            <a:off x="3931752" y="1375832"/>
            <a:ext cx="5264282" cy="130944"/>
            <a:chOff x="2997018" y="1342057"/>
            <a:chExt cx="7447722" cy="1283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0A9AB2-C53A-4267-84C4-990ACCBBAB4D}"/>
                </a:ext>
              </a:extLst>
            </p:cNvPr>
            <p:cNvSpPr/>
            <p:nvPr/>
          </p:nvSpPr>
          <p:spPr>
            <a:xfrm>
              <a:off x="2997018" y="1342057"/>
              <a:ext cx="7447722" cy="60671"/>
            </a:xfrm>
            <a:prstGeom prst="rect">
              <a:avLst/>
            </a:prstGeom>
            <a:solidFill>
              <a:srgbClr val="FF8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21F11-62CE-4640-9D64-A143AE622284}"/>
                </a:ext>
              </a:extLst>
            </p:cNvPr>
            <p:cNvSpPr/>
            <p:nvPr/>
          </p:nvSpPr>
          <p:spPr>
            <a:xfrm>
              <a:off x="2997018" y="1409778"/>
              <a:ext cx="7447722" cy="60671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12AD4-44E0-4880-9D1F-77C8FB75D742}"/>
              </a:ext>
            </a:extLst>
          </p:cNvPr>
          <p:cNvSpPr/>
          <p:nvPr/>
        </p:nvSpPr>
        <p:spPr>
          <a:xfrm>
            <a:off x="1162486" y="2170869"/>
            <a:ext cx="47941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ขาดองค์ประชุมในที่ประชุม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เกิดวาระซ่อนเร้นโดยผู้นำ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ไม่มีการติดตามผลหลังการประชุม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แจ้งให้ทราบล่วงหน้าในช่วงเวลาสั้น ๆ สำหรับการประชุม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ช่วงเวลาของการประชุม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บุคลิกภาพของประธาน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คาดว่าไม่มีที่นั่งในการประชุมนั้น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66E5E-7B74-43A2-80D5-5839FD038015}"/>
              </a:ext>
            </a:extLst>
          </p:cNvPr>
          <p:cNvSpPr/>
          <p:nvPr/>
        </p:nvSpPr>
        <p:spPr>
          <a:xfrm>
            <a:off x="6182337" y="2202652"/>
            <a:ext cx="5519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วาระการประชุมที่ไม่คุ้นเคยในการประชุม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ขาดการเปิดโอกาสในระหว่างการสนทนา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ระยะเวลาการประชุมยาวนานเกินไป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สิ่งอำนวยความสะดวกในที่ประชุมไม่ดีเท่าที่ควร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ไม่มีคุณสมบัติและข้อกำหนดของผู้ที่เข้าร่วม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ยังไม่มีการลงมติสำหรับการประชุมที่ผ่านมา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ไม่มีเอกสารอ้างอิงสำหรับรายงานการประชุม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ABB81-2F20-432E-8549-373E3EBF7CEA}"/>
              </a:ext>
            </a:extLst>
          </p:cNvPr>
          <p:cNvSpPr/>
          <p:nvPr/>
        </p:nvSpPr>
        <p:spPr>
          <a:xfrm>
            <a:off x="318462" y="6016496"/>
            <a:ext cx="3858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Bagire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V.,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Byarugaba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J.,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Kyogabiirwe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J. (2015). Organizational meetings: management and benefits.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Management Development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34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(8), 960-972.</a:t>
            </a:r>
            <a:endParaRPr lang="en-US" sz="1000" dirty="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4428FD00-0334-474F-9F58-E6DA52B6513A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7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ADD36B-F41C-49BB-B42D-FA5C5DB4B3F2}"/>
              </a:ext>
            </a:extLst>
          </p:cNvPr>
          <p:cNvSpPr/>
          <p:nvPr/>
        </p:nvSpPr>
        <p:spPr>
          <a:xfrm>
            <a:off x="469900" y="1680033"/>
            <a:ext cx="509104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218361-0F32-41F0-9436-C86175CFA2E8}"/>
              </a:ext>
            </a:extLst>
          </p:cNvPr>
          <p:cNvSpPr/>
          <p:nvPr/>
        </p:nvSpPr>
        <p:spPr>
          <a:xfrm>
            <a:off x="4085536" y="1399040"/>
            <a:ext cx="810646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32160-3AED-4FE5-8BC3-94B9A87F4566}"/>
              </a:ext>
            </a:extLst>
          </p:cNvPr>
          <p:cNvSpPr/>
          <p:nvPr/>
        </p:nvSpPr>
        <p:spPr>
          <a:xfrm>
            <a:off x="469900" y="1892140"/>
            <a:ext cx="509104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21A39-1051-493D-A3D2-56968EB61543}"/>
              </a:ext>
            </a:extLst>
          </p:cNvPr>
          <p:cNvSpPr/>
          <p:nvPr/>
        </p:nvSpPr>
        <p:spPr>
          <a:xfrm>
            <a:off x="4073390" y="2251920"/>
            <a:ext cx="810646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D8E7B-84E0-4FEA-A275-67BF77ED3C64}"/>
              </a:ext>
            </a:extLst>
          </p:cNvPr>
          <p:cNvSpPr/>
          <p:nvPr/>
        </p:nvSpPr>
        <p:spPr>
          <a:xfrm>
            <a:off x="4200940" y="1500641"/>
            <a:ext cx="7991060" cy="4492607"/>
          </a:xfrm>
          <a:prstGeom prst="rect">
            <a:avLst/>
          </a:prstGeom>
          <a:solidFill>
            <a:srgbClr val="FF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AF693-7B62-467D-8D63-60A66831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923"/>
            <a:ext cx="5646960" cy="3764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6C6267-61CC-4F6C-B4E2-5E2EAF67D6B2}"/>
              </a:ext>
            </a:extLst>
          </p:cNvPr>
          <p:cNvSpPr/>
          <p:nvPr/>
        </p:nvSpPr>
        <p:spPr>
          <a:xfrm>
            <a:off x="318461" y="6281539"/>
            <a:ext cx="45980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Lencioni, P. (2004).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Death by meeting. 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San Francisco Ca: Jossey-Bass.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8E173F-2F0B-410A-A321-DAFC5FD158FE}"/>
              </a:ext>
            </a:extLst>
          </p:cNvPr>
          <p:cNvSpPr/>
          <p:nvPr/>
        </p:nvSpPr>
        <p:spPr>
          <a:xfrm>
            <a:off x="6015813" y="2358137"/>
            <a:ext cx="55239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ไม่มีสิ่งใดเกี่ยวกับการประชุมที่ทำให้พวกเขาแย่ ดังนั้น จึงเป็นไปได้ที่จะเปลี่ยนให้กลายเป็นกิจกรรมที่น่าสนใจ สร้างสรรค์และสนุกสนาน”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Lencioni (2004) p.221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718DEDEF-29C3-4C1E-BD76-74E6F5E34992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2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FCBE85F-CBC6-4A7C-B0B9-BE67D607D920}"/>
              </a:ext>
            </a:extLst>
          </p:cNvPr>
          <p:cNvSpPr/>
          <p:nvPr/>
        </p:nvSpPr>
        <p:spPr>
          <a:xfrm rot="10800000">
            <a:off x="1256373" y="1557572"/>
            <a:ext cx="165657" cy="4316062"/>
          </a:xfrm>
          <a:prstGeom prst="rect">
            <a:avLst/>
          </a:prstGeom>
          <a:solidFill>
            <a:srgbClr val="9BB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349B9E-6082-481E-8A5A-4CC411E67E7F}"/>
              </a:ext>
            </a:extLst>
          </p:cNvPr>
          <p:cNvSpPr/>
          <p:nvPr/>
        </p:nvSpPr>
        <p:spPr>
          <a:xfrm rot="10800000">
            <a:off x="914270" y="1557572"/>
            <a:ext cx="263019" cy="4316062"/>
          </a:xfrm>
          <a:prstGeom prst="rect">
            <a:avLst/>
          </a:prstGeom>
          <a:solidFill>
            <a:srgbClr val="EF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184880-5C54-44B1-9C03-5B9FF5E30D70}"/>
              </a:ext>
            </a:extLst>
          </p:cNvPr>
          <p:cNvSpPr/>
          <p:nvPr/>
        </p:nvSpPr>
        <p:spPr>
          <a:xfrm rot="10800000">
            <a:off x="468290" y="1557572"/>
            <a:ext cx="370017" cy="4316062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8919E-1329-4B75-9D75-0FD22DF054AA}"/>
              </a:ext>
            </a:extLst>
          </p:cNvPr>
          <p:cNvSpPr/>
          <p:nvPr/>
        </p:nvSpPr>
        <p:spPr>
          <a:xfrm>
            <a:off x="4895431" y="1557572"/>
            <a:ext cx="451845" cy="4316062"/>
          </a:xfrm>
          <a:prstGeom prst="rect">
            <a:avLst/>
          </a:prstGeom>
          <a:solidFill>
            <a:srgbClr val="9BB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75896-1421-4878-8DC0-690B8743AD37}"/>
              </a:ext>
            </a:extLst>
          </p:cNvPr>
          <p:cNvSpPr/>
          <p:nvPr/>
        </p:nvSpPr>
        <p:spPr>
          <a:xfrm>
            <a:off x="4553329" y="1557572"/>
            <a:ext cx="269101" cy="4316062"/>
          </a:xfrm>
          <a:prstGeom prst="rect">
            <a:avLst/>
          </a:prstGeom>
          <a:solidFill>
            <a:srgbClr val="EF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8BDD9-227D-4E2A-89D2-67BD6F872FED}"/>
              </a:ext>
            </a:extLst>
          </p:cNvPr>
          <p:cNvSpPr/>
          <p:nvPr/>
        </p:nvSpPr>
        <p:spPr>
          <a:xfrm>
            <a:off x="4319309" y="1557572"/>
            <a:ext cx="163457" cy="4316062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C676C-FADB-46F2-AE53-853DEE592F74}"/>
              </a:ext>
            </a:extLst>
          </p:cNvPr>
          <p:cNvSpPr/>
          <p:nvPr/>
        </p:nvSpPr>
        <p:spPr>
          <a:xfrm>
            <a:off x="1531023" y="1557572"/>
            <a:ext cx="2693757" cy="4316062"/>
          </a:xfrm>
          <a:prstGeom prst="rect">
            <a:avLst/>
          </a:prstGeom>
          <a:solidFill>
            <a:srgbClr val="F8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003A0-6BD3-4008-A3DE-45FB3FA95D06}"/>
              </a:ext>
            </a:extLst>
          </p:cNvPr>
          <p:cNvSpPr/>
          <p:nvPr/>
        </p:nvSpPr>
        <p:spPr>
          <a:xfrm>
            <a:off x="275005" y="2328600"/>
            <a:ext cx="5700490" cy="2709798"/>
          </a:xfrm>
          <a:prstGeom prst="rect">
            <a:avLst/>
          </a:prstGeom>
          <a:noFill/>
          <a:ln w="28575">
            <a:solidFill>
              <a:srgbClr val="D9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E75C4-3E8A-43F4-8972-142F8E5D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9" y="2285414"/>
            <a:ext cx="5861981" cy="26279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E5BD3-D198-4D01-AD70-C4B10D891EE0}"/>
              </a:ext>
            </a:extLst>
          </p:cNvPr>
          <p:cNvGrpSpPr/>
          <p:nvPr/>
        </p:nvGrpSpPr>
        <p:grpSpPr>
          <a:xfrm>
            <a:off x="5360528" y="672444"/>
            <a:ext cx="6478893" cy="902006"/>
            <a:chOff x="3446985" y="552578"/>
            <a:chExt cx="8458989" cy="902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0D61F-1664-490E-A958-D8D40DD355A3}"/>
                </a:ext>
              </a:extLst>
            </p:cNvPr>
            <p:cNvSpPr/>
            <p:nvPr/>
          </p:nvSpPr>
          <p:spPr>
            <a:xfrm>
              <a:off x="3958615" y="552578"/>
              <a:ext cx="754821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การประชุมที่ดี?</a:t>
              </a:r>
              <a:endParaRPr lang="en-US" sz="24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399831-DFA3-4409-99EC-EB4D907DE9A8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D1183D-A478-4327-A0B0-6AED7D16B878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7B203D-B26F-4B65-AEE5-C98F955734B8}"/>
              </a:ext>
            </a:extLst>
          </p:cNvPr>
          <p:cNvGrpSpPr/>
          <p:nvPr/>
        </p:nvGrpSpPr>
        <p:grpSpPr>
          <a:xfrm>
            <a:off x="7265327" y="1889176"/>
            <a:ext cx="3898541" cy="1077218"/>
            <a:chOff x="2081649" y="2673024"/>
            <a:chExt cx="3698464" cy="1077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0A617D-6CC1-4FE2-93BF-476D3BFA265E}"/>
                </a:ext>
              </a:extLst>
            </p:cNvPr>
            <p:cNvSpPr txBox="1"/>
            <p:nvPr/>
          </p:nvSpPr>
          <p:spPr>
            <a:xfrm>
              <a:off x="2673815" y="2673024"/>
              <a:ext cx="31062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การกำหนดวาระการประชุม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EFDF03-D936-423D-8CDC-1A91515A4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161" y="3214570"/>
              <a:ext cx="3012611" cy="544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A5262E-70B1-4835-A074-0D0C197BDE3F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B836E61-24B3-4D46-B1A5-C051BF10AD2C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24" name="Hexagon 23">
                  <a:extLst>
                    <a:ext uri="{FF2B5EF4-FFF2-40B4-BE49-F238E27FC236}">
                      <a16:creationId xmlns:a16="http://schemas.microsoft.com/office/drawing/2014/main" id="{E1697496-2863-4BA6-BA6C-7DC98E37F79D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5E8E6D55-4A67-4FD0-9DD7-0332AEDDD12C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81DD63-9F94-41B9-BC93-B221F089F306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1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804B20-91FB-4942-8664-1B7759C60BB5}"/>
              </a:ext>
            </a:extLst>
          </p:cNvPr>
          <p:cNvGrpSpPr/>
          <p:nvPr/>
        </p:nvGrpSpPr>
        <p:grpSpPr>
          <a:xfrm>
            <a:off x="6894005" y="2758734"/>
            <a:ext cx="4385061" cy="624371"/>
            <a:chOff x="2081649" y="2646714"/>
            <a:chExt cx="4385061" cy="6243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8D2A7E-C973-4080-9446-5E34511A636A}"/>
                </a:ext>
              </a:extLst>
            </p:cNvPr>
            <p:cNvSpPr txBox="1"/>
            <p:nvPr/>
          </p:nvSpPr>
          <p:spPr>
            <a:xfrm>
              <a:off x="2634666" y="2646714"/>
              <a:ext cx="38320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การบันทึกรายงานการประชุม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5E22E8B-214E-43A6-9FF3-EDE1D91EA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161" y="3193140"/>
              <a:ext cx="3220614" cy="21974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8F8F7E2-F7D7-4D88-9C78-A7407CD3759C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73CA464-AFD3-4ED8-84C7-FA0C1E532DB2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32" name="Hexagon 31">
                  <a:extLst>
                    <a:ext uri="{FF2B5EF4-FFF2-40B4-BE49-F238E27FC236}">
                      <a16:creationId xmlns:a16="http://schemas.microsoft.com/office/drawing/2014/main" id="{BD40A93B-8A82-4BB0-BB34-D881B9BD138F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33" name="Hexagon 32">
                  <a:extLst>
                    <a:ext uri="{FF2B5EF4-FFF2-40B4-BE49-F238E27FC236}">
                      <a16:creationId xmlns:a16="http://schemas.microsoft.com/office/drawing/2014/main" id="{87997C42-15F6-4810-AD49-896364860981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A4E9C5-034F-4A9A-829E-C8970729F81D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2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A23C0F-7D5B-404C-972A-F86E4060F260}"/>
              </a:ext>
            </a:extLst>
          </p:cNvPr>
          <p:cNvGrpSpPr/>
          <p:nvPr/>
        </p:nvGrpSpPr>
        <p:grpSpPr>
          <a:xfrm>
            <a:off x="6563582" y="3730556"/>
            <a:ext cx="4053773" cy="584775"/>
            <a:chOff x="2081649" y="2746209"/>
            <a:chExt cx="4053773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9C022A-D4DA-4905-B8C6-DC010E416C3D}"/>
                </a:ext>
              </a:extLst>
            </p:cNvPr>
            <p:cNvSpPr txBox="1"/>
            <p:nvPr/>
          </p:nvSpPr>
          <p:spPr>
            <a:xfrm>
              <a:off x="2671445" y="2746209"/>
              <a:ext cx="346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ความตรงต่อเวลา  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3BD27DD-3D9E-4F48-A5F2-BA80763234F2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>
              <a:off x="2521064" y="3207874"/>
              <a:ext cx="1882370" cy="13688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1315C25-2434-4EB4-B782-B5FFF501026C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676B9BF-1C4C-4D4F-8CE3-3A58E57718D7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BF5DE282-4A53-45D3-AB6F-4D9D3FBF7119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41" name="Hexagon 40">
                  <a:extLst>
                    <a:ext uri="{FF2B5EF4-FFF2-40B4-BE49-F238E27FC236}">
                      <a16:creationId xmlns:a16="http://schemas.microsoft.com/office/drawing/2014/main" id="{279B0E5B-1038-4441-B47B-F0881301CFFB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1AFE91-149B-48B8-9C5B-DE8A23AF431B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3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677F82-1618-4CF3-8921-A79ECAA52FC8}"/>
              </a:ext>
            </a:extLst>
          </p:cNvPr>
          <p:cNvGrpSpPr/>
          <p:nvPr/>
        </p:nvGrpSpPr>
        <p:grpSpPr>
          <a:xfrm>
            <a:off x="5841246" y="5329130"/>
            <a:ext cx="5818539" cy="584775"/>
            <a:chOff x="2081649" y="2687778"/>
            <a:chExt cx="5818539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04A9C-ED6E-488C-886C-FAE07DBDE7A9}"/>
                </a:ext>
              </a:extLst>
            </p:cNvPr>
            <p:cNvSpPr txBox="1"/>
            <p:nvPr/>
          </p:nvSpPr>
          <p:spPr>
            <a:xfrm>
              <a:off x="2634666" y="2687778"/>
              <a:ext cx="526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สภาพแวดล้อมการประชุมที่เหมาะสม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C14766E-F4B1-47BE-A611-20E00B59C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161" y="3214570"/>
              <a:ext cx="5389622" cy="544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FCDC0D-17BD-410B-BBF8-49D4BAD3C071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C3A772D-9934-41DC-8322-35C43CC9691A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48" name="Hexagon 47">
                  <a:extLst>
                    <a:ext uri="{FF2B5EF4-FFF2-40B4-BE49-F238E27FC236}">
                      <a16:creationId xmlns:a16="http://schemas.microsoft.com/office/drawing/2014/main" id="{C495BE02-18D1-4768-98C9-E341A0986451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49" name="Hexagon 48">
                  <a:extLst>
                    <a:ext uri="{FF2B5EF4-FFF2-40B4-BE49-F238E27FC236}">
                      <a16:creationId xmlns:a16="http://schemas.microsoft.com/office/drawing/2014/main" id="{78D5D871-A46A-4D91-9276-EBA06E865D0F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C9656C-5556-4754-8158-07AA7CB0C692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5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B32B4F-6E25-4053-84BE-745D156FA2DB}"/>
              </a:ext>
            </a:extLst>
          </p:cNvPr>
          <p:cNvGrpSpPr/>
          <p:nvPr/>
        </p:nvGrpSpPr>
        <p:grpSpPr>
          <a:xfrm>
            <a:off x="6220236" y="4529843"/>
            <a:ext cx="5939291" cy="584775"/>
            <a:chOff x="2081649" y="2699772"/>
            <a:chExt cx="5939291" cy="58477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B2B30D-25A8-4E02-90C5-4600104452A5}"/>
                </a:ext>
              </a:extLst>
            </p:cNvPr>
            <p:cNvSpPr txBox="1"/>
            <p:nvPr/>
          </p:nvSpPr>
          <p:spPr>
            <a:xfrm>
              <a:off x="2755418" y="2699772"/>
              <a:ext cx="526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มีผู้นำในการประชุม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5C13DA0-02BD-4EB3-9D30-833A00E9A1A1}"/>
                </a:ext>
              </a:extLst>
            </p:cNvPr>
            <p:cNvCxnSpPr>
              <a:cxnSpLocks/>
            </p:cNvCxnSpPr>
            <p:nvPr/>
          </p:nvCxnSpPr>
          <p:spPr>
            <a:xfrm>
              <a:off x="2303161" y="3215115"/>
              <a:ext cx="3995728" cy="6446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F666595-563C-45B6-BD2D-E0111E7E2326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69DEAF2-FA14-439D-8BD6-87AC5DDBD40E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57" name="Hexagon 56">
                  <a:extLst>
                    <a:ext uri="{FF2B5EF4-FFF2-40B4-BE49-F238E27FC236}">
                      <a16:creationId xmlns:a16="http://schemas.microsoft.com/office/drawing/2014/main" id="{3344B431-F5F1-4697-9691-62BA6B482557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id="{124615C8-D6BF-4D38-BBCD-995513F2504D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9F47A8-F383-4C3C-A39A-1741FF812CAF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4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F49E72B-F64C-4991-9BD0-7DED1C39FF2A}"/>
              </a:ext>
            </a:extLst>
          </p:cNvPr>
          <p:cNvSpPr/>
          <p:nvPr/>
        </p:nvSpPr>
        <p:spPr>
          <a:xfrm>
            <a:off x="358022" y="5994885"/>
            <a:ext cx="4537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Leach, D. J.,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Rogelberg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S. G., Warr, P. B.,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Burnfield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J. L. (2009). Perceived meeting effectiveness: The role of design characteristics.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Business and Psychology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24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(1), 65-76.</a:t>
            </a:r>
            <a:endParaRPr lang="en-US" sz="1000" dirty="0"/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0ECCCC86-CC8D-4D2D-A4FA-6D9BC947B3A0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92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1FD7CC-8153-4D47-B071-FBDE5D3FCD7A}"/>
              </a:ext>
            </a:extLst>
          </p:cNvPr>
          <p:cNvSpPr/>
          <p:nvPr/>
        </p:nvSpPr>
        <p:spPr>
          <a:xfrm rot="10800000">
            <a:off x="3140763" y="1730869"/>
            <a:ext cx="5954632" cy="4298251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93F5C-5F30-4C5E-9CE1-2A20151093BB}"/>
              </a:ext>
            </a:extLst>
          </p:cNvPr>
          <p:cNvSpPr txBox="1"/>
          <p:nvPr/>
        </p:nvSpPr>
        <p:spPr>
          <a:xfrm>
            <a:off x="1735195" y="564818"/>
            <a:ext cx="939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การวางแผนและดำเนินการประชุมที่มีประสิทธิภาพ</a:t>
            </a:r>
            <a:endParaRPr lang="en-US" sz="3600" b="1" spc="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D170D-E342-4AA6-8AF7-B99F9BC8175F}"/>
              </a:ext>
            </a:extLst>
          </p:cNvPr>
          <p:cNvSpPr/>
          <p:nvPr/>
        </p:nvSpPr>
        <p:spPr>
          <a:xfrm rot="5400000">
            <a:off x="6434493" y="-3404864"/>
            <a:ext cx="130788" cy="9262197"/>
          </a:xfrm>
          <a:prstGeom prst="rect">
            <a:avLst/>
          </a:prstGeom>
          <a:solidFill>
            <a:srgbClr val="F8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EF969-EF74-4CC7-AC3C-C7F49056920E}"/>
              </a:ext>
            </a:extLst>
          </p:cNvPr>
          <p:cNvSpPr/>
          <p:nvPr/>
        </p:nvSpPr>
        <p:spPr>
          <a:xfrm rot="10800000">
            <a:off x="2835963" y="1578469"/>
            <a:ext cx="6520070" cy="429825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F95198-D986-4DE0-B662-3DB451F1D68D}"/>
              </a:ext>
            </a:extLst>
          </p:cNvPr>
          <p:cNvGrpSpPr/>
          <p:nvPr/>
        </p:nvGrpSpPr>
        <p:grpSpPr>
          <a:xfrm rot="10800000">
            <a:off x="150823" y="2989187"/>
            <a:ext cx="2473106" cy="1232680"/>
            <a:chOff x="361294" y="3453620"/>
            <a:chExt cx="961474" cy="12326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0C8E30-431D-4096-BB72-FDDBEC339BCC}"/>
                </a:ext>
              </a:extLst>
            </p:cNvPr>
            <p:cNvSpPr/>
            <p:nvPr/>
          </p:nvSpPr>
          <p:spPr>
            <a:xfrm>
              <a:off x="676464" y="3453802"/>
              <a:ext cx="187136" cy="123249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51EB6B-F205-43B9-99FE-FDB807AD21A0}"/>
                </a:ext>
              </a:extLst>
            </p:cNvPr>
            <p:cNvSpPr/>
            <p:nvPr/>
          </p:nvSpPr>
          <p:spPr>
            <a:xfrm>
              <a:off x="917496" y="3453620"/>
              <a:ext cx="405272" cy="1231899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1B76B-A7FB-4BAF-8FF1-A1C594D84F3C}"/>
                </a:ext>
              </a:extLst>
            </p:cNvPr>
            <p:cNvSpPr/>
            <p:nvPr/>
          </p:nvSpPr>
          <p:spPr>
            <a:xfrm>
              <a:off x="361294" y="3454400"/>
              <a:ext cx="261273" cy="1231900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A51C7-1F7C-425A-A45A-929BE07406CE}"/>
              </a:ext>
            </a:extLst>
          </p:cNvPr>
          <p:cNvSpPr/>
          <p:nvPr/>
        </p:nvSpPr>
        <p:spPr>
          <a:xfrm>
            <a:off x="3382545" y="1730868"/>
            <a:ext cx="56466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การจัดเตรียม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การวางแผนการประชุม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ดำเนินการประชุม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ข้อกำหนดสำหรับการเข้าร่วมการประชุม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ผู้นำในการประชุม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การเปิดการประชุม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การจัดการในการประชุม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การปิดการประชุม</a:t>
            </a: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การปรับเปลี่ยนการประชุมในอนาคต</a:t>
            </a:r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B560E3-D1B1-4F83-A5BE-695A618F5372}"/>
              </a:ext>
            </a:extLst>
          </p:cNvPr>
          <p:cNvGrpSpPr/>
          <p:nvPr/>
        </p:nvGrpSpPr>
        <p:grpSpPr>
          <a:xfrm>
            <a:off x="9556390" y="2989187"/>
            <a:ext cx="2473106" cy="1232680"/>
            <a:chOff x="361294" y="3453620"/>
            <a:chExt cx="961474" cy="12326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C28C82-786E-48E9-8558-30D5F5804C4F}"/>
                </a:ext>
              </a:extLst>
            </p:cNvPr>
            <p:cNvSpPr/>
            <p:nvPr/>
          </p:nvSpPr>
          <p:spPr>
            <a:xfrm>
              <a:off x="676464" y="3453802"/>
              <a:ext cx="187136" cy="123249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81F114-CE48-428C-88FC-4515346FD288}"/>
                </a:ext>
              </a:extLst>
            </p:cNvPr>
            <p:cNvSpPr/>
            <p:nvPr/>
          </p:nvSpPr>
          <p:spPr>
            <a:xfrm>
              <a:off x="917496" y="3453620"/>
              <a:ext cx="405272" cy="1231899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CF505B-FE51-4AE5-B1E4-9A3C20CCADB3}"/>
                </a:ext>
              </a:extLst>
            </p:cNvPr>
            <p:cNvSpPr/>
            <p:nvPr/>
          </p:nvSpPr>
          <p:spPr>
            <a:xfrm>
              <a:off x="361294" y="3454400"/>
              <a:ext cx="261273" cy="1231900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8">
            <a:extLst>
              <a:ext uri="{FF2B5EF4-FFF2-40B4-BE49-F238E27FC236}">
                <a16:creationId xmlns:a16="http://schemas.microsoft.com/office/drawing/2014/main" id="{2822066F-C480-423F-BE19-D592025EE85D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08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75C079C-94F0-4B16-80A0-2BBBE7DE91C8}"/>
              </a:ext>
            </a:extLst>
          </p:cNvPr>
          <p:cNvGrpSpPr/>
          <p:nvPr/>
        </p:nvGrpSpPr>
        <p:grpSpPr>
          <a:xfrm>
            <a:off x="2358886" y="566249"/>
            <a:ext cx="4479234" cy="2604334"/>
            <a:chOff x="2358886" y="566249"/>
            <a:chExt cx="4479234" cy="260433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250B18-7CB7-4F9F-90E9-BE55AB4B2C43}"/>
                </a:ext>
              </a:extLst>
            </p:cNvPr>
            <p:cNvSpPr/>
            <p:nvPr/>
          </p:nvSpPr>
          <p:spPr>
            <a:xfrm>
              <a:off x="2358886" y="566249"/>
              <a:ext cx="4479234" cy="2604334"/>
            </a:xfrm>
            <a:prstGeom prst="rect">
              <a:avLst/>
            </a:prstGeom>
            <a:gradFill>
              <a:gsLst>
                <a:gs pos="0">
                  <a:srgbClr val="53B8E7"/>
                </a:gs>
                <a:gs pos="61000">
                  <a:srgbClr val="BBE3F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44DFBF-FF6D-46AF-BB28-A17B32F82FB2}"/>
                </a:ext>
              </a:extLst>
            </p:cNvPr>
            <p:cNvSpPr txBox="1"/>
            <p:nvPr/>
          </p:nvSpPr>
          <p:spPr>
            <a:xfrm>
              <a:off x="2554354" y="626083"/>
              <a:ext cx="4088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การควบคุมดูแล &amp;</a:t>
              </a:r>
            </a:p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การจัดการประสิทธิภาพ</a:t>
              </a:r>
              <a:endParaRPr lang="en-US" sz="36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3CC392-072C-4764-9A31-998CE46AB832}"/>
              </a:ext>
            </a:extLst>
          </p:cNvPr>
          <p:cNvGrpSpPr/>
          <p:nvPr/>
        </p:nvGrpSpPr>
        <p:grpSpPr>
          <a:xfrm>
            <a:off x="7169423" y="575976"/>
            <a:ext cx="4479233" cy="2604333"/>
            <a:chOff x="7169423" y="566248"/>
            <a:chExt cx="4479233" cy="26043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796C7-BD48-407A-8910-A52B3E67E507}"/>
                </a:ext>
              </a:extLst>
            </p:cNvPr>
            <p:cNvSpPr/>
            <p:nvPr/>
          </p:nvSpPr>
          <p:spPr>
            <a:xfrm>
              <a:off x="7169423" y="566248"/>
              <a:ext cx="4479233" cy="2604333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D9E2D4-E777-42EC-BA82-64128AF54D63}"/>
                </a:ext>
              </a:extLst>
            </p:cNvPr>
            <p:cNvSpPr txBox="1"/>
            <p:nvPr/>
          </p:nvSpPr>
          <p:spPr>
            <a:xfrm>
              <a:off x="7396351" y="629584"/>
              <a:ext cx="4088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การสื่อสาร</a:t>
              </a:r>
              <a:endParaRPr lang="en-US" sz="36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9842BC-FEF7-46A4-9872-5A25C5432999}"/>
              </a:ext>
            </a:extLst>
          </p:cNvPr>
          <p:cNvGrpSpPr/>
          <p:nvPr/>
        </p:nvGrpSpPr>
        <p:grpSpPr>
          <a:xfrm>
            <a:off x="2358886" y="3342861"/>
            <a:ext cx="4479234" cy="2604334"/>
            <a:chOff x="2358886" y="3342861"/>
            <a:chExt cx="4479234" cy="26043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B8B9F6-03E1-49E6-B17C-813E89826D47}"/>
                </a:ext>
              </a:extLst>
            </p:cNvPr>
            <p:cNvSpPr/>
            <p:nvPr/>
          </p:nvSpPr>
          <p:spPr>
            <a:xfrm>
              <a:off x="2358886" y="3342861"/>
              <a:ext cx="4479234" cy="2604334"/>
            </a:xfrm>
            <a:prstGeom prst="rect">
              <a:avLst/>
            </a:prstGeom>
            <a:gradFill>
              <a:gsLst>
                <a:gs pos="0">
                  <a:srgbClr val="FCDBEE"/>
                </a:gs>
                <a:gs pos="95000">
                  <a:srgbClr val="F15FB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9E977-5804-4B70-81E9-141559C87351}"/>
                </a:ext>
              </a:extLst>
            </p:cNvPr>
            <p:cNvSpPr txBox="1"/>
            <p:nvPr/>
          </p:nvSpPr>
          <p:spPr>
            <a:xfrm>
              <a:off x="2554354" y="5101040"/>
              <a:ext cx="4088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การแก้ปัญหา</a:t>
              </a:r>
              <a:endParaRPr lang="en-US" sz="32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9CD746-E296-41E1-879E-39B1D16BE428}"/>
              </a:ext>
            </a:extLst>
          </p:cNvPr>
          <p:cNvGrpSpPr/>
          <p:nvPr/>
        </p:nvGrpSpPr>
        <p:grpSpPr>
          <a:xfrm>
            <a:off x="7169423" y="3342859"/>
            <a:ext cx="4479232" cy="2594094"/>
            <a:chOff x="7169423" y="3342859"/>
            <a:chExt cx="4479232" cy="259409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ABCD98-6922-4D45-8C8D-49C21EBC0C99}"/>
                </a:ext>
              </a:extLst>
            </p:cNvPr>
            <p:cNvSpPr/>
            <p:nvPr/>
          </p:nvSpPr>
          <p:spPr>
            <a:xfrm>
              <a:off x="7169423" y="3342859"/>
              <a:ext cx="4479232" cy="2584174"/>
            </a:xfrm>
            <a:prstGeom prst="rect">
              <a:avLst/>
            </a:prstGeom>
            <a:gradFill>
              <a:gsLst>
                <a:gs pos="0">
                  <a:srgbClr val="FDE2D5"/>
                </a:gs>
                <a:gs pos="61000">
                  <a:srgbClr val="F58C5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537A10-276C-4FB8-9954-66351E11468A}"/>
                </a:ext>
              </a:extLst>
            </p:cNvPr>
            <p:cNvSpPr txBox="1"/>
            <p:nvPr/>
          </p:nvSpPr>
          <p:spPr>
            <a:xfrm>
              <a:off x="7364891" y="4859735"/>
              <a:ext cx="408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การจัดการโครงการ &amp;</a:t>
              </a:r>
            </a:p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การสร้างผลิตภัณฑ์</a:t>
              </a:r>
              <a:endParaRPr lang="en-US" sz="32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9C7920-E1BB-4F69-B57F-DA602F528A05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77F63A-766C-43A8-98F6-E3DF48F0A0D9}"/>
              </a:ext>
            </a:extLst>
          </p:cNvPr>
          <p:cNvSpPr/>
          <p:nvPr/>
        </p:nvSpPr>
        <p:spPr>
          <a:xfrm>
            <a:off x="4898281" y="1929907"/>
            <a:ext cx="4389818" cy="2466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EA76DF-0018-4880-90FD-C5181F16AADF}"/>
              </a:ext>
            </a:extLst>
          </p:cNvPr>
          <p:cNvSpPr/>
          <p:nvPr/>
        </p:nvSpPr>
        <p:spPr>
          <a:xfrm>
            <a:off x="5050681" y="2082307"/>
            <a:ext cx="4389818" cy="24667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EAA3E-7B18-47B2-A3B9-FDEE198D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65" y="1998690"/>
            <a:ext cx="4389817" cy="24667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7CED1E7-0AD8-4CEA-BAE8-3468831AF8E6}"/>
              </a:ext>
            </a:extLst>
          </p:cNvPr>
          <p:cNvGrpSpPr/>
          <p:nvPr/>
        </p:nvGrpSpPr>
        <p:grpSpPr>
          <a:xfrm>
            <a:off x="-20898" y="2177916"/>
            <a:ext cx="3483866" cy="1736889"/>
            <a:chOff x="-76041" y="2657961"/>
            <a:chExt cx="3483866" cy="17368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10F7569-F061-47DC-99E0-ADBECF1BE97B}"/>
                </a:ext>
              </a:extLst>
            </p:cNvPr>
            <p:cNvGrpSpPr/>
            <p:nvPr/>
          </p:nvGrpSpPr>
          <p:grpSpPr>
            <a:xfrm>
              <a:off x="0" y="2980407"/>
              <a:ext cx="3323778" cy="1414443"/>
              <a:chOff x="1" y="3048155"/>
              <a:chExt cx="2698880" cy="76771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58D5AC-A7A4-4E18-A1AE-04ACA34042A4}"/>
                  </a:ext>
                </a:extLst>
              </p:cNvPr>
              <p:cNvSpPr/>
              <p:nvPr/>
            </p:nvSpPr>
            <p:spPr>
              <a:xfrm>
                <a:off x="350840" y="3048155"/>
                <a:ext cx="2348041" cy="7677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1E9A84A-AB3D-4220-8673-212F95EFCD5A}"/>
                  </a:ext>
                </a:extLst>
              </p:cNvPr>
              <p:cNvSpPr/>
              <p:nvPr/>
            </p:nvSpPr>
            <p:spPr>
              <a:xfrm>
                <a:off x="1" y="3048156"/>
                <a:ext cx="2502526" cy="76771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pc="300" dirty="0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5AEC5E-25D2-4157-9F92-91921A2F536B}"/>
                </a:ext>
              </a:extLst>
            </p:cNvPr>
            <p:cNvSpPr/>
            <p:nvPr/>
          </p:nvSpPr>
          <p:spPr>
            <a:xfrm>
              <a:off x="279672" y="4199091"/>
              <a:ext cx="2984565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C06E1D4-F964-4E58-8821-6680D24559AD}"/>
                </a:ext>
              </a:extLst>
            </p:cNvPr>
            <p:cNvSpPr/>
            <p:nvPr/>
          </p:nvSpPr>
          <p:spPr>
            <a:xfrm>
              <a:off x="-76041" y="3080555"/>
              <a:ext cx="33801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spc="3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จุดประสงค์ของ</a:t>
              </a:r>
            </a:p>
            <a:p>
              <a:pPr algn="ctr"/>
              <a:r>
                <a:rPr lang="th-TH" sz="3600" b="1" spc="3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</a:t>
              </a:r>
              <a:endParaRPr lang="en-US" sz="3600" b="1" spc="3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A3011B-A322-4B61-805C-883FB33164CA}"/>
                </a:ext>
              </a:extLst>
            </p:cNvPr>
            <p:cNvSpPr/>
            <p:nvPr/>
          </p:nvSpPr>
          <p:spPr>
            <a:xfrm>
              <a:off x="27689" y="2657961"/>
              <a:ext cx="33801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800" b="1" spc="300" dirty="0">
                <a:solidFill>
                  <a:srgbClr val="8FAADC"/>
                </a:solidFill>
              </a:endParaRPr>
            </a:p>
          </p:txBody>
        </p:sp>
      </p:grpSp>
      <p:sp>
        <p:nvSpPr>
          <p:cNvPr id="41" name="Oval 8">
            <a:extLst>
              <a:ext uri="{FF2B5EF4-FFF2-40B4-BE49-F238E27FC236}">
                <a16:creationId xmlns:a16="http://schemas.microsoft.com/office/drawing/2014/main" id="{527433EF-975C-4084-841A-7B9129797D91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36E6A-5E4C-4038-8160-FE95898C055F}"/>
              </a:ext>
            </a:extLst>
          </p:cNvPr>
          <p:cNvGrpSpPr/>
          <p:nvPr/>
        </p:nvGrpSpPr>
        <p:grpSpPr>
          <a:xfrm>
            <a:off x="2100468" y="690062"/>
            <a:ext cx="9544879" cy="751194"/>
            <a:chOff x="-2902228" y="4891313"/>
            <a:chExt cx="9544879" cy="7511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07FA2C-1A70-4F27-BA10-B893CAD7A428}"/>
                </a:ext>
              </a:extLst>
            </p:cNvPr>
            <p:cNvSpPr/>
            <p:nvPr/>
          </p:nvSpPr>
          <p:spPr>
            <a:xfrm>
              <a:off x="-2902228" y="4891313"/>
              <a:ext cx="9243391" cy="732947"/>
            </a:xfrm>
            <a:prstGeom prst="rect">
              <a:avLst/>
            </a:prstGeom>
            <a:noFill/>
            <a:ln>
              <a:solidFill>
                <a:srgbClr val="F47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315C1-30E5-47B9-8870-3E3F3D6D098A}"/>
                </a:ext>
              </a:extLst>
            </p:cNvPr>
            <p:cNvSpPr txBox="1"/>
            <p:nvPr/>
          </p:nvSpPr>
          <p:spPr>
            <a:xfrm>
              <a:off x="-2902227" y="4996176"/>
              <a:ext cx="9544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u="sng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กระบวน</a:t>
              </a:r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การแก้ปัญหา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316E68D-05D2-41CD-8815-7287DBE760C0}"/>
              </a:ext>
            </a:extLst>
          </p:cNvPr>
          <p:cNvSpPr/>
          <p:nvPr/>
        </p:nvSpPr>
        <p:spPr>
          <a:xfrm>
            <a:off x="1031144" y="1893214"/>
            <a:ext cx="10129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การระบุและวิเคราะห์ปัญหา</a:t>
            </a:r>
          </a:p>
          <a:p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โดยทั่วไปขั้นตอนนี้เกี่ยวข้องกับการรวบรวมข้อมูลและการสะท้อน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สิ่งที่เกิดขึ้นก่อนการประชุม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1B1E3-9ECD-452F-B5E9-17D09DE349A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8C0D3-440F-4DFC-82CC-8A2AAF58F089}"/>
              </a:ext>
            </a:extLst>
          </p:cNvPr>
          <p:cNvSpPr/>
          <p:nvPr/>
        </p:nvSpPr>
        <p:spPr>
          <a:xfrm>
            <a:off x="975609" y="3121224"/>
            <a:ext cx="10129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การระดมความคิดหาวิธีแก้ปัญหาที่เป็นไปได้และวิเคราะห์ข้อดีข้อเสียอย่างรอบคอบ</a:t>
            </a:r>
          </a:p>
          <a:p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โดยทั่วไปการยกระดับการการประชุมทำได้โดยมี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คนและผู้นำช่วยกันแนะนำวิธีแก้ไขปัญหาและยับยั้งการประเมิณความคิดเห็นเชิงระหว่างกระบวนการในการสร้างความคิด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9CC9E-460A-42FB-98A1-17C5293F4C2B}"/>
              </a:ext>
            </a:extLst>
          </p:cNvPr>
          <p:cNvSpPr/>
          <p:nvPr/>
        </p:nvSpPr>
        <p:spPr>
          <a:xfrm>
            <a:off x="975609" y="4525475"/>
            <a:ext cx="10129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การดำเนินการและการประเมินการระบุวิธีการแก้ปัญหา</a:t>
            </a:r>
          </a:p>
          <a:p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โดยทั่วไปต้องมีบุคคลอย่างน้อย 2-3 คนที่มีสิทธิหน้าที่และ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ความรู้ที่เกี่ยวข้อง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กับการดำเนินงานและการประเมินผลที่เหมาะสม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8193E4-DD44-4972-AC72-746F633EA264}"/>
              </a:ext>
            </a:extLst>
          </p:cNvPr>
          <p:cNvSpPr/>
          <p:nvPr/>
        </p:nvSpPr>
        <p:spPr>
          <a:xfrm rot="10800000">
            <a:off x="821634" y="1710762"/>
            <a:ext cx="10522225" cy="4199708"/>
          </a:xfrm>
          <a:prstGeom prst="rect">
            <a:avLst/>
          </a:prstGeom>
          <a:noFill/>
          <a:ln w="28575">
            <a:solidFill>
              <a:srgbClr val="F47D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90439-34AA-4FF7-9BBB-C4F1D3CC19D8}"/>
              </a:ext>
            </a:extLst>
          </p:cNvPr>
          <p:cNvGrpSpPr/>
          <p:nvPr/>
        </p:nvGrpSpPr>
        <p:grpSpPr>
          <a:xfrm rot="10800000">
            <a:off x="2100467" y="628508"/>
            <a:ext cx="1213197" cy="828999"/>
            <a:chOff x="-839" y="3453620"/>
            <a:chExt cx="1323607" cy="12326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D90091-E2F3-4E88-B7DD-9C73A5F55DCC}"/>
                </a:ext>
              </a:extLst>
            </p:cNvPr>
            <p:cNvSpPr/>
            <p:nvPr/>
          </p:nvSpPr>
          <p:spPr>
            <a:xfrm>
              <a:off x="458328" y="3453803"/>
              <a:ext cx="405272" cy="123249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86C12A-EC2C-4E8E-8FC8-DBFF293C65B1}"/>
                </a:ext>
              </a:extLst>
            </p:cNvPr>
            <p:cNvSpPr/>
            <p:nvPr/>
          </p:nvSpPr>
          <p:spPr>
            <a:xfrm>
              <a:off x="917496" y="3453620"/>
              <a:ext cx="405272" cy="12318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ED4786-2DBD-49A5-BA9D-73B06BB8EEB7}"/>
                </a:ext>
              </a:extLst>
            </p:cNvPr>
            <p:cNvSpPr/>
            <p:nvPr/>
          </p:nvSpPr>
          <p:spPr>
            <a:xfrm>
              <a:off x="-839" y="3454402"/>
              <a:ext cx="405271" cy="1231899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994A9B1-A8C3-4509-BACB-014E492A8C29}"/>
              </a:ext>
            </a:extLst>
          </p:cNvPr>
          <p:cNvSpPr/>
          <p:nvPr/>
        </p:nvSpPr>
        <p:spPr>
          <a:xfrm rot="10800000">
            <a:off x="687645" y="1833895"/>
            <a:ext cx="371466" cy="400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38520-EB53-4F9E-86EC-7958AA1B2805}"/>
              </a:ext>
            </a:extLst>
          </p:cNvPr>
          <p:cNvSpPr/>
          <p:nvPr/>
        </p:nvSpPr>
        <p:spPr>
          <a:xfrm rot="10800000">
            <a:off x="662408" y="3119684"/>
            <a:ext cx="371466" cy="40010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A40398-9DD7-4682-B9BC-6B5EBF1D4374}"/>
              </a:ext>
            </a:extLst>
          </p:cNvPr>
          <p:cNvSpPr/>
          <p:nvPr/>
        </p:nvSpPr>
        <p:spPr>
          <a:xfrm rot="10800000">
            <a:off x="659678" y="4636636"/>
            <a:ext cx="371466" cy="400109"/>
          </a:xfrm>
          <a:prstGeom prst="rect">
            <a:avLst/>
          </a:prstGeom>
          <a:solidFill>
            <a:srgbClr val="F8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A6B36-4D5C-4640-B5AF-E7438781DA02}"/>
              </a:ext>
            </a:extLst>
          </p:cNvPr>
          <p:cNvSpPr/>
          <p:nvPr/>
        </p:nvSpPr>
        <p:spPr>
          <a:xfrm>
            <a:off x="11235321" y="628508"/>
            <a:ext cx="956679" cy="844113"/>
          </a:xfrm>
          <a:prstGeom prst="rect">
            <a:avLst/>
          </a:prstGeom>
          <a:gradFill>
            <a:gsLst>
              <a:gs pos="0">
                <a:srgbClr val="FCDBEE"/>
              </a:gs>
              <a:gs pos="95000">
                <a:srgbClr val="F15FB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C05AB-28F8-483E-B1FD-881F3411FC12}"/>
              </a:ext>
            </a:extLst>
          </p:cNvPr>
          <p:cNvSpPr/>
          <p:nvPr/>
        </p:nvSpPr>
        <p:spPr>
          <a:xfrm>
            <a:off x="10561982" y="628508"/>
            <a:ext cx="543337" cy="844113"/>
          </a:xfrm>
          <a:prstGeom prst="rect">
            <a:avLst/>
          </a:prstGeom>
          <a:gradFill>
            <a:gsLst>
              <a:gs pos="0">
                <a:srgbClr val="FCDBEE"/>
              </a:gs>
              <a:gs pos="95000">
                <a:srgbClr val="F15FB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9EB49-46FC-483F-AECC-B5FE639CFA92}"/>
              </a:ext>
            </a:extLst>
          </p:cNvPr>
          <p:cNvSpPr/>
          <p:nvPr/>
        </p:nvSpPr>
        <p:spPr>
          <a:xfrm>
            <a:off x="10141116" y="620687"/>
            <a:ext cx="290864" cy="844113"/>
          </a:xfrm>
          <a:prstGeom prst="rect">
            <a:avLst/>
          </a:prstGeom>
          <a:gradFill>
            <a:gsLst>
              <a:gs pos="0">
                <a:srgbClr val="FCDBEE"/>
              </a:gs>
              <a:gs pos="95000">
                <a:srgbClr val="F15FB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63D7EB55-E27A-4A70-925D-6C8A42E4824B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95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10246</TotalTime>
  <Words>2622</Words>
  <Application>Microsoft Office PowerPoint</Application>
  <PresentationFormat>Widescreen</PresentationFormat>
  <Paragraphs>288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Gadugi</vt:lpstr>
      <vt:lpstr>TH SarabunPSK</vt:lpstr>
      <vt:lpstr>Verdana</vt:lpstr>
      <vt:lpstr>Office Theme</vt:lpstr>
      <vt:lpstr>การพัฒนาทักษะการสื่อสารร่วมกัน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Wilaitip</cp:lastModifiedBy>
  <cp:revision>365</cp:revision>
  <cp:lastPrinted>2019-10-03T07:34:28Z</cp:lastPrinted>
  <dcterms:created xsi:type="dcterms:W3CDTF">2019-09-18T15:21:02Z</dcterms:created>
  <dcterms:modified xsi:type="dcterms:W3CDTF">2020-11-11T06:52:53Z</dcterms:modified>
</cp:coreProperties>
</file>