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16" r:id="rId2"/>
    <p:sldId id="582" r:id="rId3"/>
    <p:sldId id="584" r:id="rId4"/>
    <p:sldId id="585" r:id="rId5"/>
    <p:sldId id="590" r:id="rId6"/>
    <p:sldId id="592" r:id="rId7"/>
    <p:sldId id="591" r:id="rId8"/>
    <p:sldId id="587" r:id="rId9"/>
    <p:sldId id="593" r:id="rId10"/>
    <p:sldId id="615" r:id="rId11"/>
    <p:sldId id="588" r:id="rId12"/>
    <p:sldId id="586" r:id="rId13"/>
    <p:sldId id="636" r:id="rId14"/>
    <p:sldId id="638" r:id="rId15"/>
    <p:sldId id="616" r:id="rId16"/>
    <p:sldId id="639" r:id="rId17"/>
    <p:sldId id="640" r:id="rId18"/>
    <p:sldId id="641" r:id="rId19"/>
    <p:sldId id="642" r:id="rId20"/>
    <p:sldId id="643" r:id="rId21"/>
    <p:sldId id="645" r:id="rId22"/>
    <p:sldId id="601" r:id="rId23"/>
    <p:sldId id="602" r:id="rId24"/>
    <p:sldId id="596" r:id="rId25"/>
    <p:sldId id="604" r:id="rId26"/>
    <p:sldId id="599" r:id="rId27"/>
    <p:sldId id="594" r:id="rId28"/>
    <p:sldId id="605" r:id="rId29"/>
    <p:sldId id="577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613" r:id="rId38"/>
    <p:sldId id="614" r:id="rId39"/>
    <p:sldId id="54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B5858"/>
    <a:srgbClr val="EB3542"/>
    <a:srgbClr val="BF95DF"/>
    <a:srgbClr val="FF0066"/>
    <a:srgbClr val="F4B183"/>
    <a:srgbClr val="A3D060"/>
    <a:srgbClr val="EB9885"/>
    <a:srgbClr val="D29500"/>
    <a:srgbClr val="A4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249" autoAdjust="0"/>
  </p:normalViewPr>
  <p:slideViewPr>
    <p:cSldViewPr snapToGrid="0">
      <p:cViewPr varScale="1">
        <p:scale>
          <a:sx n="44" d="100"/>
          <a:sy n="44" d="100"/>
        </p:scale>
        <p:origin x="7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esearchguide.com/write-a-memorandum.html?fbclid=IwAR3LBh99aOgin7EAH45xAt7J7klaL9BzLGvtl2waiJ6-_nJ4IBJ4eo5nqSI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0807" y="3184571"/>
            <a:ext cx="8851581" cy="1562275"/>
          </a:xfrm>
        </p:spPr>
        <p:txBody>
          <a:bodyPr/>
          <a:lstStyle/>
          <a:p>
            <a:pPr marL="457200" fontAlgn="base">
              <a:spcBef>
                <a:spcPts val="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การเขียนเพื่อการสื่อสารอย่างมีประสิทธิภาพ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รวบรวมความคิด </a:t>
            </a:r>
          </a:p>
          <a:p>
            <a:pPr marL="457200" fontAlgn="base">
              <a:spcBef>
                <a:spcPts val="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และแต่งเติมเรื่องราวของคุณ</a:t>
            </a:r>
            <a:endParaRPr lang="en-US" sz="3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AB91BA83-510F-43E7-9062-FD5F6E72BEB0}"/>
              </a:ext>
            </a:extLst>
          </p:cNvPr>
          <p:cNvSpPr txBox="1"/>
          <p:nvPr/>
        </p:nvSpPr>
        <p:spPr>
          <a:xfrm>
            <a:off x="2522655" y="4604931"/>
            <a:ext cx="660989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4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DCDBB59-8314-481C-967C-21EFD56C40FC}"/>
              </a:ext>
            </a:extLst>
          </p:cNvPr>
          <p:cNvSpPr txBox="1">
            <a:spLocks/>
          </p:cNvSpPr>
          <p:nvPr/>
        </p:nvSpPr>
        <p:spPr>
          <a:xfrm>
            <a:off x="1470807" y="2294843"/>
            <a:ext cx="8950284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การพัฒนาทักษะการสื่อสารที่จำเป็นเพื่อการแสดงออก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EF6B2-52E2-4CEF-A17B-8839C3E77512}"/>
              </a:ext>
            </a:extLst>
          </p:cNvPr>
          <p:cNvGrpSpPr/>
          <p:nvPr/>
        </p:nvGrpSpPr>
        <p:grpSpPr>
          <a:xfrm>
            <a:off x="914400" y="2299252"/>
            <a:ext cx="10363200" cy="2398406"/>
            <a:chOff x="914400" y="2564294"/>
            <a:chExt cx="10363200" cy="239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10006-1ED2-46FA-8ADE-15E7A99BE571}"/>
                </a:ext>
              </a:extLst>
            </p:cNvPr>
            <p:cNvSpPr/>
            <p:nvPr/>
          </p:nvSpPr>
          <p:spPr>
            <a:xfrm>
              <a:off x="914400" y="2809460"/>
              <a:ext cx="10363200" cy="11396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7B06-7BD8-48A3-B45A-48E2D8CCBC02}"/>
                </a:ext>
              </a:extLst>
            </p:cNvPr>
            <p:cNvSpPr txBox="1"/>
            <p:nvPr/>
          </p:nvSpPr>
          <p:spPr>
            <a:xfrm>
              <a:off x="914400" y="3105834"/>
              <a:ext cx="10363200" cy="61555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</a:t>
              </a:r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รู้ประเภทการเขียนของคุณ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91BD07-97F9-4297-92E6-8D22848922D3}"/>
                </a:ext>
              </a:extLst>
            </p:cNvPr>
            <p:cNvSpPr/>
            <p:nvPr/>
          </p:nvSpPr>
          <p:spPr>
            <a:xfrm>
              <a:off x="914400" y="4816926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79DEA-698A-48C8-9AD1-0CE7DD2AFB0E}"/>
                </a:ext>
              </a:extLst>
            </p:cNvPr>
            <p:cNvSpPr/>
            <p:nvPr/>
          </p:nvSpPr>
          <p:spPr>
            <a:xfrm>
              <a:off x="914400" y="2564294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491A33-8E0B-4C73-9080-26BBBC88652A}"/>
              </a:ext>
            </a:extLst>
          </p:cNvPr>
          <p:cNvSpPr/>
          <p:nvPr/>
        </p:nvSpPr>
        <p:spPr>
          <a:xfrm>
            <a:off x="3258780" y="3856385"/>
            <a:ext cx="421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ประเภทที่ต่างกันจะมีรูปแบบที่แตกต่างกัน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1BF0B1-C475-4BD5-ABC9-BF4FB876E3D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80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9FB065-8A74-4AE9-95AD-685AD68BBEE7}"/>
              </a:ext>
            </a:extLst>
          </p:cNvPr>
          <p:cNvGrpSpPr/>
          <p:nvPr/>
        </p:nvGrpSpPr>
        <p:grpSpPr>
          <a:xfrm>
            <a:off x="2126342" y="376452"/>
            <a:ext cx="9710058" cy="1897152"/>
            <a:chOff x="2126342" y="652218"/>
            <a:chExt cx="9710058" cy="18971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EAE493-BD52-423C-84A9-899F1DFECF6D}"/>
                </a:ext>
              </a:extLst>
            </p:cNvPr>
            <p:cNvGrpSpPr/>
            <p:nvPr/>
          </p:nvGrpSpPr>
          <p:grpSpPr>
            <a:xfrm>
              <a:off x="2126342" y="652218"/>
              <a:ext cx="9710058" cy="1897152"/>
              <a:chOff x="2126342" y="652218"/>
              <a:chExt cx="9710058" cy="18971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274F79-3F35-4353-98C9-5D839F461638}"/>
                  </a:ext>
                </a:extLst>
              </p:cNvPr>
              <p:cNvSpPr/>
              <p:nvPr/>
            </p:nvSpPr>
            <p:spPr>
              <a:xfrm>
                <a:off x="2126342" y="2396500"/>
                <a:ext cx="9702800" cy="15287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D926EF-5136-4746-B6C9-2BE1F935FF51}"/>
                  </a:ext>
                </a:extLst>
              </p:cNvPr>
              <p:cNvSpPr/>
              <p:nvPr/>
            </p:nvSpPr>
            <p:spPr>
              <a:xfrm>
                <a:off x="2133600" y="809265"/>
                <a:ext cx="9702800" cy="145142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122" name="Picture 2" descr="Image result for leader png">
                <a:extLst>
                  <a:ext uri="{FF2B5EF4-FFF2-40B4-BE49-F238E27FC236}">
                    <a16:creationId xmlns:a16="http://schemas.microsoft.com/office/drawing/2014/main" id="{925573F1-890E-47F6-BB5D-AC477511F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6114" y="652218"/>
                <a:ext cx="1418318" cy="1897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4C23C3C-336E-4652-876D-B6351E9FE680}"/>
                </a:ext>
              </a:extLst>
            </p:cNvPr>
            <p:cNvSpPr txBox="1"/>
            <p:nvPr/>
          </p:nvSpPr>
          <p:spPr>
            <a:xfrm>
              <a:off x="2471793" y="996370"/>
              <a:ext cx="862001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การเขียนไม่ใช่สิ่งที่เราชอบ</a:t>
              </a:r>
            </a:p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แต่เราไม่สามารถหลีกเลี่ยงได้ในชีวิตการทำงาน</a:t>
              </a:r>
              <a:endPara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0363D7-1105-483F-8CF9-25176DD05953}"/>
              </a:ext>
            </a:extLst>
          </p:cNvPr>
          <p:cNvSpPr txBox="1"/>
          <p:nvPr/>
        </p:nvSpPr>
        <p:spPr>
          <a:xfrm>
            <a:off x="850900" y="2737758"/>
            <a:ext cx="10602232" cy="27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การเขียนที่คุณจะได้สัมผัสสามารถจำแนกออกเป็น 3 กลุ่ม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กรเขียนตามหน้าที่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อีเมล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ล์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ประวัติย่อ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การเขียนเชิงวิชาการ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วิทยานิพนธ์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บทสรุปของฝ่ายบริหาร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การเขียนเชิงสร้างสรรค์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บล็อก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ไดอารี่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โพสต์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เฟส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F241A8-7734-42CF-AFA4-CF19BEEE9CA3}"/>
              </a:ext>
            </a:extLst>
          </p:cNvPr>
          <p:cNvSpPr/>
          <p:nvPr/>
        </p:nvSpPr>
        <p:spPr>
          <a:xfrm>
            <a:off x="364722" y="596242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Rus, D. (2015). Developing technical writing skills to engineering students. </a:t>
            </a:r>
            <a:r>
              <a:rPr lang="en-US" sz="1400" i="1" dirty="0"/>
              <a:t>Procedia Technology</a:t>
            </a:r>
            <a:r>
              <a:rPr lang="en-US" sz="1400" dirty="0"/>
              <a:t>, </a:t>
            </a:r>
            <a:r>
              <a:rPr lang="en-US" sz="1400" i="1" dirty="0"/>
              <a:t>19</a:t>
            </a:r>
            <a:r>
              <a:rPr lang="en-US" sz="1400" dirty="0"/>
              <a:t>, 1109-1114.</a:t>
            </a:r>
            <a:endParaRPr lang="en-US" sz="11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4742DF-EC61-409C-A002-9CEC0EA215EE}"/>
              </a:ext>
            </a:extLst>
          </p:cNvPr>
          <p:cNvSpPr/>
          <p:nvPr/>
        </p:nvSpPr>
        <p:spPr>
          <a:xfrm>
            <a:off x="1130300" y="3536370"/>
            <a:ext cx="10233932" cy="1206500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FF093F68-ACB6-4A86-8EDC-30E0EE78948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47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7689F6-32CE-4235-BE67-E6423CECF6E6}"/>
              </a:ext>
            </a:extLst>
          </p:cNvPr>
          <p:cNvSpPr/>
          <p:nvPr/>
        </p:nvSpPr>
        <p:spPr>
          <a:xfrm>
            <a:off x="431800" y="597065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</a:rPr>
              <a:t>Glasman</a:t>
            </a:r>
            <a:r>
              <a:rPr lang="en-US" sz="1400" dirty="0">
                <a:solidFill>
                  <a:srgbClr val="222222"/>
                </a:solidFill>
              </a:rPr>
              <a:t>-Deal, H. (2010). </a:t>
            </a:r>
            <a:r>
              <a:rPr lang="en-US" sz="1400" i="1" dirty="0">
                <a:solidFill>
                  <a:srgbClr val="222222"/>
                </a:solidFill>
              </a:rPr>
              <a:t>Science research writing for </a:t>
            </a:r>
          </a:p>
          <a:p>
            <a:r>
              <a:rPr lang="en-US" sz="1400" i="1" dirty="0">
                <a:solidFill>
                  <a:srgbClr val="222222"/>
                </a:solidFill>
              </a:rPr>
              <a:t>non-native speakers of English</a:t>
            </a:r>
            <a:r>
              <a:rPr lang="en-US" sz="1400" dirty="0">
                <a:solidFill>
                  <a:srgbClr val="222222"/>
                </a:solidFill>
              </a:rPr>
              <a:t>. World Scientific.</a:t>
            </a:r>
            <a:endParaRPr lang="en-US" sz="1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B39DF1-15D4-49AB-AF65-666A10C0D09B}"/>
              </a:ext>
            </a:extLst>
          </p:cNvPr>
          <p:cNvGrpSpPr/>
          <p:nvPr/>
        </p:nvGrpSpPr>
        <p:grpSpPr>
          <a:xfrm>
            <a:off x="329648" y="533498"/>
            <a:ext cx="11506752" cy="5107063"/>
            <a:chOff x="329648" y="533498"/>
            <a:chExt cx="11506752" cy="51070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95EE62-140F-42F2-89CF-E301F0FAE812}"/>
                </a:ext>
              </a:extLst>
            </p:cNvPr>
            <p:cNvSpPr/>
            <p:nvPr/>
          </p:nvSpPr>
          <p:spPr>
            <a:xfrm>
              <a:off x="2133600" y="533499"/>
              <a:ext cx="9702800" cy="1663601"/>
            </a:xfrm>
            <a:prstGeom prst="rect">
              <a:avLst/>
            </a:prstGeom>
            <a:solidFill>
              <a:srgbClr val="C2E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7FCB7D-5B56-477E-BD90-CA805133C496}"/>
                </a:ext>
              </a:extLst>
            </p:cNvPr>
            <p:cNvSpPr/>
            <p:nvPr/>
          </p:nvSpPr>
          <p:spPr>
            <a:xfrm>
              <a:off x="2857500" y="887341"/>
              <a:ext cx="8737600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เชิงหน้าที่และการเขียนเชิงวิชาการนั้นแตกต่างจากงานเขียนทั่วไปในแง่ของวัตถุประสงค์และกลุ่มเป้าหมาย</a:t>
              </a:r>
              <a:endPara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CAC3D-61B4-4A1A-81A0-938FA1C46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000"/>
            <a:stretch/>
          </p:blipFill>
          <p:spPr>
            <a:xfrm>
              <a:off x="8230397" y="2517704"/>
              <a:ext cx="3597168" cy="312285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B81061-2E1D-4F35-9620-47F07EEACAB1}"/>
                </a:ext>
              </a:extLst>
            </p:cNvPr>
            <p:cNvSpPr/>
            <p:nvPr/>
          </p:nvSpPr>
          <p:spPr>
            <a:xfrm>
              <a:off x="329648" y="2517705"/>
              <a:ext cx="7835900" cy="3122856"/>
            </a:xfrm>
            <a:prstGeom prst="rect">
              <a:avLst/>
            </a:prstGeom>
            <a:solidFill>
              <a:srgbClr val="C2E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12173D-2279-44E2-95CB-83574FDB36EA}"/>
                </a:ext>
              </a:extLst>
            </p:cNvPr>
            <p:cNvSpPr txBox="1"/>
            <p:nvPr/>
          </p:nvSpPr>
          <p:spPr>
            <a:xfrm>
              <a:off x="499168" y="2788216"/>
              <a:ext cx="745434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โดยทั่วไปแล้วในแต่ละรูปแบบการเขียนจะมีโครงสร้างเฉพาะ ตัวอย่างเช่น เอกสารเชิงเทคนิคจะประกอบไปด้วยชื่อเรื่อง บทคัดย่อ บทนำ บทวิจารณ์ เนื้องาน ผลลัพธ์ที่ได้ บทวิจารณ์ผลงาน ข้อควรทราบ (ถ้ามี) และบทอ้างอิง ปริมาณของไวยากรณ์และคำศัพท์ที่จะต้องเรียนรู้นั้นมีไม่มาก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377E5-B99C-459F-A1DA-97330BBD1C25}"/>
                </a:ext>
              </a:extLst>
            </p:cNvPr>
            <p:cNvSpPr/>
            <p:nvPr/>
          </p:nvSpPr>
          <p:spPr>
            <a:xfrm>
              <a:off x="8160026" y="2517704"/>
              <a:ext cx="251241" cy="31228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432D3A-C2B9-4CB7-855B-1105AC061C80}"/>
                </a:ext>
              </a:extLst>
            </p:cNvPr>
            <p:cNvSpPr/>
            <p:nvPr/>
          </p:nvSpPr>
          <p:spPr>
            <a:xfrm>
              <a:off x="2133600" y="533499"/>
              <a:ext cx="254000" cy="16636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37A9D4-D40B-4FDD-827C-8F0C7202D03D}"/>
                </a:ext>
              </a:extLst>
            </p:cNvPr>
            <p:cNvSpPr/>
            <p:nvPr/>
          </p:nvSpPr>
          <p:spPr>
            <a:xfrm>
              <a:off x="2491959" y="533498"/>
              <a:ext cx="121701" cy="16636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0C649C-F9E0-4849-AB69-31B83D8A7358}"/>
                </a:ext>
              </a:extLst>
            </p:cNvPr>
            <p:cNvSpPr/>
            <p:nvPr/>
          </p:nvSpPr>
          <p:spPr>
            <a:xfrm>
              <a:off x="7992965" y="2517704"/>
              <a:ext cx="65945" cy="31228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F85678-5651-49CD-A041-E5C673E2CD59}"/>
              </a:ext>
            </a:extLst>
          </p:cNvPr>
          <p:cNvSpPr txBox="1"/>
          <p:nvPr/>
        </p:nvSpPr>
        <p:spPr>
          <a:xfrm>
            <a:off x="8293100" y="6248400"/>
            <a:ext cx="280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</a:t>
            </a:r>
            <a:r>
              <a:rPr lang="en-US" sz="1100" dirty="0" err="1"/>
              <a:t>Pixabay</a:t>
            </a:r>
            <a:endParaRPr lang="en-US" sz="1100" dirty="0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36A19010-AE17-4CB4-8A75-05C7AC3DD9A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4363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EF6B2-52E2-4CEF-A17B-8839C3E77512}"/>
              </a:ext>
            </a:extLst>
          </p:cNvPr>
          <p:cNvGrpSpPr/>
          <p:nvPr/>
        </p:nvGrpSpPr>
        <p:grpSpPr>
          <a:xfrm>
            <a:off x="914400" y="2299252"/>
            <a:ext cx="10363200" cy="2398406"/>
            <a:chOff x="914400" y="2564294"/>
            <a:chExt cx="10363200" cy="239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10006-1ED2-46FA-8ADE-15E7A99BE571}"/>
                </a:ext>
              </a:extLst>
            </p:cNvPr>
            <p:cNvSpPr/>
            <p:nvPr/>
          </p:nvSpPr>
          <p:spPr>
            <a:xfrm>
              <a:off x="914400" y="2809460"/>
              <a:ext cx="10363200" cy="11396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7B06-7BD8-48A3-B45A-48E2D8CCBC02}"/>
                </a:ext>
              </a:extLst>
            </p:cNvPr>
            <p:cNvSpPr txBox="1"/>
            <p:nvPr/>
          </p:nvSpPr>
          <p:spPr>
            <a:xfrm>
              <a:off x="914400" y="3105834"/>
              <a:ext cx="10363200" cy="61555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</a:t>
              </a:r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รู้วัตถุประสงค์ของการเขียนของคุณ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91BD07-97F9-4297-92E6-8D22848922D3}"/>
                </a:ext>
              </a:extLst>
            </p:cNvPr>
            <p:cNvSpPr/>
            <p:nvPr/>
          </p:nvSpPr>
          <p:spPr>
            <a:xfrm>
              <a:off x="914400" y="4816926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79DEA-698A-48C8-9AD1-0CE7DD2AFB0E}"/>
                </a:ext>
              </a:extLst>
            </p:cNvPr>
            <p:cNvSpPr/>
            <p:nvPr/>
          </p:nvSpPr>
          <p:spPr>
            <a:xfrm>
              <a:off x="914400" y="2564294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491A33-8E0B-4C73-9080-26BBBC88652A}"/>
              </a:ext>
            </a:extLst>
          </p:cNvPr>
          <p:cNvSpPr/>
          <p:nvPr/>
        </p:nvSpPr>
        <p:spPr>
          <a:xfrm>
            <a:off x="914400" y="3856385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คุณต้องการแบ่งปัน แจ้ง ชักชวน หรือเขียนอะไร ?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C601BC-5024-4672-8760-E1406978353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188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87630-DD6F-4DC9-A109-C6D1DBD3E3A7}"/>
              </a:ext>
            </a:extLst>
          </p:cNvPr>
          <p:cNvSpPr/>
          <p:nvPr/>
        </p:nvSpPr>
        <p:spPr>
          <a:xfrm>
            <a:off x="344557" y="6269952"/>
            <a:ext cx="41876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Watson, J. (2002).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Business writing basics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. Self-Counsel Press.</a:t>
            </a:r>
            <a:endParaRPr lang="en-US" sz="1100" dirty="0"/>
          </a:p>
        </p:txBody>
      </p:sp>
      <p:pic>
        <p:nvPicPr>
          <p:cNvPr id="10" name="Picture 6" descr="Image result for line vector background png">
            <a:extLst>
              <a:ext uri="{FF2B5EF4-FFF2-40B4-BE49-F238E27FC236}">
                <a16:creationId xmlns:a16="http://schemas.microsoft.com/office/drawing/2014/main" id="{7B4771C6-43ED-49CE-8F5D-0F71D6DB4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/>
          <a:stretch/>
        </p:blipFill>
        <p:spPr bwMode="auto">
          <a:xfrm>
            <a:off x="344557" y="1803705"/>
            <a:ext cx="2939031" cy="43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699FB83-6317-4BC2-8ED5-BEB3F1EA5AFE}"/>
              </a:ext>
            </a:extLst>
          </p:cNvPr>
          <p:cNvGrpSpPr/>
          <p:nvPr/>
        </p:nvGrpSpPr>
        <p:grpSpPr>
          <a:xfrm>
            <a:off x="6506817" y="2271891"/>
            <a:ext cx="5184840" cy="4039669"/>
            <a:chOff x="6469617" y="1874326"/>
            <a:chExt cx="5184840" cy="40396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756BAA-63E0-47D0-8BFA-47BE7F780907}"/>
                </a:ext>
              </a:extLst>
            </p:cNvPr>
            <p:cNvSpPr txBox="1"/>
            <p:nvPr/>
          </p:nvSpPr>
          <p:spPr>
            <a:xfrm>
              <a:off x="8822634" y="3236339"/>
              <a:ext cx="28318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400" dirty="0"/>
                <a:t>แจ้ง</a:t>
              </a:r>
              <a:endParaRPr lang="en-US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400" dirty="0"/>
                <a:t>ชักชวน</a:t>
              </a:r>
              <a:endParaRPr lang="en-US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400" dirty="0"/>
                <a:t>แนะนำ</a:t>
              </a:r>
              <a:endParaRPr lang="en-US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400" dirty="0"/>
                <a:t>แก้ปัญหา</a:t>
              </a:r>
              <a:endParaRPr lang="en-US" sz="24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13C18B-213F-4C4E-8E54-A2EEFAEB98DC}"/>
                </a:ext>
              </a:extLst>
            </p:cNvPr>
            <p:cNvGrpSpPr/>
            <p:nvPr/>
          </p:nvGrpSpPr>
          <p:grpSpPr>
            <a:xfrm>
              <a:off x="6469617" y="1874326"/>
              <a:ext cx="4835817" cy="1039394"/>
              <a:chOff x="1884364" y="503975"/>
              <a:chExt cx="5678557" cy="103939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4DE4D3-7A6C-4BCB-B828-10BE018E51D9}"/>
                  </a:ext>
                </a:extLst>
              </p:cNvPr>
              <p:cNvSpPr/>
              <p:nvPr/>
            </p:nvSpPr>
            <p:spPr>
              <a:xfrm>
                <a:off x="2036764" y="656375"/>
                <a:ext cx="5526157" cy="88699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F3D8EF-A12E-4635-A393-BB987E39E946}"/>
                  </a:ext>
                </a:extLst>
              </p:cNvPr>
              <p:cNvSpPr/>
              <p:nvPr/>
            </p:nvSpPr>
            <p:spPr>
              <a:xfrm>
                <a:off x="1884364" y="503975"/>
                <a:ext cx="5526157" cy="8869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B55DCA-D8FC-4178-9DFD-6A9F7AD796CB}"/>
                </a:ext>
              </a:extLst>
            </p:cNvPr>
            <p:cNvSpPr/>
            <p:nvPr/>
          </p:nvSpPr>
          <p:spPr>
            <a:xfrm>
              <a:off x="6469617" y="3236339"/>
              <a:ext cx="381662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ร้องขอ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เอกสาร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แจ้งเตือน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ให้การปรับปรุง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CEAFD0-093E-4D56-997E-5D48872DAD1D}"/>
                </a:ext>
              </a:extLst>
            </p:cNvPr>
            <p:cNvSpPr/>
            <p:nvPr/>
          </p:nvSpPr>
          <p:spPr>
            <a:xfrm>
              <a:off x="6758680" y="2066153"/>
              <a:ext cx="319029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กริยา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</a:t>
              </a: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ทำไมคุณถึงเขียน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599B67-67BA-45A3-B60C-2B8E60D0BCDF}"/>
              </a:ext>
            </a:extLst>
          </p:cNvPr>
          <p:cNvGrpSpPr/>
          <p:nvPr/>
        </p:nvGrpSpPr>
        <p:grpSpPr>
          <a:xfrm>
            <a:off x="2008806" y="503975"/>
            <a:ext cx="5554115" cy="5021571"/>
            <a:chOff x="2008806" y="503975"/>
            <a:chExt cx="5554115" cy="50215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D75E19-9BDD-435A-AA1A-7D745915ADB0}"/>
                </a:ext>
              </a:extLst>
            </p:cNvPr>
            <p:cNvGrpSpPr/>
            <p:nvPr/>
          </p:nvGrpSpPr>
          <p:grpSpPr>
            <a:xfrm>
              <a:off x="2008806" y="503975"/>
              <a:ext cx="5554115" cy="1039394"/>
              <a:chOff x="2008806" y="503975"/>
              <a:chExt cx="5554115" cy="103939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51A9B4-3327-4D2E-BBCE-AF0C33692DCC}"/>
                  </a:ext>
                </a:extLst>
              </p:cNvPr>
              <p:cNvSpPr/>
              <p:nvPr/>
            </p:nvSpPr>
            <p:spPr>
              <a:xfrm>
                <a:off x="2036764" y="656375"/>
                <a:ext cx="5526157" cy="88699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9CA7A4-A475-449A-9A05-39A6F5089D67}"/>
                  </a:ext>
                </a:extLst>
              </p:cNvPr>
              <p:cNvSpPr/>
              <p:nvPr/>
            </p:nvSpPr>
            <p:spPr>
              <a:xfrm>
                <a:off x="2008806" y="503975"/>
                <a:ext cx="5526157" cy="8869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212B8B-CB3D-424A-A149-15DBF08AE507}"/>
                </a:ext>
              </a:extLst>
            </p:cNvPr>
            <p:cNvSpPr/>
            <p:nvPr/>
          </p:nvSpPr>
          <p:spPr>
            <a:xfrm>
              <a:off x="2235766" y="659888"/>
              <a:ext cx="423385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</a:t>
              </a: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สิ่งที่คุณเขียนเกี่ยวกับอะไร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):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7B945F-CE2A-4401-82AE-3059E93C2B70}"/>
                </a:ext>
              </a:extLst>
            </p:cNvPr>
            <p:cNvSpPr txBox="1"/>
            <p:nvPr/>
          </p:nvSpPr>
          <p:spPr>
            <a:xfrm>
              <a:off x="2610551" y="1555228"/>
              <a:ext cx="381662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ความคิดใหม่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ขั้นตอนใหม่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การตัดสินใจ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ผลการประชุม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การอนุญาต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นโยบายใหม่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บัญหาบุคลากร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ความช่วยเหลือ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9" name="Oval 8">
            <a:extLst>
              <a:ext uri="{FF2B5EF4-FFF2-40B4-BE49-F238E27FC236}">
                <a16:creationId xmlns:a16="http://schemas.microsoft.com/office/drawing/2014/main" id="{4984D8A5-7478-44B0-BF0B-593CA6AB708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498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line vector background png">
            <a:extLst>
              <a:ext uri="{FF2B5EF4-FFF2-40B4-BE49-F238E27FC236}">
                <a16:creationId xmlns:a16="http://schemas.microsoft.com/office/drawing/2014/main" id="{AEB595CB-E435-4B8D-94CD-C6341E06F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/>
          <a:stretch/>
        </p:blipFill>
        <p:spPr bwMode="auto">
          <a:xfrm>
            <a:off x="344557" y="1803705"/>
            <a:ext cx="2939031" cy="43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D0D601-B1E9-4381-BE81-6C55F227A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98032"/>
              </p:ext>
            </p:extLst>
          </p:nvPr>
        </p:nvGraphicFramePr>
        <p:xfrm>
          <a:off x="2358887" y="960120"/>
          <a:ext cx="823401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672">
                  <a:extLst>
                    <a:ext uri="{9D8B030D-6E8A-4147-A177-3AD203B41FA5}">
                      <a16:colId xmlns:a16="http://schemas.microsoft.com/office/drawing/2014/main" val="3618292855"/>
                    </a:ext>
                  </a:extLst>
                </a:gridCol>
                <a:gridCol w="2744672">
                  <a:extLst>
                    <a:ext uri="{9D8B030D-6E8A-4147-A177-3AD203B41FA5}">
                      <a16:colId xmlns:a16="http://schemas.microsoft.com/office/drawing/2014/main" val="242461835"/>
                    </a:ext>
                  </a:extLst>
                </a:gridCol>
                <a:gridCol w="2744672">
                  <a:extLst>
                    <a:ext uri="{9D8B030D-6E8A-4147-A177-3AD203B41FA5}">
                      <a16:colId xmlns:a16="http://schemas.microsoft.com/office/drawing/2014/main" val="2098379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ข่าวร้าย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การชักชวน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8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แนวคิดหลัก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ข่าวดี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เรียกร้องให้ดำเนินการ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ความคิดที่เป็นกลาง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ข้อมูลพื้นฐาน</a:t>
                      </a: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ข่าวร้าย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ไม่เป็นกลาง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เรียกร้องความสนใจ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แนะนำแนวคิดผลิตภัณฑ์หรือบริการ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นำเสนอรายละเอียด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ประโยชน์ต่อผู้อ่าน</a:t>
                      </a: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เรียกร้องให้ดำเนินการ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348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9387630-DD6F-4DC9-A109-C6D1DBD3E3A7}"/>
              </a:ext>
            </a:extLst>
          </p:cNvPr>
          <p:cNvSpPr/>
          <p:nvPr/>
        </p:nvSpPr>
        <p:spPr>
          <a:xfrm>
            <a:off x="344557" y="6269952"/>
            <a:ext cx="41876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Watson, J. (2002).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Business writing basics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. Self-Counsel Press.</a:t>
            </a:r>
            <a:endParaRPr lang="en-US" sz="1100" dirty="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192DE3D1-CA1D-41D8-9234-6AE2C1DCE6A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024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7C478F-D9F5-4920-AFCA-EE5B2C787E7B}"/>
              </a:ext>
            </a:extLst>
          </p:cNvPr>
          <p:cNvGrpSpPr/>
          <p:nvPr/>
        </p:nvGrpSpPr>
        <p:grpSpPr>
          <a:xfrm>
            <a:off x="914400" y="2206488"/>
            <a:ext cx="10363200" cy="2848979"/>
            <a:chOff x="914400" y="2299252"/>
            <a:chExt cx="10363200" cy="28489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4EF6B2-52E2-4CEF-A17B-8839C3E77512}"/>
                </a:ext>
              </a:extLst>
            </p:cNvPr>
            <p:cNvGrpSpPr/>
            <p:nvPr/>
          </p:nvGrpSpPr>
          <p:grpSpPr>
            <a:xfrm>
              <a:off x="914400" y="2299252"/>
              <a:ext cx="10363200" cy="2848979"/>
              <a:chOff x="914400" y="2564294"/>
              <a:chExt cx="10363200" cy="284897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810006-1ED2-46FA-8ADE-15E7A99BE571}"/>
                  </a:ext>
                </a:extLst>
              </p:cNvPr>
              <p:cNvSpPr/>
              <p:nvPr/>
            </p:nvSpPr>
            <p:spPr>
              <a:xfrm>
                <a:off x="914400" y="2809460"/>
                <a:ext cx="10363200" cy="1139688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C7B06-7BD8-48A3-B45A-48E2D8CCBC02}"/>
                  </a:ext>
                </a:extLst>
              </p:cNvPr>
              <p:cNvSpPr txBox="1"/>
              <p:nvPr/>
            </p:nvSpPr>
            <p:spPr>
              <a:xfrm>
                <a:off x="914400" y="3105834"/>
                <a:ext cx="10363200" cy="615553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 </a:t>
                </a:r>
                <a:r>
                  <a:rPr lang="th-TH" sz="3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รู้จักผู้อ่านของคุณ</a:t>
                </a:r>
                <a:endParaRPr lang="en-US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991BD07-97F9-4297-92E6-8D22848922D3}"/>
                  </a:ext>
                </a:extLst>
              </p:cNvPr>
              <p:cNvSpPr/>
              <p:nvPr/>
            </p:nvSpPr>
            <p:spPr>
              <a:xfrm>
                <a:off x="914400" y="5267499"/>
                <a:ext cx="10363200" cy="14577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A79DEA-698A-48C8-9AD1-0CE7DD2AFB0E}"/>
                  </a:ext>
                </a:extLst>
              </p:cNvPr>
              <p:cNvSpPr/>
              <p:nvPr/>
            </p:nvSpPr>
            <p:spPr>
              <a:xfrm>
                <a:off x="914400" y="2564294"/>
                <a:ext cx="10363200" cy="14577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491A33-8E0B-4C73-9080-26BBBC88652A}"/>
                </a:ext>
              </a:extLst>
            </p:cNvPr>
            <p:cNvSpPr/>
            <p:nvPr/>
          </p:nvSpPr>
          <p:spPr>
            <a:xfrm>
              <a:off x="914400" y="3980480"/>
              <a:ext cx="103632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คุณจะเขียนเรื่องของคุณให้ใคร? </a:t>
              </a:r>
            </a:p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ระดับคำศัพท์ของผู้อ่านของคุณคือระดับใด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?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CB7FABF-E402-4267-AA64-8F5A344B2A6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826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7AF00-5080-4282-A4FD-E54F9355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4" y="1538734"/>
            <a:ext cx="6096000" cy="3933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026202-2CD2-401F-90C6-CE0FC2DEF518}"/>
              </a:ext>
            </a:extLst>
          </p:cNvPr>
          <p:cNvSpPr txBox="1"/>
          <p:nvPr/>
        </p:nvSpPr>
        <p:spPr>
          <a:xfrm>
            <a:off x="1514297" y="1683246"/>
            <a:ext cx="45817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ระดับคำศัพท์ของผู้อ่านของคุณคืออะไร?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พวกเขารู้เกี่ยวกับหัวข้อนี้มากน้อยเพียงใด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พวกเขาต้องรู้อะไรบ้าง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คุณต้องการให้พวกเขามีปฏิกิริยาอย่างไร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ใครจะอ่านงานคุณบ้าง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พวกเขาอายุเท่าไหร่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คุณเกี่ยวข้องกับพวกเขาอย่างไร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พวกเขาคาดหวังในงานเขียนประเภทใด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D15D4-DA95-492D-8837-95CE4804ED88}"/>
              </a:ext>
            </a:extLst>
          </p:cNvPr>
          <p:cNvGrpSpPr/>
          <p:nvPr/>
        </p:nvGrpSpPr>
        <p:grpSpPr>
          <a:xfrm>
            <a:off x="2134594" y="597139"/>
            <a:ext cx="8745441" cy="760590"/>
            <a:chOff x="2134594" y="597139"/>
            <a:chExt cx="8745441" cy="7605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0DC53C5-91E2-4810-8657-A0AE4D077B57}"/>
                </a:ext>
              </a:extLst>
            </p:cNvPr>
            <p:cNvSpPr txBox="1"/>
            <p:nvPr/>
          </p:nvSpPr>
          <p:spPr>
            <a:xfrm>
              <a:off x="3434389" y="661571"/>
              <a:ext cx="40479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ถามตัวคุณเองด้วยคำถามเหล่านี้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C9E7FB6-9E03-4664-864F-5BF6C053DFA9}"/>
                </a:ext>
              </a:extLst>
            </p:cNvPr>
            <p:cNvSpPr/>
            <p:nvPr/>
          </p:nvSpPr>
          <p:spPr>
            <a:xfrm>
              <a:off x="2134594" y="597139"/>
              <a:ext cx="8745441" cy="760590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8">
            <a:extLst>
              <a:ext uri="{FF2B5EF4-FFF2-40B4-BE49-F238E27FC236}">
                <a16:creationId xmlns:a16="http://schemas.microsoft.com/office/drawing/2014/main" id="{9B438393-00BD-43E8-A64D-DBB7FC341D1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EF6B2-52E2-4CEF-A17B-8839C3E77512}"/>
              </a:ext>
            </a:extLst>
          </p:cNvPr>
          <p:cNvGrpSpPr/>
          <p:nvPr/>
        </p:nvGrpSpPr>
        <p:grpSpPr>
          <a:xfrm>
            <a:off x="914400" y="2299252"/>
            <a:ext cx="10363200" cy="2398406"/>
            <a:chOff x="914400" y="2564294"/>
            <a:chExt cx="10363200" cy="239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10006-1ED2-46FA-8ADE-15E7A99BE571}"/>
                </a:ext>
              </a:extLst>
            </p:cNvPr>
            <p:cNvSpPr/>
            <p:nvPr/>
          </p:nvSpPr>
          <p:spPr>
            <a:xfrm>
              <a:off x="914400" y="2809460"/>
              <a:ext cx="10363200" cy="11396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7B06-7BD8-48A3-B45A-48E2D8CCBC02}"/>
                </a:ext>
              </a:extLst>
            </p:cNvPr>
            <p:cNvSpPr txBox="1"/>
            <p:nvPr/>
          </p:nvSpPr>
          <p:spPr>
            <a:xfrm>
              <a:off x="914400" y="3105834"/>
              <a:ext cx="10363200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</a:t>
              </a: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สร้างแหล่งเก็บข้อมูลของคุณ</a:t>
              </a:r>
              <a:endPara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91BD07-97F9-4297-92E6-8D22848922D3}"/>
                </a:ext>
              </a:extLst>
            </p:cNvPr>
            <p:cNvSpPr/>
            <p:nvPr/>
          </p:nvSpPr>
          <p:spPr>
            <a:xfrm>
              <a:off x="914400" y="4816926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79DEA-698A-48C8-9AD1-0CE7DD2AFB0E}"/>
                </a:ext>
              </a:extLst>
            </p:cNvPr>
            <p:cNvSpPr/>
            <p:nvPr/>
          </p:nvSpPr>
          <p:spPr>
            <a:xfrm>
              <a:off x="914400" y="2564294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491A33-8E0B-4C73-9080-26BBBC88652A}"/>
              </a:ext>
            </a:extLst>
          </p:cNvPr>
          <p:cNvSpPr/>
          <p:nvPr/>
        </p:nvSpPr>
        <p:spPr>
          <a:xfrm>
            <a:off x="914400" y="398048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คุณต้องอ่านมากพอและสร้างบันทึกสั้นๆด้วยหลักการ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5W1H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7DD1CF-C2B2-4715-B6B2-0A8CE764793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315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D1BF57F6-E08E-4543-9200-E9C137079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5605" r="5295"/>
          <a:stretch/>
        </p:blipFill>
        <p:spPr bwMode="auto">
          <a:xfrm>
            <a:off x="513872" y="1607676"/>
            <a:ext cx="6029739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ocument png">
            <a:extLst>
              <a:ext uri="{FF2B5EF4-FFF2-40B4-BE49-F238E27FC236}">
                <a16:creationId xmlns:a16="http://schemas.microsoft.com/office/drawing/2014/main" id="{BC1FD128-4462-4AE7-96AE-D11258C7F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6" y="2064854"/>
            <a:ext cx="2728291" cy="27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0E726BA-9582-49EC-A1DF-631AFADA194C}"/>
              </a:ext>
            </a:extLst>
          </p:cNvPr>
          <p:cNvSpPr/>
          <p:nvPr/>
        </p:nvSpPr>
        <p:spPr>
          <a:xfrm>
            <a:off x="6891130" y="2998304"/>
            <a:ext cx="1497496" cy="86139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734F8-DCDA-4EE5-82E6-FD6E59663282}"/>
              </a:ext>
            </a:extLst>
          </p:cNvPr>
          <p:cNvSpPr txBox="1"/>
          <p:nvPr/>
        </p:nvSpPr>
        <p:spPr>
          <a:xfrm>
            <a:off x="2605384" y="1187690"/>
            <a:ext cx="78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F8E6F-59ED-44CE-8D62-15B27BB7470E}"/>
              </a:ext>
            </a:extLst>
          </p:cNvPr>
          <p:cNvSpPr txBox="1"/>
          <p:nvPr/>
        </p:nvSpPr>
        <p:spPr>
          <a:xfrm>
            <a:off x="4745805" y="193083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ทำไม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0BF8C-603F-4148-9ADA-51F865707012}"/>
              </a:ext>
            </a:extLst>
          </p:cNvPr>
          <p:cNvSpPr txBox="1"/>
          <p:nvPr/>
        </p:nvSpPr>
        <p:spPr>
          <a:xfrm>
            <a:off x="4745805" y="39472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ใคร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ECD01-9915-4D2F-A902-B87C5AFA208A}"/>
              </a:ext>
            </a:extLst>
          </p:cNvPr>
          <p:cNvSpPr txBox="1"/>
          <p:nvPr/>
        </p:nvSpPr>
        <p:spPr>
          <a:xfrm>
            <a:off x="3648564" y="4687123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ที่ไหน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B9130-1C6A-4245-A1B1-EB548152ED11}"/>
              </a:ext>
            </a:extLst>
          </p:cNvPr>
          <p:cNvSpPr txBox="1"/>
          <p:nvPr/>
        </p:nvSpPr>
        <p:spPr>
          <a:xfrm>
            <a:off x="689113" y="3920180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9FAF0-B892-4122-9786-9E519463D665}"/>
              </a:ext>
            </a:extLst>
          </p:cNvPr>
          <p:cNvSpPr txBox="1"/>
          <p:nvPr/>
        </p:nvSpPr>
        <p:spPr>
          <a:xfrm>
            <a:off x="679495" y="1930840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เมื่อไหร่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252466AC-BB81-4C08-90DD-232190DA610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94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C27F83-2AEB-4C1B-9F0E-907AC10C83AC}"/>
              </a:ext>
            </a:extLst>
          </p:cNvPr>
          <p:cNvSpPr txBox="1"/>
          <p:nvPr/>
        </p:nvSpPr>
        <p:spPr>
          <a:xfrm>
            <a:off x="1723207" y="620308"/>
            <a:ext cx="9803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การสื่อสารด้วย </a:t>
            </a:r>
            <a:r>
              <a:rPr lang="th-TH" sz="3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วาจา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17D24-F10D-4750-A220-94B168D9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6" y="3197358"/>
            <a:ext cx="5135135" cy="2038205"/>
          </a:xfrm>
          <a:prstGeom prst="rect">
            <a:avLst/>
          </a:prstGeom>
        </p:spPr>
      </p:pic>
      <p:pic>
        <p:nvPicPr>
          <p:cNvPr id="4" name="Picture 4" descr="Image result for person icon png">
            <a:extLst>
              <a:ext uri="{FF2B5EF4-FFF2-40B4-BE49-F238E27FC236}">
                <a16:creationId xmlns:a16="http://schemas.microsoft.com/office/drawing/2014/main" id="{BC211DBE-78C7-4913-9000-CAEE72C91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0" y="5290797"/>
            <a:ext cx="441017" cy="8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erson icon png">
            <a:extLst>
              <a:ext uri="{FF2B5EF4-FFF2-40B4-BE49-F238E27FC236}">
                <a16:creationId xmlns:a16="http://schemas.microsoft.com/office/drawing/2014/main" id="{440F52A6-C3F5-4BFB-A76B-7886BBC7E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1" y="3471066"/>
            <a:ext cx="444581" cy="8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erson icon png">
            <a:extLst>
              <a:ext uri="{FF2B5EF4-FFF2-40B4-BE49-F238E27FC236}">
                <a16:creationId xmlns:a16="http://schemas.microsoft.com/office/drawing/2014/main" id="{97FD6787-29FC-4C22-ABD6-CB7FBE9B3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0" y="1689020"/>
            <a:ext cx="444582" cy="10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A29EA-5924-41A8-926C-AF08A5FDA8C8}"/>
              </a:ext>
            </a:extLst>
          </p:cNvPr>
          <p:cNvGrpSpPr/>
          <p:nvPr/>
        </p:nvGrpSpPr>
        <p:grpSpPr>
          <a:xfrm>
            <a:off x="1723207" y="1137278"/>
            <a:ext cx="9804511" cy="254785"/>
            <a:chOff x="396079" y="1909346"/>
            <a:chExt cx="9804511" cy="2547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186C8A-3306-4B29-90DC-9B8AF7E9FC88}"/>
                </a:ext>
              </a:extLst>
            </p:cNvPr>
            <p:cNvSpPr/>
            <p:nvPr/>
          </p:nvSpPr>
          <p:spPr>
            <a:xfrm>
              <a:off x="396079" y="1909346"/>
              <a:ext cx="9804511" cy="2547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375947-D18B-4246-B3C3-95B182207123}"/>
                </a:ext>
              </a:extLst>
            </p:cNvPr>
            <p:cNvSpPr/>
            <p:nvPr/>
          </p:nvSpPr>
          <p:spPr>
            <a:xfrm>
              <a:off x="396079" y="1909346"/>
              <a:ext cx="9803581" cy="1691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2" name="Picture 4" descr="Image result for presenter icon png">
            <a:extLst>
              <a:ext uri="{FF2B5EF4-FFF2-40B4-BE49-F238E27FC236}">
                <a16:creationId xmlns:a16="http://schemas.microsoft.com/office/drawing/2014/main" id="{91E10754-912C-45F7-9B4A-EA87B03EA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2328" r="13200" b="10077"/>
          <a:stretch/>
        </p:blipFill>
        <p:spPr bwMode="auto">
          <a:xfrm>
            <a:off x="6924274" y="3237955"/>
            <a:ext cx="1441895" cy="18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135A2D-A61B-4B45-AF99-DFB4CCB7203E}"/>
              </a:ext>
            </a:extLst>
          </p:cNvPr>
          <p:cNvCxnSpPr>
            <a:cxnSpLocks/>
          </p:cNvCxnSpPr>
          <p:nvPr/>
        </p:nvCxnSpPr>
        <p:spPr>
          <a:xfrm>
            <a:off x="7739856" y="3616205"/>
            <a:ext cx="3033256" cy="1805771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CAABF3-E0CA-4576-AC2B-45AA98B1C0AC}"/>
              </a:ext>
            </a:extLst>
          </p:cNvPr>
          <p:cNvCxnSpPr>
            <a:cxnSpLocks/>
          </p:cNvCxnSpPr>
          <p:nvPr/>
        </p:nvCxnSpPr>
        <p:spPr>
          <a:xfrm flipV="1">
            <a:off x="7707085" y="3615992"/>
            <a:ext cx="3237585" cy="214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EF55-CAF8-46EB-AABB-AA67CC1DD34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7707086" y="2191325"/>
            <a:ext cx="3237584" cy="1640446"/>
          </a:xfrm>
          <a:prstGeom prst="line">
            <a:avLst/>
          </a:prstGeom>
          <a:ln w="38100">
            <a:solidFill>
              <a:srgbClr val="FF66CC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1BC6E1-A972-4A31-9A7F-964068D9C331}"/>
              </a:ext>
            </a:extLst>
          </p:cNvPr>
          <p:cNvCxnSpPr>
            <a:cxnSpLocks/>
          </p:cNvCxnSpPr>
          <p:nvPr/>
        </p:nvCxnSpPr>
        <p:spPr>
          <a:xfrm>
            <a:off x="5843529" y="4216461"/>
            <a:ext cx="1035578" cy="0"/>
          </a:xfrm>
          <a:prstGeom prst="line">
            <a:avLst/>
          </a:prstGeom>
          <a:ln w="38100">
            <a:solidFill>
              <a:srgbClr val="FF66CC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F8D938-4610-402C-8609-5CD55AC1ACB4}"/>
              </a:ext>
            </a:extLst>
          </p:cNvPr>
          <p:cNvCxnSpPr>
            <a:cxnSpLocks/>
          </p:cNvCxnSpPr>
          <p:nvPr/>
        </p:nvCxnSpPr>
        <p:spPr>
          <a:xfrm flipV="1">
            <a:off x="7707086" y="1915886"/>
            <a:ext cx="3237584" cy="1700321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E98273-DF31-4D1A-AE13-39749163D9FD}"/>
              </a:ext>
            </a:extLst>
          </p:cNvPr>
          <p:cNvCxnSpPr>
            <a:cxnSpLocks/>
          </p:cNvCxnSpPr>
          <p:nvPr/>
        </p:nvCxnSpPr>
        <p:spPr>
          <a:xfrm>
            <a:off x="7707086" y="3831771"/>
            <a:ext cx="3237584" cy="0"/>
          </a:xfrm>
          <a:prstGeom prst="line">
            <a:avLst/>
          </a:prstGeom>
          <a:ln w="38100">
            <a:solidFill>
              <a:srgbClr val="FF66CC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BB5953-8A57-4474-B904-D8A1973992C7}"/>
              </a:ext>
            </a:extLst>
          </p:cNvPr>
          <p:cNvCxnSpPr>
            <a:cxnSpLocks/>
          </p:cNvCxnSpPr>
          <p:nvPr/>
        </p:nvCxnSpPr>
        <p:spPr>
          <a:xfrm>
            <a:off x="7707085" y="3831771"/>
            <a:ext cx="3066027" cy="1925613"/>
          </a:xfrm>
          <a:prstGeom prst="line">
            <a:avLst/>
          </a:prstGeom>
          <a:ln w="38100">
            <a:solidFill>
              <a:srgbClr val="FF66CC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8">
            <a:extLst>
              <a:ext uri="{FF2B5EF4-FFF2-40B4-BE49-F238E27FC236}">
                <a16:creationId xmlns:a16="http://schemas.microsoft.com/office/drawing/2014/main" id="{1435767D-9F47-4EED-BA79-5C93ADD80D6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15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EF6B2-52E2-4CEF-A17B-8839C3E77512}"/>
              </a:ext>
            </a:extLst>
          </p:cNvPr>
          <p:cNvGrpSpPr/>
          <p:nvPr/>
        </p:nvGrpSpPr>
        <p:grpSpPr>
          <a:xfrm>
            <a:off x="914400" y="2299252"/>
            <a:ext cx="10363200" cy="2398406"/>
            <a:chOff x="914400" y="2564294"/>
            <a:chExt cx="10363200" cy="239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10006-1ED2-46FA-8ADE-15E7A99BE571}"/>
                </a:ext>
              </a:extLst>
            </p:cNvPr>
            <p:cNvSpPr/>
            <p:nvPr/>
          </p:nvSpPr>
          <p:spPr>
            <a:xfrm>
              <a:off x="914400" y="2809460"/>
              <a:ext cx="10363200" cy="11396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7B06-7BD8-48A3-B45A-48E2D8CCBC02}"/>
                </a:ext>
              </a:extLst>
            </p:cNvPr>
            <p:cNvSpPr txBox="1"/>
            <p:nvPr/>
          </p:nvSpPr>
          <p:spPr>
            <a:xfrm>
              <a:off x="914400" y="3105834"/>
              <a:ext cx="10363200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 </a:t>
              </a: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วางแผนโครงสร้างของคุณ</a:t>
              </a:r>
              <a:endPara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91BD07-97F9-4297-92E6-8D22848922D3}"/>
                </a:ext>
              </a:extLst>
            </p:cNvPr>
            <p:cNvSpPr/>
            <p:nvPr/>
          </p:nvSpPr>
          <p:spPr>
            <a:xfrm>
              <a:off x="914400" y="4816926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79DEA-698A-48C8-9AD1-0CE7DD2AFB0E}"/>
                </a:ext>
              </a:extLst>
            </p:cNvPr>
            <p:cNvSpPr/>
            <p:nvPr/>
          </p:nvSpPr>
          <p:spPr>
            <a:xfrm>
              <a:off x="914400" y="2564294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491A33-8E0B-4C73-9080-26BBBC88652A}"/>
              </a:ext>
            </a:extLst>
          </p:cNvPr>
          <p:cNvSpPr/>
          <p:nvPr/>
        </p:nvSpPr>
        <p:spPr>
          <a:xfrm>
            <a:off x="914400" y="398048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นำผู้อ่านเข้าสู่เส้นทางการเดินทางของคุณ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DD78C9-FA6B-4B84-8E25-C166357E6CA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4194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1589CE9-923F-4D3E-910B-1C01FEF47BD6}"/>
              </a:ext>
            </a:extLst>
          </p:cNvPr>
          <p:cNvGrpSpPr/>
          <p:nvPr/>
        </p:nvGrpSpPr>
        <p:grpSpPr>
          <a:xfrm>
            <a:off x="7460972" y="3878978"/>
            <a:ext cx="4403864" cy="869010"/>
            <a:chOff x="7222435" y="634112"/>
            <a:chExt cx="4403864" cy="869010"/>
          </a:xfrm>
        </p:grpSpPr>
        <p:pic>
          <p:nvPicPr>
            <p:cNvPr id="4098" name="Picture 2" descr="Related image">
              <a:extLst>
                <a:ext uri="{FF2B5EF4-FFF2-40B4-BE49-F238E27FC236}">
                  <a16:creationId xmlns:a16="http://schemas.microsoft.com/office/drawing/2014/main" id="{E4BFD0CE-ED5F-4BF5-AC2E-C47117F42D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2" t="38060" r="9072" b="18332"/>
            <a:stretch/>
          </p:blipFill>
          <p:spPr bwMode="auto">
            <a:xfrm>
              <a:off x="7279585" y="634112"/>
              <a:ext cx="4346714" cy="76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52AC4D-78CB-4FDD-9BC9-DDD8D6E15529}"/>
                </a:ext>
              </a:extLst>
            </p:cNvPr>
            <p:cNvSpPr/>
            <p:nvPr/>
          </p:nvSpPr>
          <p:spPr>
            <a:xfrm flipV="1">
              <a:off x="7222435" y="1371928"/>
              <a:ext cx="4283214" cy="45719"/>
            </a:xfrm>
            <a:prstGeom prst="rect">
              <a:avLst/>
            </a:prstGeom>
            <a:solidFill>
              <a:srgbClr val="A3D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8F31A6-794A-4AEB-AFA6-9C6E41B472C1}"/>
                </a:ext>
              </a:extLst>
            </p:cNvPr>
            <p:cNvSpPr/>
            <p:nvPr/>
          </p:nvSpPr>
          <p:spPr>
            <a:xfrm flipV="1">
              <a:off x="7222435" y="1457403"/>
              <a:ext cx="4283214" cy="45719"/>
            </a:xfrm>
            <a:prstGeom prst="rect">
              <a:avLst/>
            </a:prstGeom>
            <a:solidFill>
              <a:srgbClr val="A3D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6380C9-7C0C-46E6-BF25-CE2BE8062101}"/>
              </a:ext>
            </a:extLst>
          </p:cNvPr>
          <p:cNvSpPr/>
          <p:nvPr/>
        </p:nvSpPr>
        <p:spPr>
          <a:xfrm>
            <a:off x="2027582" y="634115"/>
            <a:ext cx="5420139" cy="541573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84B447-EF13-4137-A2B6-A3556CB184AC}"/>
              </a:ext>
            </a:extLst>
          </p:cNvPr>
          <p:cNvGrpSpPr/>
          <p:nvPr/>
        </p:nvGrpSpPr>
        <p:grpSpPr>
          <a:xfrm>
            <a:off x="2610677" y="749388"/>
            <a:ext cx="6109252" cy="5262979"/>
            <a:chOff x="2385391" y="908412"/>
            <a:chExt cx="6109252" cy="52629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07BC9B-F3D0-4F2E-8750-8C896C86750F}"/>
                </a:ext>
              </a:extLst>
            </p:cNvPr>
            <p:cNvSpPr txBox="1"/>
            <p:nvPr/>
          </p:nvSpPr>
          <p:spPr>
            <a:xfrm>
              <a:off x="2385391" y="908412"/>
              <a:ext cx="6109252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หัวข้อย่อย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ย่อหน้า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ประโยค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ประโยค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2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ประโยค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…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ประโยค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n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ย่อหน้า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2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ย่อหน้า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3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…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3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…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24A78F-8290-496F-A188-5D58F882A3E9}"/>
                </a:ext>
              </a:extLst>
            </p:cNvPr>
            <p:cNvGrpSpPr/>
            <p:nvPr/>
          </p:nvGrpSpPr>
          <p:grpSpPr>
            <a:xfrm>
              <a:off x="2835964" y="1503123"/>
              <a:ext cx="2305879" cy="2855844"/>
              <a:chOff x="2835964" y="1503123"/>
              <a:chExt cx="2305879" cy="2855844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BD456EE-7736-4797-AF67-0CBD22D3D979}"/>
                  </a:ext>
                </a:extLst>
              </p:cNvPr>
              <p:cNvCxnSpPr/>
              <p:nvPr/>
            </p:nvCxnSpPr>
            <p:spPr>
              <a:xfrm>
                <a:off x="2835964" y="1503123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F15D1D3-2CB1-4015-8D74-936059DA5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7756" y="1867558"/>
                <a:ext cx="1172817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E0F0047-FEA2-493C-90CB-110D7F6DC783}"/>
                  </a:ext>
                </a:extLst>
              </p:cNvPr>
              <p:cNvCxnSpPr/>
              <p:nvPr/>
            </p:nvCxnSpPr>
            <p:spPr>
              <a:xfrm>
                <a:off x="4691269" y="2231992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E95481C-A136-4D63-94B6-AA31AA3A0ED4}"/>
                  </a:ext>
                </a:extLst>
              </p:cNvPr>
              <p:cNvCxnSpPr/>
              <p:nvPr/>
            </p:nvCxnSpPr>
            <p:spPr>
              <a:xfrm>
                <a:off x="4691269" y="2569923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FA9BF82-9217-4944-A5A8-6453B513BC6F}"/>
                  </a:ext>
                </a:extLst>
              </p:cNvPr>
              <p:cNvCxnSpPr/>
              <p:nvPr/>
            </p:nvCxnSpPr>
            <p:spPr>
              <a:xfrm>
                <a:off x="4691269" y="2947610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A6E7902-1366-4348-9E26-5B736EEEDE9E}"/>
                  </a:ext>
                </a:extLst>
              </p:cNvPr>
              <p:cNvCxnSpPr/>
              <p:nvPr/>
            </p:nvCxnSpPr>
            <p:spPr>
              <a:xfrm>
                <a:off x="4691269" y="3312045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8EBFB0C-12A2-4E2B-9097-3C0B8EA662AB}"/>
                  </a:ext>
                </a:extLst>
              </p:cNvPr>
              <p:cNvCxnSpPr/>
              <p:nvPr/>
            </p:nvCxnSpPr>
            <p:spPr>
              <a:xfrm>
                <a:off x="3809999" y="3676480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28424DD-2D9B-4ABC-8119-A9BEEAC5C5AA}"/>
                  </a:ext>
                </a:extLst>
              </p:cNvPr>
              <p:cNvCxnSpPr/>
              <p:nvPr/>
            </p:nvCxnSpPr>
            <p:spPr>
              <a:xfrm>
                <a:off x="3809999" y="4358967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6581CA0-C4D1-4FAC-AFAC-C23F421AD6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7756" y="1503123"/>
                <a:ext cx="0" cy="38994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E75D28D-205F-4734-B1F7-608104923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1147" y="2032211"/>
                <a:ext cx="0" cy="1279834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7FD3345-25A7-4C50-BE45-DA0EE4806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3250" y="1893063"/>
                <a:ext cx="0" cy="2465904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854867-B455-40EB-87A4-1C8B622A2B73}"/>
              </a:ext>
            </a:extLst>
          </p:cNvPr>
          <p:cNvGrpSpPr/>
          <p:nvPr/>
        </p:nvGrpSpPr>
        <p:grpSpPr>
          <a:xfrm>
            <a:off x="6601385" y="2007923"/>
            <a:ext cx="2438399" cy="461665"/>
            <a:chOff x="6639339" y="2007923"/>
            <a:chExt cx="2438399" cy="46166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6E04D1B-4213-4201-AF96-BEE242415C55}"/>
                </a:ext>
              </a:extLst>
            </p:cNvPr>
            <p:cNvCxnSpPr>
              <a:cxnSpLocks/>
            </p:cNvCxnSpPr>
            <p:nvPr/>
          </p:nvCxnSpPr>
          <p:spPr>
            <a:xfrm>
              <a:off x="6639339" y="2040189"/>
              <a:ext cx="834884" cy="1524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2AD547-FE75-4014-8ABC-DC9132F56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9339" y="2192589"/>
              <a:ext cx="834885" cy="2421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B27285-E26C-4FFC-85BF-A26A2FC5D603}"/>
                </a:ext>
              </a:extLst>
            </p:cNvPr>
            <p:cNvSpPr txBox="1"/>
            <p:nvPr/>
          </p:nvSpPr>
          <p:spPr>
            <a:xfrm>
              <a:off x="7520607" y="2007923"/>
              <a:ext cx="1557131" cy="461665"/>
            </a:xfrm>
            <a:prstGeom prst="rect">
              <a:avLst/>
            </a:prstGeom>
            <a:solidFill>
              <a:srgbClr val="BF95DF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สัมพันธ์กัน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44D94D-1766-47AF-81CE-DF723430F11E}"/>
              </a:ext>
            </a:extLst>
          </p:cNvPr>
          <p:cNvGrpSpPr/>
          <p:nvPr/>
        </p:nvGrpSpPr>
        <p:grpSpPr>
          <a:xfrm>
            <a:off x="642726" y="1014452"/>
            <a:ext cx="2037528" cy="3637062"/>
            <a:chOff x="7258874" y="-130646"/>
            <a:chExt cx="2037528" cy="363706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9274177-DD28-4B39-AE39-3C8440798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5916" y="-130646"/>
              <a:ext cx="1010486" cy="2138569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C9EA249-CE4B-47B2-A2F5-BFFF5570B4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5916" y="2388260"/>
              <a:ext cx="960790" cy="1118156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35EDE1-1D3A-40E0-A450-6AB6786639F1}"/>
                </a:ext>
              </a:extLst>
            </p:cNvPr>
            <p:cNvSpPr txBox="1"/>
            <p:nvPr/>
          </p:nvSpPr>
          <p:spPr>
            <a:xfrm>
              <a:off x="7258874" y="2007923"/>
              <a:ext cx="1557131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สัมพันธ์กัน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58CE4D-865B-48E6-AA18-6D91EC06AD16}"/>
              </a:ext>
            </a:extLst>
          </p:cNvPr>
          <p:cNvGrpSpPr/>
          <p:nvPr/>
        </p:nvGrpSpPr>
        <p:grpSpPr>
          <a:xfrm>
            <a:off x="2246240" y="1734038"/>
            <a:ext cx="2208143" cy="1769950"/>
            <a:chOff x="7258874" y="1166621"/>
            <a:chExt cx="2208143" cy="176995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CB3DBCF-3980-4421-A2E7-A149E1F76C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5916" y="1166621"/>
              <a:ext cx="1181101" cy="84130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D53BB40-AA74-417C-938E-0158F1DDB8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5916" y="2388260"/>
              <a:ext cx="1152939" cy="54831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BF3955-1292-43E8-BF8A-B0EB5696ABDA}"/>
                </a:ext>
              </a:extLst>
            </p:cNvPr>
            <p:cNvSpPr txBox="1"/>
            <p:nvPr/>
          </p:nvSpPr>
          <p:spPr>
            <a:xfrm>
              <a:off x="7258874" y="2007923"/>
              <a:ext cx="155713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สัมพันธ์กัน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67BD57D-73FB-4DBA-BB5D-783D9C29E1ED}"/>
              </a:ext>
            </a:extLst>
          </p:cNvPr>
          <p:cNvSpPr txBox="1"/>
          <p:nvPr/>
        </p:nvSpPr>
        <p:spPr>
          <a:xfrm>
            <a:off x="8297540" y="4702269"/>
            <a:ext cx="27878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กรเดินทาง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3829B0B7-F67E-44C3-B80B-9DBEF97C942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22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Down 23">
            <a:extLst>
              <a:ext uri="{FF2B5EF4-FFF2-40B4-BE49-F238E27FC236}">
                <a16:creationId xmlns:a16="http://schemas.microsoft.com/office/drawing/2014/main" id="{65FDD550-F915-4A34-A6AB-B0BDB6062C2C}"/>
              </a:ext>
            </a:extLst>
          </p:cNvPr>
          <p:cNvSpPr/>
          <p:nvPr/>
        </p:nvSpPr>
        <p:spPr>
          <a:xfrm rot="19500676">
            <a:off x="4935874" y="1115372"/>
            <a:ext cx="551251" cy="446169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997853-5FA1-4A2E-AC9C-32257B9FC595}"/>
              </a:ext>
            </a:extLst>
          </p:cNvPr>
          <p:cNvGrpSpPr/>
          <p:nvPr/>
        </p:nvGrpSpPr>
        <p:grpSpPr>
          <a:xfrm>
            <a:off x="5992001" y="686985"/>
            <a:ext cx="5031599" cy="1060366"/>
            <a:chOff x="384313" y="2799521"/>
            <a:chExt cx="5466522" cy="14113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E48FAC-55F7-4250-BC30-234E5098C376}"/>
                </a:ext>
              </a:extLst>
            </p:cNvPr>
            <p:cNvSpPr/>
            <p:nvPr/>
          </p:nvSpPr>
          <p:spPr>
            <a:xfrm>
              <a:off x="384313" y="2799521"/>
              <a:ext cx="5314122" cy="1258957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F25E30-60F1-4401-9460-7094FA3E1CB8}"/>
                </a:ext>
              </a:extLst>
            </p:cNvPr>
            <p:cNvSpPr/>
            <p:nvPr/>
          </p:nvSpPr>
          <p:spPr>
            <a:xfrm>
              <a:off x="536713" y="2951921"/>
              <a:ext cx="5314122" cy="12589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การเขียนเชิงหน้าที่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3316" name="Picture 4" descr="Image result for pyramid png">
            <a:extLst>
              <a:ext uri="{FF2B5EF4-FFF2-40B4-BE49-F238E27FC236}">
                <a16:creationId xmlns:a16="http://schemas.microsoft.com/office/drawing/2014/main" id="{456C4CE1-2905-4CFF-89CA-1708C9C3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32851"/>
            <a:ext cx="5031599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FC1B9-C60B-458E-8C18-5541321EA6B0}"/>
              </a:ext>
            </a:extLst>
          </p:cNvPr>
          <p:cNvSpPr txBox="1"/>
          <p:nvPr/>
        </p:nvSpPr>
        <p:spPr>
          <a:xfrm>
            <a:off x="6686837" y="2391359"/>
            <a:ext cx="3257263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สิ่งที่พวกเขาต้องรู้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3D1559-17DF-484A-BDC7-172D5333F56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894951" y="2622192"/>
            <a:ext cx="2791886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76FAD1-5E52-4458-83A3-5B845012847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279902" y="4067333"/>
            <a:ext cx="2743198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ED3CAC-B877-49BB-9642-E0462A029E77}"/>
              </a:ext>
            </a:extLst>
          </p:cNvPr>
          <p:cNvSpPr txBox="1"/>
          <p:nvPr/>
        </p:nvSpPr>
        <p:spPr>
          <a:xfrm>
            <a:off x="7023100" y="3836500"/>
            <a:ext cx="3496738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สิ่งที่พวกเขาควรรู้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95C95-0A45-4DF4-B6B6-1C99253EEC10}"/>
              </a:ext>
            </a:extLst>
          </p:cNvPr>
          <p:cNvSpPr txBox="1"/>
          <p:nvPr/>
        </p:nvSpPr>
        <p:spPr>
          <a:xfrm>
            <a:off x="7645399" y="5216506"/>
            <a:ext cx="3496733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เป็นเรื่องที่ดีสำหรับพวกเขาที่จะรู้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A9F68B-1E9F-4CA9-9613-F944A5126F8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724403" y="5447339"/>
            <a:ext cx="2920996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">
            <a:extLst>
              <a:ext uri="{FF2B5EF4-FFF2-40B4-BE49-F238E27FC236}">
                <a16:creationId xmlns:a16="http://schemas.microsoft.com/office/drawing/2014/main" id="{697D2A13-A3CE-48EC-9968-66F76AA92FC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1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997853-5FA1-4A2E-AC9C-32257B9FC595}"/>
              </a:ext>
            </a:extLst>
          </p:cNvPr>
          <p:cNvGrpSpPr/>
          <p:nvPr/>
        </p:nvGrpSpPr>
        <p:grpSpPr>
          <a:xfrm>
            <a:off x="5992001" y="686985"/>
            <a:ext cx="5031599" cy="1060366"/>
            <a:chOff x="384313" y="2799521"/>
            <a:chExt cx="5466522" cy="14113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E48FAC-55F7-4250-BC30-234E5098C376}"/>
                </a:ext>
              </a:extLst>
            </p:cNvPr>
            <p:cNvSpPr/>
            <p:nvPr/>
          </p:nvSpPr>
          <p:spPr>
            <a:xfrm>
              <a:off x="384313" y="2799521"/>
              <a:ext cx="5314122" cy="1258957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F25E30-60F1-4401-9460-7094FA3E1CB8}"/>
                </a:ext>
              </a:extLst>
            </p:cNvPr>
            <p:cNvSpPr/>
            <p:nvPr/>
          </p:nvSpPr>
          <p:spPr>
            <a:xfrm>
              <a:off x="536713" y="2951921"/>
              <a:ext cx="5314122" cy="12589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การเขียนเชิงหน้าที่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CEB84B-D9CE-44F4-890B-B61198B948F0}"/>
              </a:ext>
            </a:extLst>
          </p:cNvPr>
          <p:cNvGrpSpPr/>
          <p:nvPr/>
        </p:nvGrpSpPr>
        <p:grpSpPr>
          <a:xfrm>
            <a:off x="457201" y="1158504"/>
            <a:ext cx="5031599" cy="5114879"/>
            <a:chOff x="1143001" y="1115372"/>
            <a:chExt cx="5031599" cy="5114879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65FDD550-F915-4A34-A6AB-B0BDB6062C2C}"/>
                </a:ext>
              </a:extLst>
            </p:cNvPr>
            <p:cNvSpPr/>
            <p:nvPr/>
          </p:nvSpPr>
          <p:spPr>
            <a:xfrm rot="19500676">
              <a:off x="4935874" y="1115372"/>
              <a:ext cx="551251" cy="446169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16" name="Picture 4" descr="Image result for pyramid png">
              <a:extLst>
                <a:ext uri="{FF2B5EF4-FFF2-40B4-BE49-F238E27FC236}">
                  <a16:creationId xmlns:a16="http://schemas.microsoft.com/office/drawing/2014/main" id="{456C4CE1-2905-4CFF-89CA-1708C9C36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1" y="1632851"/>
              <a:ext cx="5031599" cy="459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3FF7F7-739B-45C5-BAED-E199C1DC4016}"/>
              </a:ext>
            </a:extLst>
          </p:cNvPr>
          <p:cNvSpPr txBox="1"/>
          <p:nvPr/>
        </p:nvSpPr>
        <p:spPr>
          <a:xfrm>
            <a:off x="5790624" y="2349514"/>
            <a:ext cx="594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ไปให้ตรงจุด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ให้ปัญหามีพื้นหลังเล็กน้อย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แสดงหลักฐานที่ให้การการสนับสนุนปัญหาของคุณ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สรุปและรวบรวมความเคลื่อนไหวจากผู้อ่านหากจำเป็น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4B4B60-645C-4ABC-92DB-8C82DF5AC6D0}"/>
              </a:ext>
            </a:extLst>
          </p:cNvPr>
          <p:cNvGrpSpPr/>
          <p:nvPr/>
        </p:nvGrpSpPr>
        <p:grpSpPr>
          <a:xfrm>
            <a:off x="6703202" y="4635500"/>
            <a:ext cx="4180123" cy="1200329"/>
            <a:chOff x="6703202" y="4635500"/>
            <a:chExt cx="4180123" cy="12003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B07677D-757E-4802-889F-252968640EF3}"/>
                </a:ext>
              </a:extLst>
            </p:cNvPr>
            <p:cNvSpPr/>
            <p:nvPr/>
          </p:nvSpPr>
          <p:spPr>
            <a:xfrm>
              <a:off x="6703202" y="4635500"/>
              <a:ext cx="4180123" cy="1181100"/>
            </a:xfrm>
            <a:prstGeom prst="roundRect">
              <a:avLst/>
            </a:prstGeom>
            <a:noFill/>
            <a:ln w="38100">
              <a:solidFill>
                <a:srgbClr val="EB585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76DE82-EA35-4920-86E3-DC8E8EC006FD}"/>
                </a:ext>
              </a:extLst>
            </p:cNvPr>
            <p:cNvSpPr/>
            <p:nvPr/>
          </p:nvSpPr>
          <p:spPr>
            <a:xfrm>
              <a:off x="6793925" y="4635500"/>
              <a:ext cx="4089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คุณสามารถช่วยผู้อ่านของคุณโดย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</a:p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การใช้รายการ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การใช้หัวเรื่องย่อยสั้นๆ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2" name="Oval 8">
            <a:extLst>
              <a:ext uri="{FF2B5EF4-FFF2-40B4-BE49-F238E27FC236}">
                <a16:creationId xmlns:a16="http://schemas.microsoft.com/office/drawing/2014/main" id="{E17F918A-7D38-4FC9-B237-6FDC25D3A8A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6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DE6E6-FC76-4612-A564-F47ADDE7C45C}"/>
              </a:ext>
            </a:extLst>
          </p:cNvPr>
          <p:cNvSpPr txBox="1"/>
          <p:nvPr/>
        </p:nvSpPr>
        <p:spPr>
          <a:xfrm>
            <a:off x="2197740" y="1969677"/>
            <a:ext cx="92068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ฉันมีความยินดีอย่างยิ่งที่ได้เขียนจดหมายฉบับนี้เพื่อสนับสนุนการสมัคร ... สู่มหาวิทยาลัยของคุณ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ฉันรู้จัก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จากประสบการณ์ของฉันกับ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พูดเกี่ยวกับความคิดเห็นของคุณ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แสดงการสนับสนุน ตัวอย่างเช่น ฉันมีความยินดีเป็นอย่างยิ่งที่ได้ทราบว่า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…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มีความสนใจใน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(บางสิ่ง) เป็นอย่างมาก ด้วยศักยภาพของเขา/เธอ ฉันมั่นใจว่า 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777E6-E2D1-4C01-A16E-F92903100421}"/>
              </a:ext>
            </a:extLst>
          </p:cNvPr>
          <p:cNvSpPr txBox="1"/>
          <p:nvPr/>
        </p:nvSpPr>
        <p:spPr>
          <a:xfrm>
            <a:off x="2197741" y="754658"/>
            <a:ext cx="9206859" cy="615553"/>
          </a:xfrm>
          <a:prstGeom prst="rect">
            <a:avLst/>
          </a:prstGeom>
          <a:solidFill>
            <a:srgbClr val="EB98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จดหมายแนะนำ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D32F6E-7A65-4B05-A74A-9057E5EE1796}"/>
              </a:ext>
            </a:extLst>
          </p:cNvPr>
          <p:cNvGrpSpPr/>
          <p:nvPr/>
        </p:nvGrpSpPr>
        <p:grpSpPr>
          <a:xfrm>
            <a:off x="-9009" y="3273287"/>
            <a:ext cx="2206750" cy="785190"/>
            <a:chOff x="-15113" y="3273287"/>
            <a:chExt cx="3701520" cy="7851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45EFE1-5801-4D74-8520-98444BDCB7F1}"/>
                </a:ext>
              </a:extLst>
            </p:cNvPr>
            <p:cNvSpPr/>
            <p:nvPr/>
          </p:nvSpPr>
          <p:spPr>
            <a:xfrm>
              <a:off x="-15113" y="3273287"/>
              <a:ext cx="3701520" cy="785190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EDEE0A-B59C-4733-A09C-AEAFBD8D1BC6}"/>
                </a:ext>
              </a:extLst>
            </p:cNvPr>
            <p:cNvSpPr/>
            <p:nvPr/>
          </p:nvSpPr>
          <p:spPr>
            <a:xfrm>
              <a:off x="0" y="3429000"/>
              <a:ext cx="3314133" cy="629477"/>
            </a:xfrm>
            <a:prstGeom prst="rect">
              <a:avLst/>
            </a:prstGeom>
            <a:solidFill>
              <a:srgbClr val="A41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6387440-EA87-401D-BBAC-7B047E343F08}"/>
              </a:ext>
            </a:extLst>
          </p:cNvPr>
          <p:cNvSpPr/>
          <p:nvPr/>
        </p:nvSpPr>
        <p:spPr>
          <a:xfrm>
            <a:off x="2197741" y="1828800"/>
            <a:ext cx="9206859" cy="4038600"/>
          </a:xfrm>
          <a:prstGeom prst="rect">
            <a:avLst/>
          </a:prstGeom>
          <a:noFill/>
          <a:ln w="28575">
            <a:solidFill>
              <a:srgbClr val="A4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7556D-E3D0-4068-8864-B2B8BC406CE6}"/>
              </a:ext>
            </a:extLst>
          </p:cNvPr>
          <p:cNvSpPr/>
          <p:nvPr/>
        </p:nvSpPr>
        <p:spPr>
          <a:xfrm>
            <a:off x="2197741" y="1277878"/>
            <a:ext cx="9206858" cy="45719"/>
          </a:xfrm>
          <a:prstGeom prst="rect">
            <a:avLst/>
          </a:prstGeom>
          <a:solidFill>
            <a:srgbClr val="A41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419F039A-7284-4472-B26A-7505DDFAB83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96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777E6-E2D1-4C01-A16E-F92903100421}"/>
              </a:ext>
            </a:extLst>
          </p:cNvPr>
          <p:cNvSpPr txBox="1"/>
          <p:nvPr/>
        </p:nvSpPr>
        <p:spPr>
          <a:xfrm>
            <a:off x="2197741" y="449858"/>
            <a:ext cx="9206859" cy="615553"/>
          </a:xfrm>
          <a:prstGeom prst="rect">
            <a:avLst/>
          </a:prstGeom>
          <a:solidFill>
            <a:srgbClr val="EB98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D32F6E-7A65-4B05-A74A-9057E5EE1796}"/>
              </a:ext>
            </a:extLst>
          </p:cNvPr>
          <p:cNvGrpSpPr/>
          <p:nvPr/>
        </p:nvGrpSpPr>
        <p:grpSpPr>
          <a:xfrm>
            <a:off x="-9009" y="3273287"/>
            <a:ext cx="2206750" cy="785190"/>
            <a:chOff x="-15113" y="3273287"/>
            <a:chExt cx="3701520" cy="7851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45EFE1-5801-4D74-8520-98444BDCB7F1}"/>
                </a:ext>
              </a:extLst>
            </p:cNvPr>
            <p:cNvSpPr/>
            <p:nvPr/>
          </p:nvSpPr>
          <p:spPr>
            <a:xfrm>
              <a:off x="-15113" y="3273287"/>
              <a:ext cx="3701520" cy="785190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EDEE0A-B59C-4733-A09C-AEAFBD8D1BC6}"/>
                </a:ext>
              </a:extLst>
            </p:cNvPr>
            <p:cNvSpPr/>
            <p:nvPr/>
          </p:nvSpPr>
          <p:spPr>
            <a:xfrm>
              <a:off x="0" y="3429000"/>
              <a:ext cx="3314133" cy="629477"/>
            </a:xfrm>
            <a:prstGeom prst="rect">
              <a:avLst/>
            </a:prstGeom>
            <a:solidFill>
              <a:srgbClr val="A41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6387440-EA87-401D-BBAC-7B047E343F08}"/>
              </a:ext>
            </a:extLst>
          </p:cNvPr>
          <p:cNvSpPr/>
          <p:nvPr/>
        </p:nvSpPr>
        <p:spPr>
          <a:xfrm>
            <a:off x="2197741" y="1018797"/>
            <a:ext cx="9206859" cy="5084545"/>
          </a:xfrm>
          <a:prstGeom prst="rect">
            <a:avLst/>
          </a:prstGeom>
          <a:noFill/>
          <a:ln w="28575">
            <a:solidFill>
              <a:srgbClr val="A4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7556D-E3D0-4068-8864-B2B8BC406CE6}"/>
              </a:ext>
            </a:extLst>
          </p:cNvPr>
          <p:cNvSpPr/>
          <p:nvPr/>
        </p:nvSpPr>
        <p:spPr>
          <a:xfrm>
            <a:off x="2197741" y="973078"/>
            <a:ext cx="9206858" cy="45719"/>
          </a:xfrm>
          <a:prstGeom prst="rect">
            <a:avLst/>
          </a:prstGeom>
          <a:solidFill>
            <a:srgbClr val="A41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3D37A-D5E8-4614-A132-D072968A58B2}"/>
              </a:ext>
            </a:extLst>
          </p:cNvPr>
          <p:cNvSpPr txBox="1"/>
          <p:nvPr/>
        </p:nvSpPr>
        <p:spPr>
          <a:xfrm>
            <a:off x="2204090" y="1037827"/>
            <a:ext cx="91941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นักเรียนทุกคนที่เข้าเรียนหลักสูตร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ที่มหาวิทยาลัย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วันที่ 5 กันยายน 2019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การส่งโครงงานสุดท้ายของคุณ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เราสังเกตเห็นว่ามีบางคนส่งโครงการสุดท้าย ซึ่งสำคัญมากในขณะนี้ เพราะเป็นตัวกำหนดว่าคุณจะสำเร็จการศึกษาหรือไม่ ในปีก่อนหน้าเรามีเหตุการณ์เดียวกัน และนักเรียนมักจะกลับมาหาฉันเมื่อพวกเขาพบว่าพวกเขาไม่มีรายชื่อในผู้ที่สำเร็จการศึกษา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โครงงานจะคิดคะแนนเป็นร้อยละสี่สิบของเกรด และนั่นคือเหตุผลที่ควรดำเนินการอย่างจริงจัง ในบันทึกนั้นแผนกได้กำหนดส่งไว้วันที่ 3 สิงหาคม 2018 หากคุณไม่ได้ส่งโครงงานของคุณตามกำหนด คุณจะต้องรอ 1 ปีการศึกษาเพื่อสำเร็จการศึกษา  จึงขอแนะนำให้คุณส่งโครงงานของคุก่อนถึงกำหนดส่ง เนื่องจากเราไม่ต้องการให้คุณเป็นทุกข์ในระหว่าง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การจบการศึกษา ขอบคุณล่วงหน้า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ขอแสดงความนับถือ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       ลายเซ็น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        แผนก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7FF8D-96DF-41DA-BAAD-35FEFCA1D4EA}"/>
              </a:ext>
            </a:extLst>
          </p:cNvPr>
          <p:cNvSpPr/>
          <p:nvPr/>
        </p:nvSpPr>
        <p:spPr>
          <a:xfrm>
            <a:off x="305750" y="6070956"/>
            <a:ext cx="41392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https://www.aresearchguide.com/write-a-memorandum.html?fbclid=IwAR3LBh99aOgin7EAH45xAt7J7klaL9BzLGvtl2waiJ6-_nJ4IBJ4eo5nqSI</a:t>
            </a:r>
            <a:endParaRPr lang="en-US" sz="900" dirty="0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AC57307E-FFD4-4DBE-827F-EA62E3F3E02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3561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6915AA-F022-4B57-BAC5-25166D633992}"/>
              </a:ext>
            </a:extLst>
          </p:cNvPr>
          <p:cNvGrpSpPr/>
          <p:nvPr/>
        </p:nvGrpSpPr>
        <p:grpSpPr>
          <a:xfrm>
            <a:off x="384313" y="3150512"/>
            <a:ext cx="4441687" cy="1060366"/>
            <a:chOff x="384313" y="2799521"/>
            <a:chExt cx="5466522" cy="14113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3233D7-2219-423E-8165-51AC6485E32B}"/>
                </a:ext>
              </a:extLst>
            </p:cNvPr>
            <p:cNvSpPr/>
            <p:nvPr/>
          </p:nvSpPr>
          <p:spPr>
            <a:xfrm>
              <a:off x="384313" y="2799521"/>
              <a:ext cx="5314122" cy="1258957"/>
            </a:xfrm>
            <a:prstGeom prst="rect">
              <a:avLst/>
            </a:prstGeom>
            <a:solidFill>
              <a:srgbClr val="00206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C4C5A-94FE-4BDF-A59E-4D05A55EB567}"/>
                </a:ext>
              </a:extLst>
            </p:cNvPr>
            <p:cNvSpPr/>
            <p:nvPr/>
          </p:nvSpPr>
          <p:spPr>
            <a:xfrm>
              <a:off x="536713" y="2951921"/>
              <a:ext cx="5314122" cy="12589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การเขียนเชิงวิชาการ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D11F13-962E-4081-B19A-50FAD469BD92}"/>
              </a:ext>
            </a:extLst>
          </p:cNvPr>
          <p:cNvGrpSpPr/>
          <p:nvPr/>
        </p:nvGrpSpPr>
        <p:grpSpPr>
          <a:xfrm>
            <a:off x="3133493" y="138610"/>
            <a:ext cx="8866780" cy="6011708"/>
            <a:chOff x="3058520" y="147792"/>
            <a:chExt cx="8866780" cy="60117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D880D03-0944-4F5C-BD8F-A1AAE509928A}"/>
                </a:ext>
              </a:extLst>
            </p:cNvPr>
            <p:cNvGrpSpPr/>
            <p:nvPr/>
          </p:nvGrpSpPr>
          <p:grpSpPr>
            <a:xfrm>
              <a:off x="3058520" y="707702"/>
              <a:ext cx="8866780" cy="5451798"/>
              <a:chOff x="3058520" y="707702"/>
              <a:chExt cx="8866780" cy="5451798"/>
            </a:xfrm>
          </p:grpSpPr>
          <p:pic>
            <p:nvPicPr>
              <p:cNvPr id="7170" name="Picture 2" descr="Image result for sand clock png">
                <a:extLst>
                  <a:ext uri="{FF2B5EF4-FFF2-40B4-BE49-F238E27FC236}">
                    <a16:creationId xmlns:a16="http://schemas.microsoft.com/office/drawing/2014/main" id="{30DB28C5-2BE8-4D1E-B830-411EC72AA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520" y="707702"/>
                <a:ext cx="8866780" cy="545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EFF11A-42DA-4461-82C6-FCA79158EDED}"/>
                  </a:ext>
                </a:extLst>
              </p:cNvPr>
              <p:cNvSpPr txBox="1"/>
              <p:nvPr/>
            </p:nvSpPr>
            <p:spPr>
              <a:xfrm>
                <a:off x="6229350" y="813504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บทนำ</a:t>
                </a:r>
                <a:endPara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AF259F-0B74-4FA7-AA9E-A848C26DD4DB}"/>
                  </a:ext>
                </a:extLst>
              </p:cNvPr>
              <p:cNvSpPr txBox="1"/>
              <p:nvPr/>
            </p:nvSpPr>
            <p:spPr>
              <a:xfrm>
                <a:off x="6158410" y="1922817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การทบทวนวรรณกรรม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C12CD4-AF72-42FB-AB8E-50C2B9A2DAFE}"/>
                  </a:ext>
                </a:extLst>
              </p:cNvPr>
              <p:cNvSpPr txBox="1"/>
              <p:nvPr/>
            </p:nvSpPr>
            <p:spPr>
              <a:xfrm>
                <a:off x="9142736" y="3012584"/>
                <a:ext cx="2273300" cy="523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ระเบียบวิธี</a:t>
                </a:r>
                <a:endPara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6F5F58-B646-4EF0-B126-4EC8E2208B58}"/>
                  </a:ext>
                </a:extLst>
              </p:cNvPr>
              <p:cNvSpPr txBox="1"/>
              <p:nvPr/>
            </p:nvSpPr>
            <p:spPr>
              <a:xfrm>
                <a:off x="6158410" y="4381209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การดำเนินงาน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99A1D6-F72C-4D85-AD06-8D04DCF0A161}"/>
                  </a:ext>
                </a:extLst>
              </p:cNvPr>
              <p:cNvSpPr txBox="1"/>
              <p:nvPr/>
            </p:nvSpPr>
            <p:spPr>
              <a:xfrm>
                <a:off x="6097022" y="5447731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ข้อสรุป</a:t>
                </a:r>
                <a:endPara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D51D39-F0F0-4352-BB01-F3D47E118085}"/>
                  </a:ext>
                </a:extLst>
              </p:cNvPr>
              <p:cNvSpPr/>
              <p:nvPr/>
            </p:nvSpPr>
            <p:spPr>
              <a:xfrm>
                <a:off x="7189975" y="3135096"/>
                <a:ext cx="393700" cy="34284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2BC8D31-56E0-4CB2-8622-7064213268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6825" y="3306517"/>
                <a:ext cx="1755911" cy="0"/>
              </a:xfrm>
              <a:prstGeom prst="straightConnector1">
                <a:avLst/>
              </a:prstGeom>
              <a:ln w="5715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5F1806-79BF-4177-BC2D-82DF5832C5BF}"/>
                </a:ext>
              </a:extLst>
            </p:cNvPr>
            <p:cNvGrpSpPr/>
            <p:nvPr/>
          </p:nvGrpSpPr>
          <p:grpSpPr>
            <a:xfrm>
              <a:off x="6826666" y="147792"/>
              <a:ext cx="4914828" cy="715462"/>
              <a:chOff x="6826666" y="147792"/>
              <a:chExt cx="4914828" cy="715462"/>
            </a:xfrm>
          </p:grpSpPr>
          <p:pic>
            <p:nvPicPr>
              <p:cNvPr id="1026" name="Picture 2" descr="Image result for eye png">
                <a:extLst>
                  <a:ext uri="{FF2B5EF4-FFF2-40B4-BE49-F238E27FC236}">
                    <a16:creationId xmlns:a16="http://schemas.microsoft.com/office/drawing/2014/main" id="{1DDFE33A-85CB-4553-B2D0-D47D3C2A1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644" b="24555"/>
              <a:stretch/>
            </p:blipFill>
            <p:spPr bwMode="auto">
              <a:xfrm>
                <a:off x="6826666" y="147792"/>
                <a:ext cx="1021246" cy="559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346262-1EB8-413A-8746-FBB242224924}"/>
                  </a:ext>
                </a:extLst>
              </p:cNvPr>
              <p:cNvSpPr txBox="1"/>
              <p:nvPr/>
            </p:nvSpPr>
            <p:spPr>
              <a:xfrm>
                <a:off x="9468194" y="340034"/>
                <a:ext cx="2273300" cy="523220"/>
              </a:xfrm>
              <a:prstGeom prst="rect">
                <a:avLst/>
              </a:prstGeom>
              <a:solidFill>
                <a:srgbClr val="EB988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บทคัดย่อ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8ADFA1C-2FFB-493B-9CC0-9A11DB2F4A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91592" y="542464"/>
                <a:ext cx="1755911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Oval 8">
            <a:extLst>
              <a:ext uri="{FF2B5EF4-FFF2-40B4-BE49-F238E27FC236}">
                <a16:creationId xmlns:a16="http://schemas.microsoft.com/office/drawing/2014/main" id="{A74382F1-1860-4A78-A938-FFF87EC748D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44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9917150" y="2205393"/>
            <a:ext cx="96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กระทู้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-1274" r="-133" b="62786"/>
          <a:stretch/>
        </p:blipFill>
        <p:spPr bwMode="auto">
          <a:xfrm>
            <a:off x="2268229" y="3874650"/>
            <a:ext cx="7824934" cy="15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520414" y="2935624"/>
            <a:ext cx="9060660" cy="2506419"/>
            <a:chOff x="1449872" y="2458549"/>
            <a:chExt cx="9060660" cy="25064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49872" y="2458549"/>
              <a:ext cx="9060660" cy="1950075"/>
              <a:chOff x="1284193" y="2543379"/>
              <a:chExt cx="9060660" cy="1950075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193" y="2543379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0" y="4441748"/>
              <a:ext cx="1059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7" y="432883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834614" y="4669958"/>
            <a:ext cx="4028661" cy="674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เค้าโครง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AD260-F8AC-44DE-8F97-61E64C36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7" t="28511" b="21560"/>
          <a:stretch/>
        </p:blipFill>
        <p:spPr>
          <a:xfrm>
            <a:off x="3686514" y="424069"/>
            <a:ext cx="5324965" cy="1590260"/>
          </a:xfrm>
          <a:prstGeom prst="rect">
            <a:avLst/>
          </a:prstGeom>
        </p:spPr>
      </p:pic>
      <p:pic>
        <p:nvPicPr>
          <p:cNvPr id="10248" name="Picture 8" descr="Related image">
            <a:extLst>
              <a:ext uri="{FF2B5EF4-FFF2-40B4-BE49-F238E27FC236}">
                <a16:creationId xmlns:a16="http://schemas.microsoft.com/office/drawing/2014/main" id="{8EB4F0DF-37B7-4029-BFDE-9346878B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01" y="3105357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>
            <a:extLst>
              <a:ext uri="{FF2B5EF4-FFF2-40B4-BE49-F238E27FC236}">
                <a16:creationId xmlns:a16="http://schemas.microsoft.com/office/drawing/2014/main" id="{BB20105C-D5F2-4607-9172-CAA6C5A6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78" y="3544442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>
            <a:extLst>
              <a:ext uri="{FF2B5EF4-FFF2-40B4-BE49-F238E27FC236}">
                <a16:creationId xmlns:a16="http://schemas.microsoft.com/office/drawing/2014/main" id="{6B734D54-E508-485E-846E-4DD4FCF7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13" y="3188019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8A20F-BEC0-46C2-8B3A-AF5A0DCCE41E}"/>
              </a:ext>
            </a:extLst>
          </p:cNvPr>
          <p:cNvSpPr txBox="1"/>
          <p:nvPr/>
        </p:nvSpPr>
        <p:spPr>
          <a:xfrm>
            <a:off x="4037627" y="2696706"/>
            <a:ext cx="12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เนื้อเรื่อง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750298-0B09-4ED2-B38A-FC9A48B9AE7C}"/>
              </a:ext>
            </a:extLst>
          </p:cNvPr>
          <p:cNvSpPr txBox="1"/>
          <p:nvPr/>
        </p:nvSpPr>
        <p:spPr>
          <a:xfrm>
            <a:off x="3996906" y="2351145"/>
            <a:ext cx="1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AA5A5B-7B49-40FE-8F5E-86F7175CE28E}"/>
              </a:ext>
            </a:extLst>
          </p:cNvPr>
          <p:cNvSpPr txBox="1"/>
          <p:nvPr/>
        </p:nvSpPr>
        <p:spPr>
          <a:xfrm>
            <a:off x="5624050" y="2720955"/>
            <a:ext cx="1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67838-B381-47FC-95C1-C23B0F438E01}"/>
              </a:ext>
            </a:extLst>
          </p:cNvPr>
          <p:cNvSpPr txBox="1"/>
          <p:nvPr/>
        </p:nvSpPr>
        <p:spPr>
          <a:xfrm>
            <a:off x="7618199" y="2405454"/>
            <a:ext cx="1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D69763-787D-4782-9AB6-4E3B579934BE}"/>
              </a:ext>
            </a:extLst>
          </p:cNvPr>
          <p:cNvSpPr txBox="1"/>
          <p:nvPr/>
        </p:nvSpPr>
        <p:spPr>
          <a:xfrm>
            <a:off x="5660049" y="3076705"/>
            <a:ext cx="12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เนื้อเรื่อง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2CA0C0-14F9-4F9F-89A3-080FDF0D609C}"/>
              </a:ext>
            </a:extLst>
          </p:cNvPr>
          <p:cNvSpPr txBox="1"/>
          <p:nvPr/>
        </p:nvSpPr>
        <p:spPr>
          <a:xfrm>
            <a:off x="7619304" y="2759218"/>
            <a:ext cx="1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เนื้อเรื่อง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D013317A-9630-4ACF-9A82-373415B680E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416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9582C-705D-4D1E-A563-6B31039D9310}"/>
              </a:ext>
            </a:extLst>
          </p:cNvPr>
          <p:cNvGrpSpPr/>
          <p:nvPr/>
        </p:nvGrpSpPr>
        <p:grpSpPr>
          <a:xfrm>
            <a:off x="491084" y="2550558"/>
            <a:ext cx="4119014" cy="1584729"/>
            <a:chOff x="7593495" y="3342071"/>
            <a:chExt cx="4035286" cy="158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7135B-A87B-4386-8B23-CBBFDF4054BA}"/>
                </a:ext>
              </a:extLst>
            </p:cNvPr>
            <p:cNvSpPr txBox="1"/>
            <p:nvPr/>
          </p:nvSpPr>
          <p:spPr>
            <a:xfrm>
              <a:off x="7600120" y="3342071"/>
              <a:ext cx="4028661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การเดินทางของ</a:t>
              </a:r>
            </a:p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บทนำ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9B262-6CC1-460E-8397-219EBC626615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8368-3713-4DDF-8D27-973B8DC1F8D0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688FFC-7405-4F75-BB99-FDA587EE0075}"/>
              </a:ext>
            </a:extLst>
          </p:cNvPr>
          <p:cNvSpPr/>
          <p:nvPr/>
        </p:nvSpPr>
        <p:spPr>
          <a:xfrm>
            <a:off x="4610100" y="1765300"/>
            <a:ext cx="7047614" cy="3167381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8302" y="5101893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การเชื่อมต่อคำหลักจากหัวเรื่องเข้าสู่งานของคุณ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28DF3-E9CE-44D0-A3C7-DAA3EB31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41" y="2009002"/>
            <a:ext cx="6873732" cy="2778899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7FFE8CEA-0ED6-4465-9267-C009F0C51E7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176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9582C-705D-4D1E-A563-6B31039D9310}"/>
              </a:ext>
            </a:extLst>
          </p:cNvPr>
          <p:cNvGrpSpPr/>
          <p:nvPr/>
        </p:nvGrpSpPr>
        <p:grpSpPr>
          <a:xfrm>
            <a:off x="491084" y="2467428"/>
            <a:ext cx="4119014" cy="1584729"/>
            <a:chOff x="7593495" y="3258941"/>
            <a:chExt cx="4035286" cy="158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7135B-A87B-4386-8B23-CBBFDF4054BA}"/>
                </a:ext>
              </a:extLst>
            </p:cNvPr>
            <p:cNvSpPr txBox="1"/>
            <p:nvPr/>
          </p:nvSpPr>
          <p:spPr>
            <a:xfrm>
              <a:off x="7600120" y="3258941"/>
              <a:ext cx="4028661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การเดินทางของ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การทบทวน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9B262-6CC1-460E-8397-219EBC626615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8368-3713-4DDF-8D27-973B8DC1F8D0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688FFC-7405-4F75-BB99-FDA587EE0075}"/>
              </a:ext>
            </a:extLst>
          </p:cNvPr>
          <p:cNvSpPr/>
          <p:nvPr/>
        </p:nvSpPr>
        <p:spPr>
          <a:xfrm>
            <a:off x="4610100" y="1765300"/>
            <a:ext cx="7047614" cy="3167381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2217" y="5047714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เชื่อมต่อผลงานที่มีอยู่กับงานของคุณ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A3D80-754D-434F-9D58-8D77F271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41" y="2009002"/>
            <a:ext cx="6873732" cy="2778899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EA292DD0-F11D-4E4E-88D8-322BEF5F671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924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617D24-F10D-4750-A220-94B168D9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6" y="3197358"/>
            <a:ext cx="5135135" cy="2038205"/>
          </a:xfrm>
          <a:prstGeom prst="rect">
            <a:avLst/>
          </a:prstGeom>
        </p:spPr>
      </p:pic>
      <p:pic>
        <p:nvPicPr>
          <p:cNvPr id="4" name="Picture 4" descr="Image result for person icon png">
            <a:extLst>
              <a:ext uri="{FF2B5EF4-FFF2-40B4-BE49-F238E27FC236}">
                <a16:creationId xmlns:a16="http://schemas.microsoft.com/office/drawing/2014/main" id="{BC211DBE-78C7-4913-9000-CAEE72C91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0" y="5290797"/>
            <a:ext cx="441017" cy="8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135A2D-A61B-4B45-AF99-DFB4CCB7203E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8229604" y="4086333"/>
            <a:ext cx="2715066" cy="1642521"/>
          </a:xfrm>
          <a:prstGeom prst="line">
            <a:avLst/>
          </a:prstGeom>
          <a:ln w="38100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Image result for person icon png">
            <a:extLst>
              <a:ext uri="{FF2B5EF4-FFF2-40B4-BE49-F238E27FC236}">
                <a16:creationId xmlns:a16="http://schemas.microsoft.com/office/drawing/2014/main" id="{440F52A6-C3F5-4BFB-A76B-7886BBC7E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1" y="3616206"/>
            <a:ext cx="444581" cy="8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CAABF3-E0CA-4576-AC2B-45AA98B1C0AC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8229604" y="4057803"/>
            <a:ext cx="2715067" cy="2853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Image result for person icon png">
            <a:extLst>
              <a:ext uri="{FF2B5EF4-FFF2-40B4-BE49-F238E27FC236}">
                <a16:creationId xmlns:a16="http://schemas.microsoft.com/office/drawing/2014/main" id="{97FD6787-29FC-4C22-ABD6-CB7FBE9B3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0" y="1689020"/>
            <a:ext cx="444582" cy="10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EF55-CAF8-46EB-AABB-AA67CC1DD34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8229606" y="2191325"/>
            <a:ext cx="2715064" cy="1895008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A29EA-5924-41A8-926C-AF08A5FDA8C8}"/>
              </a:ext>
            </a:extLst>
          </p:cNvPr>
          <p:cNvGrpSpPr/>
          <p:nvPr/>
        </p:nvGrpSpPr>
        <p:grpSpPr>
          <a:xfrm>
            <a:off x="1723207" y="1137278"/>
            <a:ext cx="9804511" cy="254785"/>
            <a:chOff x="396079" y="1909346"/>
            <a:chExt cx="9804511" cy="2547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186C8A-3306-4B29-90DC-9B8AF7E9FC88}"/>
                </a:ext>
              </a:extLst>
            </p:cNvPr>
            <p:cNvSpPr/>
            <p:nvPr/>
          </p:nvSpPr>
          <p:spPr>
            <a:xfrm>
              <a:off x="396079" y="1909346"/>
              <a:ext cx="9804511" cy="2547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375947-D18B-4246-B3C3-95B182207123}"/>
                </a:ext>
              </a:extLst>
            </p:cNvPr>
            <p:cNvSpPr/>
            <p:nvPr/>
          </p:nvSpPr>
          <p:spPr>
            <a:xfrm>
              <a:off x="396079" y="1909346"/>
              <a:ext cx="9803581" cy="1691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C084686-9A64-4458-BB35-890B862F90F4}"/>
              </a:ext>
            </a:extLst>
          </p:cNvPr>
          <p:cNvSpPr txBox="1"/>
          <p:nvPr/>
        </p:nvSpPr>
        <p:spPr>
          <a:xfrm>
            <a:off x="3459660" y="644224"/>
            <a:ext cx="5272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การสื่อสารด้วย </a:t>
            </a:r>
            <a:r>
              <a:rPr lang="th-TH" sz="3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  <a:endParaRPr lang="en-US" sz="3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6" name="Picture 4" descr="Image result for document png">
            <a:extLst>
              <a:ext uri="{FF2B5EF4-FFF2-40B4-BE49-F238E27FC236}">
                <a16:creationId xmlns:a16="http://schemas.microsoft.com/office/drawing/2014/main" id="{10D226F4-9196-49ED-B4C5-FBCEE1CE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42" y="2975795"/>
            <a:ext cx="2111313" cy="23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ccuracy png">
            <a:extLst>
              <a:ext uri="{FF2B5EF4-FFF2-40B4-BE49-F238E27FC236}">
                <a16:creationId xmlns:a16="http://schemas.microsoft.com/office/drawing/2014/main" id="{0B00881C-7314-49AA-8ADB-C951C352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75" y="4602092"/>
            <a:ext cx="1279407" cy="12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94BC9F1-8906-4EC0-B0D6-94DF5A3A7D64}"/>
              </a:ext>
            </a:extLst>
          </p:cNvPr>
          <p:cNvGrpSpPr/>
          <p:nvPr/>
        </p:nvGrpSpPr>
        <p:grpSpPr>
          <a:xfrm>
            <a:off x="6183845" y="2778126"/>
            <a:ext cx="1636947" cy="563304"/>
            <a:chOff x="4642047" y="1729945"/>
            <a:chExt cx="1636947" cy="56330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ACB088-7407-438F-A386-31763EC0B1DF}"/>
                </a:ext>
              </a:extLst>
            </p:cNvPr>
            <p:cNvSpPr/>
            <p:nvPr/>
          </p:nvSpPr>
          <p:spPr>
            <a:xfrm>
              <a:off x="4642047" y="1729945"/>
              <a:ext cx="1636947" cy="563304"/>
            </a:xfrm>
            <a:prstGeom prst="roundRect">
              <a:avLst/>
            </a:prstGeom>
            <a:solidFill>
              <a:srgbClr val="FFFFA3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B79B3E-DF1B-452B-B617-FA14C792943E}"/>
                </a:ext>
              </a:extLst>
            </p:cNvPr>
            <p:cNvSpPr txBox="1"/>
            <p:nvPr/>
          </p:nvSpPr>
          <p:spPr>
            <a:xfrm>
              <a:off x="4715879" y="1780764"/>
              <a:ext cx="1489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เนื้อหา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650B57-771D-4C08-AB1D-34EC0127C9E4}"/>
              </a:ext>
            </a:extLst>
          </p:cNvPr>
          <p:cNvCxnSpPr>
            <a:cxnSpLocks/>
          </p:cNvCxnSpPr>
          <p:nvPr/>
        </p:nvCxnSpPr>
        <p:spPr>
          <a:xfrm flipV="1">
            <a:off x="5816649" y="4311837"/>
            <a:ext cx="824882" cy="7318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8">
            <a:extLst>
              <a:ext uri="{FF2B5EF4-FFF2-40B4-BE49-F238E27FC236}">
                <a16:creationId xmlns:a16="http://schemas.microsoft.com/office/drawing/2014/main" id="{7BC3FFCE-3A19-4001-BD78-5A6DC28AC7D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86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9582C-705D-4D1E-A563-6B31039D9310}"/>
              </a:ext>
            </a:extLst>
          </p:cNvPr>
          <p:cNvGrpSpPr/>
          <p:nvPr/>
        </p:nvGrpSpPr>
        <p:grpSpPr>
          <a:xfrm>
            <a:off x="491084" y="2467428"/>
            <a:ext cx="4119014" cy="1584729"/>
            <a:chOff x="7593495" y="3258941"/>
            <a:chExt cx="4035286" cy="158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7135B-A87B-4386-8B23-CBBFDF4054BA}"/>
                </a:ext>
              </a:extLst>
            </p:cNvPr>
            <p:cNvSpPr txBox="1"/>
            <p:nvPr/>
          </p:nvSpPr>
          <p:spPr>
            <a:xfrm>
              <a:off x="7600120" y="3258941"/>
              <a:ext cx="4028661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การเดินทางของ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ระเบียบวิธี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9B262-6CC1-460E-8397-219EBC626615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8368-3713-4DDF-8D27-973B8DC1F8D0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688FFC-7405-4F75-BB99-FDA587EE0075}"/>
              </a:ext>
            </a:extLst>
          </p:cNvPr>
          <p:cNvSpPr/>
          <p:nvPr/>
        </p:nvSpPr>
        <p:spPr>
          <a:xfrm>
            <a:off x="4610100" y="1765300"/>
            <a:ext cx="7047614" cy="316738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233" y="5047714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นำผู้อ่านจากแนวคิดของคุณเข้าสู่รายละเอียด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6C6DE-1218-41E7-9953-2F490528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41" y="2009002"/>
            <a:ext cx="6873732" cy="2778899"/>
          </a:xfrm>
          <a:prstGeom prst="rect">
            <a:avLst/>
          </a:prstGeom>
        </p:spPr>
      </p:pic>
      <p:sp>
        <p:nvSpPr>
          <p:cNvPr id="12" name="Oval 8">
            <a:extLst>
              <a:ext uri="{FF2B5EF4-FFF2-40B4-BE49-F238E27FC236}">
                <a16:creationId xmlns:a16="http://schemas.microsoft.com/office/drawing/2014/main" id="{24D88747-CD06-4832-9146-306E6535ADE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14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9582C-705D-4D1E-A563-6B31039D9310}"/>
              </a:ext>
            </a:extLst>
          </p:cNvPr>
          <p:cNvGrpSpPr/>
          <p:nvPr/>
        </p:nvGrpSpPr>
        <p:grpSpPr>
          <a:xfrm>
            <a:off x="491084" y="2467428"/>
            <a:ext cx="4119014" cy="1584729"/>
            <a:chOff x="7593495" y="3258941"/>
            <a:chExt cx="4035286" cy="158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7135B-A87B-4386-8B23-CBBFDF4054BA}"/>
                </a:ext>
              </a:extLst>
            </p:cNvPr>
            <p:cNvSpPr txBox="1"/>
            <p:nvPr/>
          </p:nvSpPr>
          <p:spPr>
            <a:xfrm>
              <a:off x="7600120" y="3258941"/>
              <a:ext cx="4028661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การเดินทางของ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แต่ละส่วน</a:t>
              </a:r>
              <a:endPara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9B262-6CC1-460E-8397-219EBC626615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8368-3713-4DDF-8D27-973B8DC1F8D0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688FFC-7405-4F75-BB99-FDA587EE0075}"/>
              </a:ext>
            </a:extLst>
          </p:cNvPr>
          <p:cNvSpPr/>
          <p:nvPr/>
        </p:nvSpPr>
        <p:spPr>
          <a:xfrm>
            <a:off x="4610100" y="1765300"/>
            <a:ext cx="7047614" cy="316738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E2BF1-76A2-4A1E-80A7-B61962E2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41" y="2009002"/>
            <a:ext cx="6873732" cy="2778899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6B3E3A3E-73D4-4D8D-B8DB-8869158A5E2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181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7993E973-BDAA-41A4-8B3F-ADC5CE33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92" y="1713743"/>
            <a:ext cx="6967721" cy="191577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0D6C7C5-9048-4BE1-8D89-714F7E39F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300" y="3957677"/>
            <a:ext cx="6967721" cy="207270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40DBE27-DC9E-47D7-9488-764CCF5672E2}"/>
              </a:ext>
            </a:extLst>
          </p:cNvPr>
          <p:cNvGrpSpPr/>
          <p:nvPr/>
        </p:nvGrpSpPr>
        <p:grpSpPr>
          <a:xfrm>
            <a:off x="1774858" y="573622"/>
            <a:ext cx="4130642" cy="842544"/>
            <a:chOff x="384313" y="2799521"/>
            <a:chExt cx="5466522" cy="141135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100B4BB-D116-4CFD-9421-DB081DF4339C}"/>
                </a:ext>
              </a:extLst>
            </p:cNvPr>
            <p:cNvSpPr/>
            <p:nvPr/>
          </p:nvSpPr>
          <p:spPr>
            <a:xfrm>
              <a:off x="384313" y="2799521"/>
              <a:ext cx="5314122" cy="125895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CF2ADE-1059-4BD0-9B55-FAB4EDD82512}"/>
                </a:ext>
              </a:extLst>
            </p:cNvPr>
            <p:cNvSpPr/>
            <p:nvPr/>
          </p:nvSpPr>
          <p:spPr>
            <a:xfrm>
              <a:off x="536713" y="2951921"/>
              <a:ext cx="5314122" cy="12589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การเปลี่ยนแปลง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09E712-C75F-4DF7-85E5-DF2BCB0C21EE}"/>
              </a:ext>
            </a:extLst>
          </p:cNvPr>
          <p:cNvCxnSpPr>
            <a:cxnSpLocks/>
          </p:cNvCxnSpPr>
          <p:nvPr/>
        </p:nvCxnSpPr>
        <p:spPr>
          <a:xfrm flipV="1">
            <a:off x="4723332" y="5722478"/>
            <a:ext cx="1715568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0DB28B-5B31-48A3-86D0-CF50E6A15DEE}"/>
              </a:ext>
            </a:extLst>
          </p:cNvPr>
          <p:cNvCxnSpPr>
            <a:cxnSpLocks/>
          </p:cNvCxnSpPr>
          <p:nvPr/>
        </p:nvCxnSpPr>
        <p:spPr>
          <a:xfrm>
            <a:off x="4723332" y="3065937"/>
            <a:ext cx="2653154" cy="363063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158205-3A1A-4861-B111-CAC0BDDBBD01}"/>
              </a:ext>
            </a:extLst>
          </p:cNvPr>
          <p:cNvCxnSpPr>
            <a:cxnSpLocks/>
          </p:cNvCxnSpPr>
          <p:nvPr/>
        </p:nvCxnSpPr>
        <p:spPr>
          <a:xfrm flipV="1">
            <a:off x="7376486" y="2981821"/>
            <a:ext cx="2148514" cy="432702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4614C8-3BBE-4558-9E87-BE0E05BDFA2F}"/>
              </a:ext>
            </a:extLst>
          </p:cNvPr>
          <p:cNvCxnSpPr>
            <a:cxnSpLocks/>
          </p:cNvCxnSpPr>
          <p:nvPr/>
        </p:nvCxnSpPr>
        <p:spPr>
          <a:xfrm>
            <a:off x="6393916" y="5722480"/>
            <a:ext cx="1784884" cy="13222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4B1DBA4-49C3-493B-834E-AD6FAC9B1A93}"/>
              </a:ext>
            </a:extLst>
          </p:cNvPr>
          <p:cNvCxnSpPr>
            <a:cxnSpLocks/>
          </p:cNvCxnSpPr>
          <p:nvPr/>
        </p:nvCxnSpPr>
        <p:spPr>
          <a:xfrm flipV="1">
            <a:off x="8178800" y="5588000"/>
            <a:ext cx="1892300" cy="2667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64D31AC-1B1B-4DBA-8E60-CBFF4ED5F906}"/>
              </a:ext>
            </a:extLst>
          </p:cNvPr>
          <p:cNvSpPr txBox="1"/>
          <p:nvPr/>
        </p:nvSpPr>
        <p:spPr>
          <a:xfrm>
            <a:off x="1445273" y="2572045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87F0EE-657E-452F-B55A-13C983FBED21}"/>
              </a:ext>
            </a:extLst>
          </p:cNvPr>
          <p:cNvSpPr txBox="1"/>
          <p:nvPr/>
        </p:nvSpPr>
        <p:spPr>
          <a:xfrm>
            <a:off x="1391946" y="4732417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BC8186-3CC0-4011-981E-8008E6F828EE}"/>
              </a:ext>
            </a:extLst>
          </p:cNvPr>
          <p:cNvCxnSpPr>
            <a:cxnSpLocks/>
          </p:cNvCxnSpPr>
          <p:nvPr/>
        </p:nvCxnSpPr>
        <p:spPr>
          <a:xfrm flipV="1">
            <a:off x="7350741" y="3615666"/>
            <a:ext cx="4192" cy="328156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8">
            <a:extLst>
              <a:ext uri="{FF2B5EF4-FFF2-40B4-BE49-F238E27FC236}">
                <a16:creationId xmlns:a16="http://schemas.microsoft.com/office/drawing/2014/main" id="{B30A30BF-6302-423E-B97B-F80703E996C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7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0F5BD74-6F11-4671-904B-796A60D56F22}"/>
              </a:ext>
            </a:extLst>
          </p:cNvPr>
          <p:cNvSpPr/>
          <p:nvPr/>
        </p:nvSpPr>
        <p:spPr>
          <a:xfrm>
            <a:off x="4648275" y="1633115"/>
            <a:ext cx="6527635" cy="4337544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D3A7E0-9458-4E65-A45C-48F9CB4D7E08}"/>
              </a:ext>
            </a:extLst>
          </p:cNvPr>
          <p:cNvGrpSpPr/>
          <p:nvPr/>
        </p:nvGrpSpPr>
        <p:grpSpPr>
          <a:xfrm>
            <a:off x="3674076" y="1210705"/>
            <a:ext cx="5457224" cy="1126029"/>
            <a:chOff x="0" y="2799520"/>
            <a:chExt cx="5457224" cy="11260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117B90-61E9-47D7-AAA0-DD53647BDE05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856EC6-99EC-4D7E-8F69-F8F260D23F26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การเชื่อมต่อประโยค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6386" name="Picture 2" descr="Image result for signal icon png">
            <a:extLst>
              <a:ext uri="{FF2B5EF4-FFF2-40B4-BE49-F238E27FC236}">
                <a16:creationId xmlns:a16="http://schemas.microsoft.com/office/drawing/2014/main" id="{483AA2E0-9445-4C20-91FE-BC13C9DA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5" y="82036"/>
            <a:ext cx="3920511" cy="39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69C753-C92F-4124-8031-FAB9BA2E05CE}"/>
              </a:ext>
            </a:extLst>
          </p:cNvPr>
          <p:cNvSpPr txBox="1"/>
          <p:nvPr/>
        </p:nvSpPr>
        <p:spPr>
          <a:xfrm>
            <a:off x="5022843" y="2514511"/>
            <a:ext cx="5829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Overlapping (e.g.,  </a:t>
            </a:r>
            <a:r>
              <a:rPr lang="mr-IN" sz="2400" b="1" dirty="0">
                <a:latin typeface="TH SarabunPSK" panose="020B0500040200020003" pitchFamily="34" charset="-34"/>
              </a:rPr>
              <a:t>…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is different from that one seen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 the system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 the system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mr-IN" sz="2400" b="1" dirty="0">
                <a:latin typeface="TH SarabunPSK" panose="020B0500040200020003" pitchFamily="34" charset="-34"/>
              </a:rPr>
              <a:t>…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Pronoun (it, they) or pro form (this method) 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Semicolon or relative clause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Connector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2B0E2-9144-43CE-9D93-98D3391D8C91}"/>
              </a:ext>
            </a:extLst>
          </p:cNvPr>
          <p:cNvSpPr/>
          <p:nvPr/>
        </p:nvSpPr>
        <p:spPr>
          <a:xfrm>
            <a:off x="431800" y="59013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5CF80E-5CD9-4626-8678-6DA69B064DE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21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704850" y="2357498"/>
            <a:ext cx="1078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experiment was unsuccessful ______ the measuring instruments were inaccurate.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6760176" y="927100"/>
            <a:ext cx="4123724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สาเหตุ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2029426" y="3359285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due to (the fact that)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 account of (the fact that)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 view of (the fact that)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6229350" y="3356177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as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because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since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445655" y="59764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b="1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b="1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E17D06D-ED51-4908-ADA4-47048E80B45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54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704850" y="2078098"/>
            <a:ext cx="1078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measuring instruments were calibrated accurately,</a:t>
            </a:r>
          </a:p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_____________ the experiment was successful.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6760176" y="927100"/>
            <a:ext cx="4123724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ผลลัพธ์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2029426" y="3346585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therefore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consequently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hence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6229350" y="3343477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as a result (of which)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which is why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514930" y="59625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D2C82-B8EE-4B3C-966A-AAEB9F6CA191}"/>
              </a:ext>
            </a:extLst>
          </p:cNvPr>
          <p:cNvSpPr txBox="1"/>
          <p:nvPr/>
        </p:nvSpPr>
        <p:spPr>
          <a:xfrm>
            <a:off x="825500" y="5149203"/>
            <a:ext cx="1078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อย่าเริ่มต้นประโยคด้วย </a:t>
            </a:r>
            <a:r>
              <a:rPr lang="en-US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ในการสื่อสารผลลัพธ์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มันไม่เป็นทางการ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A84DA42D-A572-44A5-BC53-23D88803DED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2035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704850" y="2357498"/>
            <a:ext cx="1078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British students are all vegetarians, ________ Norwegian students eat meat every day.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5435600" y="927100"/>
            <a:ext cx="5448300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ความคมชัด</a:t>
              </a:r>
              <a:r>
                <a:rPr lang="en-US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/ </a:t>
              </a:r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ความแตกต่าง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2029426" y="3283085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however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whereas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but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6229350" y="3279977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on the other hand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while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by contrast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514929" y="59764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D7723-148E-48F7-80F3-AFD8A039F871}"/>
              </a:ext>
            </a:extLst>
          </p:cNvPr>
          <p:cNvSpPr txBox="1"/>
          <p:nvPr/>
        </p:nvSpPr>
        <p:spPr>
          <a:xfrm>
            <a:off x="825500" y="5085703"/>
            <a:ext cx="1078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พึงระวังเมื่อคุณใช้ </a:t>
            </a:r>
            <a:r>
              <a:rPr lang="en-US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while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มันมักจะถูกใช้เพื่อหมายถึง ในเวลานั้น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ในเวลาเดียวกัน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’, </a:t>
            </a: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ดังนั้นหากเกิดความสับสนให้เลือกคำเชื่อมต่ออื่น</a:t>
            </a:r>
            <a:endParaRPr lang="en-US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0B40F97D-4319-4ED6-84D8-C64CA6E4766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847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2521848" y="2049085"/>
            <a:ext cx="7838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_______ it was difficult, a solution was eventually found.</a:t>
            </a:r>
          </a:p>
          <a:p>
            <a:pPr marL="457200" indent="-457200">
              <a:buAutoNum type="alphaLcParenBoth"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_______ the difficulty, a solution was eventually found.</a:t>
            </a:r>
          </a:p>
          <a:p>
            <a:pPr marL="457200" indent="-457200">
              <a:buAutoNum type="alphaLcParenBoth"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was difficult; _______ a solution was eventually found.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6760176" y="927100"/>
            <a:ext cx="4123724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คาดไม่ถึง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1798256" y="3496098"/>
            <a:ext cx="268227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(a) Although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Eventually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Though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7683502" y="3496098"/>
            <a:ext cx="279657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(c)  nevertheless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however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yet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nonetheless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even 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571500" y="59709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10570-4BB3-4359-95BD-670C95ACE750}"/>
              </a:ext>
            </a:extLst>
          </p:cNvPr>
          <p:cNvSpPr txBox="1"/>
          <p:nvPr/>
        </p:nvSpPr>
        <p:spPr>
          <a:xfrm>
            <a:off x="4683730" y="3497485"/>
            <a:ext cx="279657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(b)  Despite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In spite of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Regardless of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Notwithstanding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0FCACD34-B276-4C80-AD96-A778D2ECBDE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7406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704850" y="2357498"/>
            <a:ext cx="1078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 used a batch processing system because it was more effective; _______ it was faster.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6760176" y="927100"/>
            <a:ext cx="4123724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ส่วนเพิ่ม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1638300" y="3106501"/>
            <a:ext cx="4286250" cy="2253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in addition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moreover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furthermore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apart from that /  which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6076950" y="3103393"/>
            <a:ext cx="4286250" cy="2253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also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secondly (etc.)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in the second place (etc.)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what is more,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571500" y="59649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505B95A7-89C3-44D1-9E2D-3D3BD62C59B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068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8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riting png">
            <a:extLst>
              <a:ext uri="{FF2B5EF4-FFF2-40B4-BE49-F238E27FC236}">
                <a16:creationId xmlns:a16="http://schemas.microsoft.com/office/drawing/2014/main" id="{A2E57A5D-49A2-46E9-993D-CBD4687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/>
          <a:stretch/>
        </p:blipFill>
        <p:spPr bwMode="auto">
          <a:xfrm>
            <a:off x="6638949" y="332646"/>
            <a:ext cx="5187245" cy="33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3C3C-336E-4652-876D-B6351E9FE680}"/>
              </a:ext>
            </a:extLst>
          </p:cNvPr>
          <p:cNvSpPr txBox="1"/>
          <p:nvPr/>
        </p:nvSpPr>
        <p:spPr>
          <a:xfrm>
            <a:off x="1011473" y="1342617"/>
            <a:ext cx="85843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การเขียนไม่ได้เกี่ยวกับ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</a:p>
          <a:p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ไวยากรณ์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การสะกดคำ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ข้อมูลที่นำเสนอ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&amp;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ความคิดในประโยคและย่อหน้า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การเขียนเป็นเรื่องเกี่ยวกับ </a:t>
            </a:r>
            <a:r>
              <a:rPr lang="th-TH" sz="3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</a:t>
            </a:r>
            <a:endParaRPr lang="en-US" sz="34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363D7-1105-483F-8CF9-25176DD05953}"/>
              </a:ext>
            </a:extLst>
          </p:cNvPr>
          <p:cNvSpPr txBox="1"/>
          <p:nvPr/>
        </p:nvSpPr>
        <p:spPr>
          <a:xfrm>
            <a:off x="947057" y="4796388"/>
            <a:ext cx="102978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  <a:r>
              <a:rPr lang="th-TH" sz="3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ไวยากรณ์และการสะกดคำ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ช่วยให้คุณสามารถนำเสนอข้อมูล </a:t>
            </a:r>
          </a:p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และความคิดในการเขียน ทำให้การสื่อสารมีประสิทธิภาพ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84E57DD-E185-4FA3-9D09-94A3103153C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06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riting png">
            <a:extLst>
              <a:ext uri="{FF2B5EF4-FFF2-40B4-BE49-F238E27FC236}">
                <a16:creationId xmlns:a16="http://schemas.microsoft.com/office/drawing/2014/main" id="{A2E57A5D-49A2-46E9-993D-CBD4687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/>
          <a:stretch/>
        </p:blipFill>
        <p:spPr bwMode="auto">
          <a:xfrm>
            <a:off x="6638949" y="332646"/>
            <a:ext cx="5187245" cy="33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3C3C-336E-4652-876D-B6351E9FE680}"/>
              </a:ext>
            </a:extLst>
          </p:cNvPr>
          <p:cNvSpPr txBox="1"/>
          <p:nvPr/>
        </p:nvSpPr>
        <p:spPr>
          <a:xfrm>
            <a:off x="2907959" y="851377"/>
            <a:ext cx="5067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การเขียนไม่ได้เกี่ยวกับ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การสะกดคำ</a:t>
            </a:r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BA951-98D1-45E4-B28D-39CE08FAC260}"/>
              </a:ext>
            </a:extLst>
          </p:cNvPr>
          <p:cNvSpPr/>
          <p:nvPr/>
        </p:nvSpPr>
        <p:spPr>
          <a:xfrm>
            <a:off x="742950" y="3211470"/>
            <a:ext cx="10706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cdnuolt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blveiee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taht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cluod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aulaclty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uesdnatnrd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waht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 was</a:t>
            </a:r>
            <a:b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</a:b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rdanieg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. 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phaonmneal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pweor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of 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hmuan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mnid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,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aoccdrnig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to a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rscheearch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at </a:t>
            </a:r>
          </a:p>
          <a:p>
            <a:pPr fontAlgn="base"/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Cmabrigde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Uinervtisy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, it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deosn't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mttaer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in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waht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oredr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ltteersin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 a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wrod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are, the </a:t>
            </a:r>
          </a:p>
          <a:p>
            <a:pPr fontAlgn="base"/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olny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iprmoatnt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tihng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is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taht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frist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and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lsat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ltteer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be in the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rghit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pclae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. 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rset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</a:p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can be a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taotl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mses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and you can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sitll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raed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it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wouthit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porbelm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Tihs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is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bcuseae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the </a:t>
            </a:r>
          </a:p>
          <a:p>
            <a:pPr fontAlgn="base"/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huamn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mnid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deos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not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raed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ervey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lteter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by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istlef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, but 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wrod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as a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wlohe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Amzanig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</a:p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huh?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yaehand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awlyas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tghuhot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slpelingwas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ipmorantt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!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70E53EAF-EBB2-4EBF-A144-26482F1C1FC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57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riting png">
            <a:extLst>
              <a:ext uri="{FF2B5EF4-FFF2-40B4-BE49-F238E27FC236}">
                <a16:creationId xmlns:a16="http://schemas.microsoft.com/office/drawing/2014/main" id="{A2E57A5D-49A2-46E9-993D-CBD4687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/>
          <a:stretch/>
        </p:blipFill>
        <p:spPr bwMode="auto">
          <a:xfrm>
            <a:off x="6638949" y="332646"/>
            <a:ext cx="5187245" cy="33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3C3C-336E-4652-876D-B6351E9FE680}"/>
              </a:ext>
            </a:extLst>
          </p:cNvPr>
          <p:cNvSpPr txBox="1"/>
          <p:nvPr/>
        </p:nvSpPr>
        <p:spPr>
          <a:xfrm>
            <a:off x="2907959" y="851377"/>
            <a:ext cx="5067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 ไม่ได้ เกี่ยวกับ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ไวยากรณ์</a:t>
            </a:r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BA951-98D1-45E4-B28D-39CE08FAC260}"/>
              </a:ext>
            </a:extLst>
          </p:cNvPr>
          <p:cNvSpPr/>
          <p:nvPr/>
        </p:nvSpPr>
        <p:spPr>
          <a:xfrm>
            <a:off x="609600" y="3272825"/>
            <a:ext cx="10706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The phenomenal power of the human mind, according to a research at Cambridge University, it doesn’t matter in what order the letters in a word are, the only important thing is that the first and the last letter be in the right place. Amazing huh? Yeah and I always thought spelling was important! The rest can be a total mess and you can still read it without a problem. Couldn’t believe that I could actually understand what I was reading. This is because the human mind does not read every letter by itself, but the word as a whole. </a:t>
            </a:r>
          </a:p>
          <a:p>
            <a:pPr fontAlgn="base"/>
            <a:endParaRPr lang="en-US" sz="2400" dirty="0">
              <a:solidFill>
                <a:srgbClr val="22222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3ACA625-495C-468A-B9F4-7C2AA7AE1F9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701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riting png">
            <a:extLst>
              <a:ext uri="{FF2B5EF4-FFF2-40B4-BE49-F238E27FC236}">
                <a16:creationId xmlns:a16="http://schemas.microsoft.com/office/drawing/2014/main" id="{A2E57A5D-49A2-46E9-993D-CBD4687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/>
          <a:stretch/>
        </p:blipFill>
        <p:spPr bwMode="auto">
          <a:xfrm>
            <a:off x="6638949" y="332646"/>
            <a:ext cx="5187245" cy="33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3C3C-336E-4652-876D-B6351E9FE680}"/>
              </a:ext>
            </a:extLst>
          </p:cNvPr>
          <p:cNvSpPr txBox="1"/>
          <p:nvPr/>
        </p:nvSpPr>
        <p:spPr>
          <a:xfrm>
            <a:off x="2703678" y="998741"/>
            <a:ext cx="5067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การเขียนเป็นเรื่องเกี่ยวกับ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…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</a:t>
            </a:r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BA951-98D1-45E4-B28D-39CE08FAC260}"/>
              </a:ext>
            </a:extLst>
          </p:cNvPr>
          <p:cNvSpPr/>
          <p:nvPr/>
        </p:nvSpPr>
        <p:spPr>
          <a:xfrm>
            <a:off x="742950" y="3328967"/>
            <a:ext cx="10706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Couldn’t believe that I could actually understand what I was reading.</a:t>
            </a:r>
          </a:p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The phenomenal power of the human mind, according to a research at Cambridge University, it doesn’t matter in what order the letters in a word are, the only important thing is that the first and the last letter be in the right place. The rest can be a total mess and you can still read it without a problem. This is because the human mind does not read every letter by itself, but the word as a whole. Amazing huh? Yeah and I always thought spelling was important!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539865D-EAA7-4062-AFCC-3C2244AF9EE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734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CC167C78-599C-4EA0-BBC1-7755948B01B3}"/>
              </a:ext>
            </a:extLst>
          </p:cNvPr>
          <p:cNvGrpSpPr/>
          <p:nvPr/>
        </p:nvGrpSpPr>
        <p:grpSpPr>
          <a:xfrm>
            <a:off x="2338033" y="545333"/>
            <a:ext cx="8609367" cy="1875458"/>
            <a:chOff x="2338033" y="545333"/>
            <a:chExt cx="8444267" cy="187545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742753C-9B23-46E9-985D-C2EAA2C9E699}"/>
                </a:ext>
              </a:extLst>
            </p:cNvPr>
            <p:cNvGrpSpPr/>
            <p:nvPr/>
          </p:nvGrpSpPr>
          <p:grpSpPr>
            <a:xfrm>
              <a:off x="2338033" y="545333"/>
              <a:ext cx="8444267" cy="1875458"/>
              <a:chOff x="1550633" y="2833784"/>
              <a:chExt cx="8444267" cy="187545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3E33AE-D0A7-446A-A20C-D0D34F3A039A}"/>
                  </a:ext>
                </a:extLst>
              </p:cNvPr>
              <p:cNvSpPr/>
              <p:nvPr/>
            </p:nvSpPr>
            <p:spPr>
              <a:xfrm>
                <a:off x="3251200" y="3246874"/>
                <a:ext cx="6743700" cy="931426"/>
              </a:xfrm>
              <a:prstGeom prst="roundRect">
                <a:avLst/>
              </a:prstGeom>
              <a:noFill/>
              <a:ln w="57150">
                <a:solidFill>
                  <a:srgbClr val="C2ED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0FD766D-279E-4EE6-BA1B-A12132A73A8C}"/>
                  </a:ext>
                </a:extLst>
              </p:cNvPr>
              <p:cNvGrpSpPr/>
              <p:nvPr/>
            </p:nvGrpSpPr>
            <p:grpSpPr>
              <a:xfrm>
                <a:off x="1550633" y="2833784"/>
                <a:ext cx="2018861" cy="1875458"/>
                <a:chOff x="677559" y="2574804"/>
                <a:chExt cx="2018861" cy="1875458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DD32809-45AE-4CE3-8A61-BEE0C4870E76}"/>
                    </a:ext>
                  </a:extLst>
                </p:cNvPr>
                <p:cNvSpPr/>
                <p:nvPr/>
              </p:nvSpPr>
              <p:spPr>
                <a:xfrm>
                  <a:off x="816098" y="2603077"/>
                  <a:ext cx="1880322" cy="1847185"/>
                </a:xfrm>
                <a:prstGeom prst="ellipse">
                  <a:avLst/>
                </a:prstGeom>
                <a:solidFill>
                  <a:srgbClr val="C2ED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9480DC9-7123-4306-8594-E3BB7169F235}"/>
                    </a:ext>
                  </a:extLst>
                </p:cNvPr>
                <p:cNvSpPr/>
                <p:nvPr/>
              </p:nvSpPr>
              <p:spPr>
                <a:xfrm>
                  <a:off x="677559" y="2574804"/>
                  <a:ext cx="1880321" cy="1815552"/>
                </a:xfrm>
                <a:prstGeom prst="ellipse">
                  <a:avLst/>
                </a:prstGeom>
                <a:noFill/>
                <a:ln w="19050">
                  <a:solidFill>
                    <a:srgbClr val="2178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DE11C7E-F628-40FE-ADD5-DB702DCCB7D1}"/>
                  </a:ext>
                </a:extLst>
              </p:cNvPr>
              <p:cNvSpPr/>
              <p:nvPr/>
            </p:nvSpPr>
            <p:spPr>
              <a:xfrm>
                <a:off x="3480593" y="3467100"/>
                <a:ext cx="6514307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ปัญหาที่พบบ่อยในการเขียนของพวกเรามีอะไรบ้าง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5124" name="Picture 4" descr="Image result for Q letter png">
              <a:extLst>
                <a:ext uri="{FF2B5EF4-FFF2-40B4-BE49-F238E27FC236}">
                  <a16:creationId xmlns:a16="http://schemas.microsoft.com/office/drawing/2014/main" id="{324A43F7-B9BC-4CD2-AA95-3DD1ECA2C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156" y="860687"/>
              <a:ext cx="1261044" cy="126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C790D6-1A50-42EE-921B-3CC1C4E520B5}"/>
              </a:ext>
            </a:extLst>
          </p:cNvPr>
          <p:cNvGrpSpPr/>
          <p:nvPr/>
        </p:nvGrpSpPr>
        <p:grpSpPr>
          <a:xfrm>
            <a:off x="6095999" y="2575815"/>
            <a:ext cx="5737225" cy="2974915"/>
            <a:chOff x="5172075" y="2062371"/>
            <a:chExt cx="6648450" cy="3429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88459E3-44F6-41B9-A068-25DC0EE0A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2075" y="2062371"/>
              <a:ext cx="6648450" cy="342900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0BD794-34EF-478B-89C5-C15D7B16C1B1}"/>
                </a:ext>
              </a:extLst>
            </p:cNvPr>
            <p:cNvSpPr/>
            <p:nvPr/>
          </p:nvSpPr>
          <p:spPr>
            <a:xfrm>
              <a:off x="5270500" y="2274666"/>
              <a:ext cx="2108200" cy="125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B547F0B-04A7-4AEA-917A-EFF53D255F50}"/>
              </a:ext>
            </a:extLst>
          </p:cNvPr>
          <p:cNvSpPr txBox="1"/>
          <p:nvPr/>
        </p:nvSpPr>
        <p:spPr>
          <a:xfrm>
            <a:off x="1181527" y="2780841"/>
            <a:ext cx="624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เราไม่รู้จะเริ่มต้นเขียนอย่างไร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เราไม่รู้วิธีการเขียน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เราไม่สามารถเขียนในสิ่งต้องการเขียน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เราไม่ได้ต้องการเขียนในสิ่งที่เขียน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เราไม่รู้จักคำศัพท์มากพอ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เราไม่มีทิศทางในการเขียน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9A6D74B-CDBD-4891-ABAB-F4246698769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51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6309110-68EF-4B45-8147-7244CD187ABF}"/>
              </a:ext>
            </a:extLst>
          </p:cNvPr>
          <p:cNvGrpSpPr/>
          <p:nvPr/>
        </p:nvGrpSpPr>
        <p:grpSpPr>
          <a:xfrm>
            <a:off x="2707065" y="1924936"/>
            <a:ext cx="7548751" cy="4154984"/>
            <a:chOff x="2707065" y="2256236"/>
            <a:chExt cx="7548751" cy="415498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9920AF-8177-4AC2-A07F-74A0AA461561}"/>
                </a:ext>
              </a:extLst>
            </p:cNvPr>
            <p:cNvSpPr/>
            <p:nvPr/>
          </p:nvSpPr>
          <p:spPr>
            <a:xfrm>
              <a:off x="3170503" y="2256236"/>
              <a:ext cx="7085313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รู้ประเภทการเขียนของคุณ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ประเภทที่ต่างกันจะมีรูปแบบที่แตกต่างกัน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รู้วัตถุประสงค์ของการเขียนของคุณ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คุณต้องการแบ่งปัน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,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แจ้ง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,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ชักชวน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,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หรือเขียนอะไร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?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รู้จักผู้อ่านของคุณ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คุณจะเขียนเรื่องของคุณให้ใคร?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ระดับคำศัพท์ของผู้อ่านของคุณคือระดับใด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?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สร้างแหล่งเก็บข้อมูลของคุณ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(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หากยังไม่มี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)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คุณต้องอ่านมากพอและสร้างบันทึกสั้นๆด้วยหลักการ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5W1H.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วางแผนโครงสร้างของคุณ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(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สร้างการเดินทาง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)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นำผู้อ่านเข้าสู่เส้นทางการเดินทางของคุณ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FEC8E87-B548-41C0-BB1D-4450D0AB83A7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65" y="2256236"/>
              <a:ext cx="0" cy="3513433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E3082D-3528-42A0-844B-50EBDB2056C5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65" y="2489200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F679273-3F62-44E6-8B6A-D1FC31548D37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65" y="3225800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3290CD-C33A-477E-AB4E-AD47AB8B0D33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65" y="3975100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F6C56D-2AC6-4F59-911E-C988562154CD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65" y="5084968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7562F32-5B7A-4F4F-8FAB-218D817DF353}"/>
                </a:ext>
              </a:extLst>
            </p:cNvPr>
            <p:cNvCxnSpPr>
              <a:cxnSpLocks/>
            </p:cNvCxnSpPr>
            <p:nvPr/>
          </p:nvCxnSpPr>
          <p:spPr>
            <a:xfrm>
              <a:off x="2707065" y="5769669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BCB23A4-C6CD-4F28-8AF5-458899ABB553}"/>
              </a:ext>
            </a:extLst>
          </p:cNvPr>
          <p:cNvGrpSpPr/>
          <p:nvPr/>
        </p:nvGrpSpPr>
        <p:grpSpPr>
          <a:xfrm>
            <a:off x="1923481" y="364221"/>
            <a:ext cx="5495172" cy="1585394"/>
            <a:chOff x="2545781" y="545333"/>
            <a:chExt cx="5495172" cy="158539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C51329F-04A1-4C17-836A-26ECD9AA49E7}"/>
                </a:ext>
              </a:extLst>
            </p:cNvPr>
            <p:cNvGrpSpPr/>
            <p:nvPr/>
          </p:nvGrpSpPr>
          <p:grpSpPr>
            <a:xfrm>
              <a:off x="2545781" y="545333"/>
              <a:ext cx="5495172" cy="1585394"/>
              <a:chOff x="1754397" y="2833784"/>
              <a:chExt cx="5389792" cy="158539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5B60EFC-2B7B-473A-B0D2-EC06CCCEE109}"/>
                  </a:ext>
                </a:extLst>
              </p:cNvPr>
              <p:cNvSpPr/>
              <p:nvPr/>
            </p:nvSpPr>
            <p:spPr>
              <a:xfrm>
                <a:off x="2882265" y="3246874"/>
                <a:ext cx="4261924" cy="931426"/>
              </a:xfrm>
              <a:prstGeom prst="round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4091F05-B97C-4ADD-A419-883CAB7EF15B}"/>
                  </a:ext>
                </a:extLst>
              </p:cNvPr>
              <p:cNvGrpSpPr/>
              <p:nvPr/>
            </p:nvGrpSpPr>
            <p:grpSpPr>
              <a:xfrm>
                <a:off x="1754397" y="2833784"/>
                <a:ext cx="1574484" cy="1585394"/>
                <a:chOff x="881323" y="2574804"/>
                <a:chExt cx="1574484" cy="1585394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C4A9A2B-765B-42CB-9F3F-7C5536A917A6}"/>
                    </a:ext>
                  </a:extLst>
                </p:cNvPr>
                <p:cNvSpPr/>
                <p:nvPr/>
              </p:nvSpPr>
              <p:spPr>
                <a:xfrm>
                  <a:off x="881323" y="2574804"/>
                  <a:ext cx="1562028" cy="158539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743161E-9240-47A0-A417-7B40E66F7A31}"/>
                    </a:ext>
                  </a:extLst>
                </p:cNvPr>
                <p:cNvSpPr/>
                <p:nvPr/>
              </p:nvSpPr>
              <p:spPr>
                <a:xfrm>
                  <a:off x="893779" y="2574804"/>
                  <a:ext cx="1562028" cy="1585394"/>
                </a:xfrm>
                <a:prstGeom prst="ellipse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65D3A2B-37C5-48B5-93D8-CAAF356F7B7A}"/>
                  </a:ext>
                </a:extLst>
              </p:cNvPr>
              <p:cNvSpPr/>
              <p:nvPr/>
            </p:nvSpPr>
            <p:spPr>
              <a:xfrm>
                <a:off x="3480593" y="3467100"/>
                <a:ext cx="323825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เริ่มต้นอย่างไร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8" name="Picture 4" descr="Image result for start bottom png green">
              <a:extLst>
                <a:ext uri="{FF2B5EF4-FFF2-40B4-BE49-F238E27FC236}">
                  <a16:creationId xmlns:a16="http://schemas.microsoft.com/office/drawing/2014/main" id="{AE8A3EA6-0F76-485B-A1F2-0735089FF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07" y="682389"/>
              <a:ext cx="1318318" cy="1318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Oval 8">
            <a:extLst>
              <a:ext uri="{FF2B5EF4-FFF2-40B4-BE49-F238E27FC236}">
                <a16:creationId xmlns:a16="http://schemas.microsoft.com/office/drawing/2014/main" id="{2FDEF4D7-61B4-43FF-A85D-F7809506CC6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20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6166</TotalTime>
  <Words>2215</Words>
  <Application>Microsoft Office PowerPoint</Application>
  <PresentationFormat>แบบจอกว้าง</PresentationFormat>
  <Paragraphs>336</Paragraphs>
  <Slides>39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Cordia New</vt:lpstr>
      <vt:lpstr>Mangal</vt:lpstr>
      <vt:lpstr>TH SarabunPSK</vt:lpstr>
      <vt:lpstr>Times New Roman</vt:lpstr>
      <vt:lpstr>Wingdings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Communication Skills  Development for Self Expression</dc:title>
  <dc:creator>Newy -</dc:creator>
  <cp:lastModifiedBy>Akksatcha</cp:lastModifiedBy>
  <cp:revision>243</cp:revision>
  <dcterms:created xsi:type="dcterms:W3CDTF">2019-08-27T04:34:44Z</dcterms:created>
  <dcterms:modified xsi:type="dcterms:W3CDTF">2020-11-03T11:07:48Z</dcterms:modified>
</cp:coreProperties>
</file>