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501" r:id="rId2"/>
    <p:sldId id="494" r:id="rId3"/>
    <p:sldId id="498" r:id="rId4"/>
    <p:sldId id="478" r:id="rId5"/>
    <p:sldId id="477" r:id="rId6"/>
    <p:sldId id="476" r:id="rId7"/>
    <p:sldId id="490" r:id="rId8"/>
    <p:sldId id="475" r:id="rId9"/>
    <p:sldId id="492" r:id="rId10"/>
    <p:sldId id="486" r:id="rId11"/>
    <p:sldId id="485" r:id="rId12"/>
    <p:sldId id="488" r:id="rId13"/>
    <p:sldId id="489" r:id="rId14"/>
    <p:sldId id="495" r:id="rId15"/>
    <p:sldId id="499" r:id="rId16"/>
    <p:sldId id="496" r:id="rId17"/>
    <p:sldId id="500" r:id="rId18"/>
    <p:sldId id="507" r:id="rId19"/>
    <p:sldId id="502" r:id="rId20"/>
    <p:sldId id="503" r:id="rId21"/>
    <p:sldId id="504" r:id="rId22"/>
    <p:sldId id="505" r:id="rId23"/>
    <p:sldId id="506" r:id="rId24"/>
    <p:sldId id="508" r:id="rId25"/>
    <p:sldId id="25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  <a:srgbClr val="FF99FF"/>
    <a:srgbClr val="6D7F89"/>
    <a:srgbClr val="F5F6EE"/>
    <a:srgbClr val="00CB00"/>
    <a:srgbClr val="D9D9D9"/>
    <a:srgbClr val="FF6600"/>
    <a:srgbClr val="CCCC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3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julian_treasure_how_to_speak_so_that_people_want_to_liste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175407" y="3429000"/>
            <a:ext cx="9311823" cy="582232"/>
          </a:xfrm>
        </p:spPr>
        <p:txBody>
          <a:bodyPr/>
          <a:lstStyle/>
          <a:p>
            <a:pPr marL="457200" fontAlgn="base"/>
            <a:r>
              <a:rPr lang="th-TH" sz="34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การสื่อสารด้วยวาจาที่มีประสิทธิภาพ-เข้าใจเจตนาของผู้ฟัง</a:t>
            </a:r>
            <a:endParaRPr lang="en-US" sz="34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6177" y="2186525"/>
            <a:ext cx="8950284" cy="1121423"/>
          </a:xfrm>
        </p:spPr>
        <p:txBody>
          <a:bodyPr/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การพัฒนาทักษะการสื่อสารที่จำเป็นเพื่อการแสดงออก</a:t>
            </a:r>
            <a:endParaRPr lang="en-US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bject 19">
            <a:extLst>
              <a:ext uri="{FF2B5EF4-FFF2-40B4-BE49-F238E27FC236}">
                <a16:creationId xmlns:a16="http://schemas.microsoft.com/office/drawing/2014/main" id="{994D0DAB-C0AC-46F7-BECD-CAE614F09B98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26172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1CE1143-8790-46D6-86A9-192F0B6B3849}"/>
              </a:ext>
            </a:extLst>
          </p:cNvPr>
          <p:cNvGrpSpPr/>
          <p:nvPr/>
        </p:nvGrpSpPr>
        <p:grpSpPr>
          <a:xfrm>
            <a:off x="357808" y="1637232"/>
            <a:ext cx="7235687" cy="4113624"/>
            <a:chOff x="357808" y="1637232"/>
            <a:chExt cx="7235687" cy="411362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EFCA0A98-DC2B-496C-9FAC-9A606F4DB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7808" y="1637232"/>
              <a:ext cx="7235687" cy="4113624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9770F4-7E0D-4BFD-BB8C-ED3EEBA92D9C}"/>
                </a:ext>
              </a:extLst>
            </p:cNvPr>
            <p:cNvSpPr txBox="1"/>
            <p:nvPr/>
          </p:nvSpPr>
          <p:spPr>
            <a:xfrm>
              <a:off x="2604052" y="1748447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2732E68-301A-40DA-AA62-4D01D98C56CD}"/>
                </a:ext>
              </a:extLst>
            </p:cNvPr>
            <p:cNvSpPr txBox="1"/>
            <p:nvPr/>
          </p:nvSpPr>
          <p:spPr>
            <a:xfrm>
              <a:off x="4439480" y="1877620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C11C3E0-B719-4D86-AF47-5B0B86BC118A}"/>
                </a:ext>
              </a:extLst>
            </p:cNvPr>
            <p:cNvSpPr txBox="1"/>
            <p:nvPr/>
          </p:nvSpPr>
          <p:spPr>
            <a:xfrm>
              <a:off x="5314124" y="2401417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2A1EEDD-7310-452E-B820-CCCFC59773CA}"/>
                </a:ext>
              </a:extLst>
            </p:cNvPr>
            <p:cNvSpPr txBox="1"/>
            <p:nvPr/>
          </p:nvSpPr>
          <p:spPr>
            <a:xfrm>
              <a:off x="6281532" y="4138725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1B36AB7-5010-4F09-960B-83953E0EB65D}"/>
                </a:ext>
              </a:extLst>
            </p:cNvPr>
            <p:cNvSpPr txBox="1"/>
            <p:nvPr/>
          </p:nvSpPr>
          <p:spPr>
            <a:xfrm>
              <a:off x="5015950" y="5043258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C93927-2F8C-468D-9AAF-985698DA9824}"/>
                </a:ext>
              </a:extLst>
            </p:cNvPr>
            <p:cNvSpPr txBox="1"/>
            <p:nvPr/>
          </p:nvSpPr>
          <p:spPr>
            <a:xfrm>
              <a:off x="2716697" y="4837476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F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546120C-747D-4F89-A7AB-E125B4A91001}"/>
              </a:ext>
            </a:extLst>
          </p:cNvPr>
          <p:cNvGrpSpPr/>
          <p:nvPr/>
        </p:nvGrpSpPr>
        <p:grpSpPr>
          <a:xfrm>
            <a:off x="7560364" y="3147671"/>
            <a:ext cx="4068417" cy="1894491"/>
            <a:chOff x="7560364" y="3333203"/>
            <a:chExt cx="4068417" cy="18944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BA169FB-DDCE-4A29-B3DE-4C616161368F}"/>
                </a:ext>
              </a:extLst>
            </p:cNvPr>
            <p:cNvSpPr txBox="1"/>
            <p:nvPr/>
          </p:nvSpPr>
          <p:spPr>
            <a:xfrm>
              <a:off x="7600120" y="3333203"/>
              <a:ext cx="402866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</a:t>
              </a:r>
              <a:endParaRPr lang="en-US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2301534-CEBC-4638-BFE1-B6DBC35B7C2E}"/>
                </a:ext>
              </a:extLst>
            </p:cNvPr>
            <p:cNvSpPr/>
            <p:nvPr/>
          </p:nvSpPr>
          <p:spPr>
            <a:xfrm>
              <a:off x="7593495" y="4169707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B2A841-89B6-4DC6-A822-F1E475B36BD8}"/>
                </a:ext>
              </a:extLst>
            </p:cNvPr>
            <p:cNvSpPr txBox="1"/>
            <p:nvPr/>
          </p:nvSpPr>
          <p:spPr>
            <a:xfrm>
              <a:off x="7560364" y="4288975"/>
              <a:ext cx="402866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Skeleton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696BD4B-FF35-480D-9978-FD255AE4997C}"/>
                </a:ext>
              </a:extLst>
            </p:cNvPr>
            <p:cNvSpPr/>
            <p:nvPr/>
          </p:nvSpPr>
          <p:spPr>
            <a:xfrm>
              <a:off x="7600120" y="4254498"/>
              <a:ext cx="4028661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Oval 8">
            <a:extLst>
              <a:ext uri="{FF2B5EF4-FFF2-40B4-BE49-F238E27FC236}">
                <a16:creationId xmlns:a16="http://schemas.microsoft.com/office/drawing/2014/main" id="{EB9B6516-2D84-4749-B8A3-010B18F748C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5851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011479" y="2136118"/>
            <a:ext cx="156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8" b="-2612"/>
          <a:stretch/>
        </p:blipFill>
        <p:spPr bwMode="auto">
          <a:xfrm>
            <a:off x="2287884" y="4221299"/>
            <a:ext cx="7824934" cy="6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63027"/>
            <a:ext cx="9060660" cy="2518503"/>
            <a:chOff x="1449872" y="2485952"/>
            <a:chExt cx="9060660" cy="25185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85952"/>
              <a:ext cx="9060660" cy="1950075"/>
              <a:chOff x="1284193" y="2570782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70782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356339"/>
              <a:ext cx="1059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150276" y="3591876"/>
            <a:ext cx="402866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6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endParaRPr lang="en-US" sz="3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425394"/>
            <a:ext cx="7421218" cy="981038"/>
            <a:chOff x="3363705" y="295170"/>
            <a:chExt cx="7421218" cy="9810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810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 (</a:t>
              </a:r>
              <a:r>
                <a:rPr lang="en-US" sz="4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2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D113E229-0F35-4D81-8284-3B4DB65FEB3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1455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011479" y="2136118"/>
            <a:ext cx="156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6" b="24349"/>
          <a:stretch/>
        </p:blipFill>
        <p:spPr bwMode="auto">
          <a:xfrm>
            <a:off x="2277505" y="3810309"/>
            <a:ext cx="7824934" cy="13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479161" y="3170115"/>
            <a:ext cx="9101913" cy="2735407"/>
            <a:chOff x="1408619" y="2693040"/>
            <a:chExt cx="9101913" cy="273540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08619" y="2693040"/>
              <a:ext cx="9101913" cy="2280280"/>
              <a:chOff x="1242940" y="2777870"/>
              <a:chExt cx="9101913" cy="2280280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940" y="3108075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1" y="4843672"/>
              <a:ext cx="1059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081669" y="3090886"/>
            <a:ext cx="40286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endParaRPr lang="en-US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425394"/>
            <a:ext cx="7421218" cy="939297"/>
            <a:chOff x="3363705" y="295170"/>
            <a:chExt cx="7421218" cy="9392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C239299E-4884-45B4-90A4-BF8A3CC2A0E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179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9011479" y="2136118"/>
            <a:ext cx="1563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-1274" r="-133" b="62786"/>
          <a:stretch/>
        </p:blipFill>
        <p:spPr bwMode="auto">
          <a:xfrm>
            <a:off x="2268229" y="3874650"/>
            <a:ext cx="7824934" cy="1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35624"/>
            <a:ext cx="9060660" cy="2664959"/>
            <a:chOff x="1449872" y="2458549"/>
            <a:chExt cx="9060660" cy="266495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58549"/>
              <a:ext cx="9060660" cy="1950075"/>
              <a:chOff x="1284193" y="2543379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43379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538733"/>
              <a:ext cx="1059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688163" y="3424420"/>
            <a:ext cx="40286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4000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endParaRPr lang="en-US" sz="4000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425394"/>
            <a:ext cx="7421218" cy="939297"/>
            <a:chOff x="3363705" y="295170"/>
            <a:chExt cx="7421218" cy="93929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กำหนดประเด็นหลัก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Oval 8">
            <a:extLst>
              <a:ext uri="{FF2B5EF4-FFF2-40B4-BE49-F238E27FC236}">
                <a16:creationId xmlns:a16="http://schemas.microsoft.com/office/drawing/2014/main" id="{48601AFD-9AC8-4727-A5A8-F74DDBB8088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7129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46707" y="2805156"/>
            <a:ext cx="9867978" cy="4302125"/>
          </a:xfrm>
        </p:spPr>
        <p:txBody>
          <a:bodyPr>
            <a:normAutofit/>
          </a:bodyPr>
          <a:lstStyle/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เราต้องการแบ่งปันประสบการณ์บางอย่างที่ได้รับระหว่างการเดินทางไปเคปทาวน์เมื่อไม่นานมานี้ และมีประเด็นเรื่องราวในระหว่างการเดินทาง...</a:t>
            </a:r>
          </a:p>
          <a:p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ในการเดินทางไปเคปทาวน์เมื่อเร็ว ๆ นี้เราได้เรียนรู้สิ่งใหม่เกี่ยวกับคนแปลกหน้า ทั้งที่ไว้ใจได้และไว้ใจไม่ได้ ซึ่งสามารถอธิบายประเด็นที่แตกต่างกันของทั้งสองกรณีให้เธอฟังได้...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842590" y="551894"/>
            <a:ext cx="7421218" cy="939297"/>
            <a:chOff x="3363705" y="295170"/>
            <a:chExt cx="7421218" cy="9392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ตัวอย่างของประเด็นหลัก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pic>
        <p:nvPicPr>
          <p:cNvPr id="11" name="Picture 4" descr="http://cdn.makeuseof.com/wp-content/uploads/2015/06/2_emoji.png?6f25c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64"/>
          <a:stretch/>
        </p:blipFill>
        <p:spPr bwMode="auto">
          <a:xfrm>
            <a:off x="338574" y="3979333"/>
            <a:ext cx="978285" cy="97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cdn.makeuseof.com/wp-content/uploads/2015/06/16_emoji.png?6f25c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98066" y="2658533"/>
            <a:ext cx="982507" cy="97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pix.iemoji.com/images/emoji/apple/ios-9/256/sleeping-fac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4922" l="234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396" y="2805156"/>
            <a:ext cx="963422" cy="96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8">
            <a:extLst>
              <a:ext uri="{FF2B5EF4-FFF2-40B4-BE49-F238E27FC236}">
                <a16:creationId xmlns:a16="http://schemas.microsoft.com/office/drawing/2014/main" id="{CEBD019F-1C44-493D-B838-EA441C29861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007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385390" y="551894"/>
            <a:ext cx="9010743" cy="939297"/>
            <a:chOff x="3363705" y="295170"/>
            <a:chExt cx="7421218" cy="9392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ตัวอย่างของประเด็นหลักที่ดี (</a:t>
              </a: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THROUGHLINE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)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458595" y="1990127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95034" y="2093421"/>
            <a:ext cx="9236028" cy="430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มีหลากหลายทางเลือก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ไม่ควรปิดบังจุดอ่อน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แสดงออกด้วยภาษากายที่คล้ายคลึงที่สุด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บอกเล่าเรื่องราวภายในเวลา 18 นาที ตั้งแต่ต้นจนจบตั้งแต่เกิดความวุ่นวายจนถึงสามารถอยู่ในความสงบได้</a:t>
            </a:r>
          </a:p>
          <a:p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วิดีโอออนไลน์สามารถทำให้เป็นที่สนใจและเรียนรู้ได้อย่างเข้าใจ</a:t>
            </a:r>
            <a:endParaRPr lang="en-US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0368F82C-BE46-43D8-B725-1DA6F0EFE07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146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848493" y="1664775"/>
            <a:ext cx="10412173" cy="4428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74788" y="1862664"/>
            <a:ext cx="9752012" cy="4303713"/>
          </a:xfrm>
        </p:spPr>
        <p:txBody>
          <a:bodyPr>
            <a:norm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ออกแบบเพื่อให้เกิดการประหลาดใจของผู้ฟัง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รายละเอียดการเดินทางโดยสังเขปที่พอจะบอกเป็นนัยแก่ผู้ฟัง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มีคำไม่เกิน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ไม่สามารถคาดเดาได้มากเกินไป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ผู้ฟัง 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เป็นใคร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มีความรู้มากน้อยแค่ไหน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pPr lvl="1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ความคาดหวังของพวกเขาคืออะไร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?</a:t>
            </a: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89A329-DEEE-480E-BC3B-602A1A3E458C}"/>
              </a:ext>
            </a:extLst>
          </p:cNvPr>
          <p:cNvGrpSpPr/>
          <p:nvPr/>
        </p:nvGrpSpPr>
        <p:grpSpPr>
          <a:xfrm>
            <a:off x="2080589" y="466170"/>
            <a:ext cx="9501811" cy="939297"/>
            <a:chOff x="3363705" y="295170"/>
            <a:chExt cx="7421218" cy="9392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B3B2E6-1E6F-4ED2-A817-FFC787948671}"/>
                </a:ext>
              </a:extLst>
            </p:cNvPr>
            <p:cNvSpPr txBox="1"/>
            <p:nvPr/>
          </p:nvSpPr>
          <p:spPr>
            <a:xfrm>
              <a:off x="3363705" y="295170"/>
              <a:ext cx="742121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4000" b="1" dirty="0">
                  <a:solidFill>
                    <a:srgbClr val="00206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สิ่งที่ควรคำนึงถึงสำหรับการตั้งประเด็นสำคัญ</a:t>
              </a:r>
              <a:endParaRPr lang="en-US" sz="40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CB3AF0-90C1-4495-92A7-30A08A9BBB9A}"/>
                </a:ext>
              </a:extLst>
            </p:cNvPr>
            <p:cNvSpPr/>
            <p:nvPr/>
          </p:nvSpPr>
          <p:spPr>
            <a:xfrm flipV="1">
              <a:off x="3571459" y="110260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344852E-F495-451E-BDF0-E508C4A8A251}"/>
                </a:ext>
              </a:extLst>
            </p:cNvPr>
            <p:cNvSpPr/>
            <p:nvPr/>
          </p:nvSpPr>
          <p:spPr>
            <a:xfrm flipV="1">
              <a:off x="3564835" y="1188748"/>
              <a:ext cx="7156175" cy="45719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B8A54D66-78AC-48D3-B773-2A6F05B6921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740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A7C011-B8A1-455E-9675-EFCCC2D20F15}"/>
              </a:ext>
            </a:extLst>
          </p:cNvPr>
          <p:cNvGrpSpPr/>
          <p:nvPr/>
        </p:nvGrpSpPr>
        <p:grpSpPr>
          <a:xfrm>
            <a:off x="390230" y="1421973"/>
            <a:ext cx="11234076" cy="4755639"/>
            <a:chOff x="390230" y="1567113"/>
            <a:chExt cx="11234076" cy="47556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6D40E6-678A-4BCE-9490-CE2C8F90BF1E}"/>
                </a:ext>
              </a:extLst>
            </p:cNvPr>
            <p:cNvSpPr/>
            <p:nvPr/>
          </p:nvSpPr>
          <p:spPr>
            <a:xfrm>
              <a:off x="3450535" y="5612856"/>
              <a:ext cx="8124417" cy="135641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0471F8-92E3-43CA-925C-38F40979046D}"/>
                </a:ext>
              </a:extLst>
            </p:cNvPr>
            <p:cNvSpPr/>
            <p:nvPr/>
          </p:nvSpPr>
          <p:spPr>
            <a:xfrm>
              <a:off x="3962306" y="2268819"/>
              <a:ext cx="7613829" cy="19995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CEA559-9DCD-43EA-AB69-6C60C8204B48}"/>
                </a:ext>
              </a:extLst>
            </p:cNvPr>
            <p:cNvSpPr/>
            <p:nvPr/>
          </p:nvSpPr>
          <p:spPr>
            <a:xfrm>
              <a:off x="3271160" y="2864719"/>
              <a:ext cx="6999275" cy="2653126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90D691-B1D2-4D5F-A5FD-C03E1470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6019" y="2864719"/>
              <a:ext cx="4532026" cy="265312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6FE10F4-C0A9-42F1-87F5-AF7E8949DC12}"/>
                </a:ext>
              </a:extLst>
            </p:cNvPr>
            <p:cNvSpPr/>
            <p:nvPr/>
          </p:nvSpPr>
          <p:spPr>
            <a:xfrm>
              <a:off x="3555416" y="1874620"/>
              <a:ext cx="1880322" cy="18471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2B85BF2-59F3-4C8E-945B-71B6AC25BBB3}"/>
                </a:ext>
              </a:extLst>
            </p:cNvPr>
            <p:cNvSpPr/>
            <p:nvPr/>
          </p:nvSpPr>
          <p:spPr>
            <a:xfrm>
              <a:off x="1809711" y="2077140"/>
              <a:ext cx="1286568" cy="1247953"/>
            </a:xfrm>
            <a:prstGeom prst="ellips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92EA746-7FC8-4409-8852-B43792A02A3D}"/>
                </a:ext>
              </a:extLst>
            </p:cNvPr>
            <p:cNvSpPr/>
            <p:nvPr/>
          </p:nvSpPr>
          <p:spPr>
            <a:xfrm>
              <a:off x="633955" y="2587064"/>
              <a:ext cx="3997252" cy="3367342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5A9C9C7-68B6-4AAD-A8EE-131CCB88B969}"/>
                </a:ext>
              </a:extLst>
            </p:cNvPr>
            <p:cNvSpPr/>
            <p:nvPr/>
          </p:nvSpPr>
          <p:spPr>
            <a:xfrm>
              <a:off x="800328" y="1799237"/>
              <a:ext cx="1286568" cy="1247953"/>
            </a:xfrm>
            <a:prstGeom prst="ellipse">
              <a:avLst/>
            </a:prstGeom>
            <a:solidFill>
              <a:srgbClr val="EAEAEA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59A9F95-05FE-4C46-B132-9BB3DC2E86B3}"/>
                </a:ext>
              </a:extLst>
            </p:cNvPr>
            <p:cNvSpPr/>
            <p:nvPr/>
          </p:nvSpPr>
          <p:spPr>
            <a:xfrm>
              <a:off x="2866266" y="2231663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18B52E1-4896-4864-AE05-E2E9EA17FC66}"/>
                </a:ext>
              </a:extLst>
            </p:cNvPr>
            <p:cNvSpPr/>
            <p:nvPr/>
          </p:nvSpPr>
          <p:spPr>
            <a:xfrm>
              <a:off x="2518097" y="1951834"/>
              <a:ext cx="1286568" cy="1247953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199B795-51E6-40DE-A8EC-6D86CD5B2D99}"/>
                </a:ext>
              </a:extLst>
            </p:cNvPr>
            <p:cNvSpPr/>
            <p:nvPr/>
          </p:nvSpPr>
          <p:spPr>
            <a:xfrm>
              <a:off x="667232" y="1802138"/>
              <a:ext cx="1286568" cy="124795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AB75687-C6FB-48A9-8720-5A127835319F}"/>
                </a:ext>
              </a:extLst>
            </p:cNvPr>
            <p:cNvSpPr/>
            <p:nvPr/>
          </p:nvSpPr>
          <p:spPr>
            <a:xfrm>
              <a:off x="390230" y="5074799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318EB71-52AE-49B1-BFA9-1BB55B4C874E}"/>
                </a:ext>
              </a:extLst>
            </p:cNvPr>
            <p:cNvSpPr/>
            <p:nvPr/>
          </p:nvSpPr>
          <p:spPr>
            <a:xfrm>
              <a:off x="768765" y="5241827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6163701-CC59-436A-AB15-9878348BF1CD}"/>
                </a:ext>
              </a:extLst>
            </p:cNvPr>
            <p:cNvSpPr txBox="1"/>
            <p:nvPr/>
          </p:nvSpPr>
          <p:spPr>
            <a:xfrm>
              <a:off x="5036101" y="1567113"/>
              <a:ext cx="658820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00B0F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จัดโครงสร้างการนำเสนอของคุณ</a:t>
              </a:r>
              <a:endParaRPr lang="en-US" sz="4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1888EDE-4BD2-4CB1-A9AE-F0A790E85469}"/>
                </a:ext>
              </a:extLst>
            </p:cNvPr>
            <p:cNvSpPr/>
            <p:nvPr/>
          </p:nvSpPr>
          <p:spPr>
            <a:xfrm>
              <a:off x="4248635" y="3235014"/>
              <a:ext cx="2507610" cy="2346836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5592C4E-63D6-4186-AD24-6CC9481C1664}"/>
                </a:ext>
              </a:extLst>
            </p:cNvPr>
            <p:cNvSpPr/>
            <p:nvPr/>
          </p:nvSpPr>
          <p:spPr>
            <a:xfrm>
              <a:off x="3900667" y="4935518"/>
              <a:ext cx="1187103" cy="10940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7218CAE-271C-422B-9F10-09C07FE35FE9}"/>
                </a:ext>
              </a:extLst>
            </p:cNvPr>
            <p:cNvSpPr/>
            <p:nvPr/>
          </p:nvSpPr>
          <p:spPr>
            <a:xfrm>
              <a:off x="1522049" y="5279893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1E83851-0290-4D02-A931-DE87B8025388}"/>
                </a:ext>
              </a:extLst>
            </p:cNvPr>
            <p:cNvSpPr/>
            <p:nvPr/>
          </p:nvSpPr>
          <p:spPr>
            <a:xfrm>
              <a:off x="1945932" y="5462119"/>
              <a:ext cx="806493" cy="79304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C6E3004-6A1C-4458-A9CF-E34A2A1E5356}"/>
                </a:ext>
              </a:extLst>
            </p:cNvPr>
            <p:cNvSpPr/>
            <p:nvPr/>
          </p:nvSpPr>
          <p:spPr>
            <a:xfrm>
              <a:off x="3423216" y="5165268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244B683-7E7A-403D-93B3-1708C9C2D861}"/>
                </a:ext>
              </a:extLst>
            </p:cNvPr>
            <p:cNvSpPr/>
            <p:nvPr/>
          </p:nvSpPr>
          <p:spPr>
            <a:xfrm>
              <a:off x="4476972" y="4691571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AF47D20-504E-47B8-8F46-CE3D34456845}"/>
                </a:ext>
              </a:extLst>
            </p:cNvPr>
            <p:cNvSpPr/>
            <p:nvPr/>
          </p:nvSpPr>
          <p:spPr>
            <a:xfrm>
              <a:off x="1566940" y="2977271"/>
              <a:ext cx="3885219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แรงจูงใจ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ประเด็นหลัก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ผลกระทบในทางปฏิบัติ</a:t>
              </a:r>
            </a:p>
            <a:p>
              <a:pPr marL="285750" indent="-285750">
                <a:buFont typeface="Arial" charset="0"/>
                <a:buChar char="•"/>
              </a:pPr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บทสรุป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25" name="Oval 8">
            <a:extLst>
              <a:ext uri="{FF2B5EF4-FFF2-40B4-BE49-F238E27FC236}">
                <a16:creationId xmlns:a16="http://schemas.microsoft.com/office/drawing/2014/main" id="{FED2BD32-8E03-499F-9F34-F5BCE3EA264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0917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1B30676-7F46-48F4-8A24-CA1A7F462BAB}"/>
              </a:ext>
            </a:extLst>
          </p:cNvPr>
          <p:cNvGrpSpPr/>
          <p:nvPr/>
        </p:nvGrpSpPr>
        <p:grpSpPr>
          <a:xfrm>
            <a:off x="2291132" y="458215"/>
            <a:ext cx="7997687" cy="1431161"/>
            <a:chOff x="1789042" y="525376"/>
            <a:chExt cx="7997687" cy="14311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B1268-4190-4F87-8CA1-F70E84E3D7FF}"/>
                </a:ext>
              </a:extLst>
            </p:cNvPr>
            <p:cNvSpPr txBox="1"/>
            <p:nvPr/>
          </p:nvSpPr>
          <p:spPr>
            <a:xfrm>
              <a:off x="1789042" y="1310206"/>
              <a:ext cx="79976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253C3-C70F-434A-A147-C8734140A237}"/>
                </a:ext>
              </a:extLst>
            </p:cNvPr>
            <p:cNvSpPr/>
            <p:nvPr/>
          </p:nvSpPr>
          <p:spPr>
            <a:xfrm flipV="1">
              <a:off x="1974574" y="1184093"/>
              <a:ext cx="7699513" cy="12611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B46802-87AF-456B-971C-909DD097DEC3}"/>
                </a:ext>
              </a:extLst>
            </p:cNvPr>
            <p:cNvSpPr txBox="1"/>
            <p:nvPr/>
          </p:nvSpPr>
          <p:spPr>
            <a:xfrm>
              <a:off x="1938128" y="525376"/>
              <a:ext cx="76995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4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แนะนำตัว</a:t>
              </a:r>
              <a:endParaRPr lang="en-US" sz="4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77395" y="2599392"/>
            <a:ext cx="64251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6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พูดคุย 5 นาทีเพื่อแนะนำตัวเอง</a:t>
            </a:r>
            <a:endParaRPr lang="en-US" sz="6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3B2E12CC-9207-49E3-8ED6-AFDCE12D16C5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6956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FC3793-A1CE-48B7-9ECD-03E0D0BF8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822" y="613600"/>
            <a:ext cx="8001621" cy="49821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C4FEEF-ABF1-491D-867A-3B5D4528BA1F}"/>
              </a:ext>
            </a:extLst>
          </p:cNvPr>
          <p:cNvSpPr/>
          <p:nvPr/>
        </p:nvSpPr>
        <p:spPr>
          <a:xfrm>
            <a:off x="2321822" y="5711336"/>
            <a:ext cx="80016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hlinkClick r:id="rId3"/>
              </a:rPr>
              <a:t>https://www.ted.com/talks/julian_treasure_how_to_speak_so_that_people_want_to_listen</a:t>
            </a:r>
            <a:endParaRPr lang="en-US" sz="1600" dirty="0"/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2BB973C4-1C3F-4945-9A5F-921B5DF4D82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6788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iphone png">
            <a:extLst>
              <a:ext uri="{FF2B5EF4-FFF2-40B4-BE49-F238E27FC236}">
                <a16:creationId xmlns:a16="http://schemas.microsoft.com/office/drawing/2014/main" id="{868761F1-75D2-469C-999C-280574CEC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752" y="2358887"/>
            <a:ext cx="5574747" cy="41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BF75D90-750E-4C26-8F3F-9607186BF409}"/>
              </a:ext>
            </a:extLst>
          </p:cNvPr>
          <p:cNvGrpSpPr/>
          <p:nvPr/>
        </p:nvGrpSpPr>
        <p:grpSpPr>
          <a:xfrm>
            <a:off x="5928567" y="1668071"/>
            <a:ext cx="5203821" cy="4784222"/>
            <a:chOff x="5928567" y="1416283"/>
            <a:chExt cx="5203821" cy="4784222"/>
          </a:xfrm>
        </p:grpSpPr>
        <p:pic>
          <p:nvPicPr>
            <p:cNvPr id="5" name="Picture 4" descr="Image result for kahoot icon png">
              <a:extLst>
                <a:ext uri="{FF2B5EF4-FFF2-40B4-BE49-F238E27FC236}">
                  <a16:creationId xmlns:a16="http://schemas.microsoft.com/office/drawing/2014/main" id="{E1DC3DD7-010B-4A75-AE7D-9B578366AE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567" y="1416283"/>
              <a:ext cx="5203821" cy="212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EF6FAAE-9FB9-407C-9048-94948482E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0477" y="3947048"/>
              <a:ext cx="2253457" cy="225345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7F2902-7241-4328-8ED5-194073C57512}"/>
                </a:ext>
              </a:extLst>
            </p:cNvPr>
            <p:cNvSpPr/>
            <p:nvPr/>
          </p:nvSpPr>
          <p:spPr>
            <a:xfrm>
              <a:off x="7560909" y="3425687"/>
              <a:ext cx="325646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>
                  <a:solidFill>
                    <a:srgbClr val="864CBF"/>
                  </a:solidFill>
                </a:rPr>
                <a:t>https://kahoot.it/</a:t>
              </a:r>
            </a:p>
          </p:txBody>
        </p:sp>
      </p:grpSp>
      <p:sp>
        <p:nvSpPr>
          <p:cNvPr id="8" name="Oval 8">
            <a:extLst>
              <a:ext uri="{FF2B5EF4-FFF2-40B4-BE49-F238E27FC236}">
                <a16:creationId xmlns:a16="http://schemas.microsoft.com/office/drawing/2014/main" id="{CCDA77CC-569F-42A4-AD2B-5C014ADF0AF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73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71B30676-7F46-48F4-8A24-CA1A7F462BAB}"/>
              </a:ext>
            </a:extLst>
          </p:cNvPr>
          <p:cNvGrpSpPr/>
          <p:nvPr/>
        </p:nvGrpSpPr>
        <p:grpSpPr>
          <a:xfrm>
            <a:off x="2291132" y="538747"/>
            <a:ext cx="7997687" cy="1227518"/>
            <a:chOff x="1789042" y="605908"/>
            <a:chExt cx="7997687" cy="122751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B1268-4190-4F87-8CA1-F70E84E3D7FF}"/>
                </a:ext>
              </a:extLst>
            </p:cNvPr>
            <p:cNvSpPr txBox="1"/>
            <p:nvPr/>
          </p:nvSpPr>
          <p:spPr>
            <a:xfrm>
              <a:off x="1789042" y="1310206"/>
              <a:ext cx="799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ประเด็นหลัก</a:t>
              </a:r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วิธีทำให้ผู้อื่นฟังเมื่อคุณกำลังพูด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253C3-C70F-434A-A147-C8734140A237}"/>
                </a:ext>
              </a:extLst>
            </p:cNvPr>
            <p:cNvSpPr/>
            <p:nvPr/>
          </p:nvSpPr>
          <p:spPr>
            <a:xfrm flipV="1">
              <a:off x="1974574" y="1184093"/>
              <a:ext cx="7699513" cy="12611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B46802-87AF-456B-971C-909DD097DEC3}"/>
                </a:ext>
              </a:extLst>
            </p:cNvPr>
            <p:cNvSpPr txBox="1"/>
            <p:nvPr/>
          </p:nvSpPr>
          <p:spPr>
            <a:xfrm>
              <a:off x="2087216" y="605908"/>
              <a:ext cx="76995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พูดอย่างไรเพื่อจะให้คนอื่นฟัง </a:t>
              </a:r>
              <a:r>
                <a:rPr lang="en-US" sz="32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?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61E358D-2A68-4BCB-BEF0-E7977E31039E}"/>
              </a:ext>
            </a:extLst>
          </p:cNvPr>
          <p:cNvGrpSpPr/>
          <p:nvPr/>
        </p:nvGrpSpPr>
        <p:grpSpPr>
          <a:xfrm>
            <a:off x="367587" y="2912965"/>
            <a:ext cx="11258041" cy="1379983"/>
            <a:chOff x="424167" y="3723666"/>
            <a:chExt cx="11258041" cy="137998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18DD036-4E99-48D3-B4CC-F84ED4079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167" y="3723666"/>
              <a:ext cx="1948680" cy="137998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4" descr="Image result for co-creation png">
              <a:extLst>
                <a:ext uri="{FF2B5EF4-FFF2-40B4-BE49-F238E27FC236}">
                  <a16:creationId xmlns:a16="http://schemas.microsoft.com/office/drawing/2014/main" id="{CA344E2A-747B-4066-AC3F-CFD1137D32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23644" y="3812750"/>
              <a:ext cx="1258564" cy="1201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9C1AC20-A7AC-4373-B725-CDA73F117D7A}"/>
                </a:ext>
              </a:extLst>
            </p:cNvPr>
            <p:cNvGrpSpPr/>
            <p:nvPr/>
          </p:nvGrpSpPr>
          <p:grpSpPr>
            <a:xfrm>
              <a:off x="2547617" y="4194214"/>
              <a:ext cx="7876027" cy="438884"/>
              <a:chOff x="3962400" y="4696321"/>
              <a:chExt cx="7477579" cy="438884"/>
            </a:xfrm>
          </p:grpSpPr>
          <p:sp>
            <p:nvSpPr>
              <p:cNvPr id="12" name="Arrow: Right 11">
                <a:extLst>
                  <a:ext uri="{FF2B5EF4-FFF2-40B4-BE49-F238E27FC236}">
                    <a16:creationId xmlns:a16="http://schemas.microsoft.com/office/drawing/2014/main" id="{94A24192-BA81-4757-80A9-A21674BE864F}"/>
                  </a:ext>
                </a:extLst>
              </p:cNvPr>
              <p:cNvSpPr/>
              <p:nvPr/>
            </p:nvSpPr>
            <p:spPr>
              <a:xfrm>
                <a:off x="5039646" y="4696321"/>
                <a:ext cx="6400333" cy="438884"/>
              </a:xfrm>
              <a:prstGeom prst="rightArrow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D6C7BE0-DFF9-46D5-A0AE-7ACE9FAFE49B}"/>
                  </a:ext>
                </a:extLst>
              </p:cNvPr>
              <p:cNvSpPr/>
              <p:nvPr/>
            </p:nvSpPr>
            <p:spPr>
              <a:xfrm>
                <a:off x="4425950" y="4808676"/>
                <a:ext cx="517111" cy="2141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C4ABFA0-B6A8-44B4-AD63-CDFE7F8DC2C9}"/>
                  </a:ext>
                </a:extLst>
              </p:cNvPr>
              <p:cNvSpPr/>
              <p:nvPr/>
            </p:nvSpPr>
            <p:spPr>
              <a:xfrm>
                <a:off x="3962400" y="4808676"/>
                <a:ext cx="369924" cy="21417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7AB36B3-C17E-4D3E-BFA6-248FDEB7661A}"/>
              </a:ext>
            </a:extLst>
          </p:cNvPr>
          <p:cNvGrpSpPr/>
          <p:nvPr/>
        </p:nvGrpSpPr>
        <p:grpSpPr>
          <a:xfrm>
            <a:off x="2086338" y="2131492"/>
            <a:ext cx="1948679" cy="1657153"/>
            <a:chOff x="2086338" y="2131492"/>
            <a:chExt cx="1948679" cy="165715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023F1D-10C1-4E55-8D1D-00E766041FC2}"/>
                </a:ext>
              </a:extLst>
            </p:cNvPr>
            <p:cNvSpPr txBox="1"/>
            <p:nvPr/>
          </p:nvSpPr>
          <p:spPr>
            <a:xfrm>
              <a:off x="2086338" y="2131492"/>
              <a:ext cx="1948679" cy="369332"/>
            </a:xfrm>
            <a:prstGeom prst="rect">
              <a:avLst/>
            </a:prstGeom>
            <a:noFill/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บทนำและแรงจูงใจ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0226CA21-672D-4A41-9ED3-46AAE70918E2}"/>
                </a:ext>
              </a:extLst>
            </p:cNvPr>
            <p:cNvSpPr/>
            <p:nvPr/>
          </p:nvSpPr>
          <p:spPr>
            <a:xfrm>
              <a:off x="3014959" y="2796219"/>
              <a:ext cx="45719" cy="63278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0B91A48-994C-45D9-B916-F6B88DE1B70A}"/>
                </a:ext>
              </a:extLst>
            </p:cNvPr>
            <p:cNvSpPr/>
            <p:nvPr/>
          </p:nvSpPr>
          <p:spPr>
            <a:xfrm>
              <a:off x="2807501" y="3395289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0F7C01-4853-4157-A9F0-CEA207F18107}"/>
              </a:ext>
            </a:extLst>
          </p:cNvPr>
          <p:cNvGrpSpPr/>
          <p:nvPr/>
        </p:nvGrpSpPr>
        <p:grpSpPr>
          <a:xfrm>
            <a:off x="3321152" y="3409866"/>
            <a:ext cx="1948679" cy="2858801"/>
            <a:chOff x="3321152" y="3409866"/>
            <a:chExt cx="1948679" cy="285880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F92F101-9823-4933-A6CC-BC67C1DE300C}"/>
                </a:ext>
              </a:extLst>
            </p:cNvPr>
            <p:cNvSpPr/>
            <p:nvPr/>
          </p:nvSpPr>
          <p:spPr>
            <a:xfrm>
              <a:off x="4205488" y="3622068"/>
              <a:ext cx="52576" cy="35296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80F8BAA-043C-4021-BC27-56B19C2C013C}"/>
                </a:ext>
              </a:extLst>
            </p:cNvPr>
            <p:cNvSpPr txBox="1"/>
            <p:nvPr/>
          </p:nvSpPr>
          <p:spPr>
            <a:xfrm>
              <a:off x="3321152" y="3960343"/>
              <a:ext cx="1948679" cy="2308324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อะไรที่ไม่ควรทำ?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นินทา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การตัดสิน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การปฏิเสธ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วิพากวิจารณ์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ข้อแก้ตัว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การพูดเกินจริง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ความหยิ่งยโส</a:t>
              </a:r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EA7FEEE-9D91-4D71-99D9-E64252EBBE2A}"/>
                </a:ext>
              </a:extLst>
            </p:cNvPr>
            <p:cNvSpPr/>
            <p:nvPr/>
          </p:nvSpPr>
          <p:spPr>
            <a:xfrm>
              <a:off x="4012987" y="3409866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329B0C-BA66-405D-B50C-FEE15BA14CEB}"/>
              </a:ext>
            </a:extLst>
          </p:cNvPr>
          <p:cNvGrpSpPr/>
          <p:nvPr/>
        </p:nvGrpSpPr>
        <p:grpSpPr>
          <a:xfrm>
            <a:off x="5957636" y="3395289"/>
            <a:ext cx="2489869" cy="2326006"/>
            <a:chOff x="5957636" y="3395289"/>
            <a:chExt cx="2489869" cy="232600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1CB3810-60A3-4BC9-9EB5-F5900160E9F3}"/>
                </a:ext>
              </a:extLst>
            </p:cNvPr>
            <p:cNvSpPr txBox="1"/>
            <p:nvPr/>
          </p:nvSpPr>
          <p:spPr>
            <a:xfrm>
              <a:off x="5957636" y="3997746"/>
              <a:ext cx="2489869" cy="1723549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เครื่องมือ</a:t>
              </a:r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: วิธีพูดอย่างมี</a:t>
              </a:r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พลัง?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จดบันทึก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น้ำเสียง</a:t>
              </a:r>
              <a:endParaRPr lang="th-TH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จังหวะหรือทำนองเสียงในการพูดจังหวะและระดับเสียง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th-TH" sz="1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จำนวนคำในการพูด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7DA5770-4B2F-49A0-B915-B8ADB09F14E3}"/>
                </a:ext>
              </a:extLst>
            </p:cNvPr>
            <p:cNvSpPr/>
            <p:nvPr/>
          </p:nvSpPr>
          <p:spPr>
            <a:xfrm>
              <a:off x="7025272" y="3788646"/>
              <a:ext cx="52577" cy="224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6215C3-3362-4666-AD5A-600EC4AD8B98}"/>
                </a:ext>
              </a:extLst>
            </p:cNvPr>
            <p:cNvSpPr/>
            <p:nvPr/>
          </p:nvSpPr>
          <p:spPr>
            <a:xfrm>
              <a:off x="6832900" y="3395289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35FF40-942D-4E2A-B20E-C806D467398C}"/>
              </a:ext>
            </a:extLst>
          </p:cNvPr>
          <p:cNvGrpSpPr/>
          <p:nvPr/>
        </p:nvGrpSpPr>
        <p:grpSpPr>
          <a:xfrm>
            <a:off x="4871385" y="1937837"/>
            <a:ext cx="1489330" cy="1865385"/>
            <a:chOff x="4871385" y="1937837"/>
            <a:chExt cx="1489330" cy="18653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FB6CED-F0CD-45D2-97B8-2A3D2AD1B270}"/>
                </a:ext>
              </a:extLst>
            </p:cNvPr>
            <p:cNvSpPr txBox="1"/>
            <p:nvPr/>
          </p:nvSpPr>
          <p:spPr>
            <a:xfrm>
              <a:off x="4871385" y="1937837"/>
              <a:ext cx="1489330" cy="1477328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อะไรคือสิ่งที่ต้องทำ ?ความซื่อสัตย์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ความน่าเชื่อถือ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ความสมบูรณ์</a:t>
              </a:r>
            </a:p>
            <a:p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ความรัก</a:t>
              </a:r>
              <a:endParaRPr lang="en-US" sz="16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6CF7963-8DD9-457A-8937-D693515C2723}"/>
                </a:ext>
              </a:extLst>
            </p:cNvPr>
            <p:cNvSpPr/>
            <p:nvPr/>
          </p:nvSpPr>
          <p:spPr>
            <a:xfrm>
              <a:off x="5587304" y="3292054"/>
              <a:ext cx="52577" cy="224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32F88C1-4BA3-4960-A04D-2566E4F8ADD7}"/>
                </a:ext>
              </a:extLst>
            </p:cNvPr>
            <p:cNvSpPr/>
            <p:nvPr/>
          </p:nvSpPr>
          <p:spPr>
            <a:xfrm>
              <a:off x="5389194" y="3409866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419EB0-C7BB-48AC-9E53-F7E982EF8698}"/>
              </a:ext>
            </a:extLst>
          </p:cNvPr>
          <p:cNvGrpSpPr/>
          <p:nvPr/>
        </p:nvGrpSpPr>
        <p:grpSpPr>
          <a:xfrm>
            <a:off x="7616719" y="2546450"/>
            <a:ext cx="1460460" cy="1229378"/>
            <a:chOff x="7616719" y="2546450"/>
            <a:chExt cx="1460460" cy="122937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573528-EE70-44EB-BA9E-97188DFCE9AC}"/>
                </a:ext>
              </a:extLst>
            </p:cNvPr>
            <p:cNvSpPr txBox="1"/>
            <p:nvPr/>
          </p:nvSpPr>
          <p:spPr>
            <a:xfrm>
              <a:off x="7616719" y="2546450"/>
              <a:ext cx="1460460" cy="646331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ผลกระทบ</a:t>
              </a:r>
            </a:p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เชิงปฏิบัติ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F18D4BFB-91CF-4FEB-BA8A-D232037BD587}"/>
                </a:ext>
              </a:extLst>
            </p:cNvPr>
            <p:cNvSpPr/>
            <p:nvPr/>
          </p:nvSpPr>
          <p:spPr>
            <a:xfrm>
              <a:off x="8320837" y="3205613"/>
              <a:ext cx="52577" cy="2244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144C25-D3A6-4146-876D-EF4390B2A575}"/>
                </a:ext>
              </a:extLst>
            </p:cNvPr>
            <p:cNvSpPr/>
            <p:nvPr/>
          </p:nvSpPr>
          <p:spPr>
            <a:xfrm>
              <a:off x="8128408" y="3382472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834B4C9-90C5-4D06-9B7C-884DAC1E1C47}"/>
              </a:ext>
            </a:extLst>
          </p:cNvPr>
          <p:cNvGrpSpPr/>
          <p:nvPr/>
        </p:nvGrpSpPr>
        <p:grpSpPr>
          <a:xfrm>
            <a:off x="8940966" y="3395289"/>
            <a:ext cx="1347853" cy="1117604"/>
            <a:chOff x="8940966" y="3395289"/>
            <a:chExt cx="1347853" cy="111760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05197D-0ABA-441A-B3B5-2B8E99370049}"/>
                </a:ext>
              </a:extLst>
            </p:cNvPr>
            <p:cNvSpPr txBox="1"/>
            <p:nvPr/>
          </p:nvSpPr>
          <p:spPr>
            <a:xfrm>
              <a:off x="8940966" y="4143561"/>
              <a:ext cx="1347853" cy="369332"/>
            </a:xfrm>
            <a:prstGeom prst="rect">
              <a:avLst/>
            </a:prstGeom>
            <a:noFill/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ประเด็นที่สำคัญ</a:t>
              </a:r>
              <a:endParaRPr lang="en-US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A59BE7-03FA-4867-895A-4ABCB66A8989}"/>
                </a:ext>
              </a:extLst>
            </p:cNvPr>
            <p:cNvSpPr/>
            <p:nvPr/>
          </p:nvSpPr>
          <p:spPr>
            <a:xfrm>
              <a:off x="9591880" y="3750205"/>
              <a:ext cx="46026" cy="3933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3DCEB6-13F8-4F06-991E-83778D177FD5}"/>
                </a:ext>
              </a:extLst>
            </p:cNvPr>
            <p:cNvSpPr/>
            <p:nvPr/>
          </p:nvSpPr>
          <p:spPr>
            <a:xfrm>
              <a:off x="9384499" y="3395289"/>
              <a:ext cx="445678" cy="39335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4" name="Oval 8">
            <a:extLst>
              <a:ext uri="{FF2B5EF4-FFF2-40B4-BE49-F238E27FC236}">
                <a16:creationId xmlns:a16="http://schemas.microsoft.com/office/drawing/2014/main" id="{B9F4FF0B-8A2B-41ED-9BF0-F8A10B72F2F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44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5852D2-39C5-4AE9-A98E-49EA48424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631427"/>
            <a:ext cx="9107805" cy="51206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09A3E6-AD41-4DBB-9489-E77415613C38}"/>
              </a:ext>
            </a:extLst>
          </p:cNvPr>
          <p:cNvSpPr/>
          <p:nvPr/>
        </p:nvSpPr>
        <p:spPr>
          <a:xfrm>
            <a:off x="5372100" y="575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111111"/>
                </a:solidFill>
                <a:latin typeface="Helvetica Neue Custom"/>
              </a:rPr>
              <a:t>Julian Treasure (</a:t>
            </a:r>
            <a:r>
              <a:rPr lang="en-US" dirty="0" err="1">
                <a:solidFill>
                  <a:srgbClr val="111111"/>
                </a:solidFill>
                <a:latin typeface="Helvetica Neue Custom"/>
              </a:rPr>
              <a:t>TEDGlobal</a:t>
            </a:r>
            <a:r>
              <a:rPr lang="en-US" dirty="0">
                <a:solidFill>
                  <a:srgbClr val="111111"/>
                </a:solidFill>
                <a:latin typeface="Helvetica Neue Custom"/>
              </a:rPr>
              <a:t> 2013)</a:t>
            </a:r>
            <a:endParaRPr lang="en-US" b="0" i="0" dirty="0">
              <a:solidFill>
                <a:srgbClr val="111111"/>
              </a:solidFill>
              <a:effectLst/>
              <a:latin typeface="Helvetica Neue Custo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FD01C881-63DE-4DB8-8F77-8AA26EBD3CE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21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556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2BD5CE-9E40-43BA-A1E9-9E17F790E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631427"/>
            <a:ext cx="9107805" cy="51206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8E5B89-CC5E-4791-80DB-728D2216E74B}"/>
              </a:ext>
            </a:extLst>
          </p:cNvPr>
          <p:cNvSpPr/>
          <p:nvPr/>
        </p:nvSpPr>
        <p:spPr>
          <a:xfrm>
            <a:off x="5372100" y="575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111111"/>
                </a:solidFill>
                <a:latin typeface="Helvetica Neue Custom"/>
              </a:rPr>
              <a:t>Julian Treasure (</a:t>
            </a:r>
            <a:r>
              <a:rPr lang="en-US" dirty="0" err="1">
                <a:solidFill>
                  <a:srgbClr val="111111"/>
                </a:solidFill>
                <a:latin typeface="Helvetica Neue Custom"/>
              </a:rPr>
              <a:t>TEDGlobal</a:t>
            </a:r>
            <a:r>
              <a:rPr lang="en-US" dirty="0">
                <a:solidFill>
                  <a:srgbClr val="111111"/>
                </a:solidFill>
                <a:latin typeface="Helvetica Neue Custom"/>
              </a:rPr>
              <a:t> 2013)</a:t>
            </a:r>
            <a:endParaRPr lang="en-US" b="0" i="0" dirty="0">
              <a:solidFill>
                <a:srgbClr val="111111"/>
              </a:solidFill>
              <a:effectLst/>
              <a:latin typeface="Helvetica Neue Custo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9B5620B6-2BCB-479A-ACAE-EF9606A6374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1184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05EADF-AD82-4E44-BB5C-B25748D2A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97" y="631427"/>
            <a:ext cx="9107805" cy="5120640"/>
          </a:xfrm>
          <a:prstGeom prst="ellipse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6B9D84-297F-45C3-AF29-676C7D0D5DE1}"/>
              </a:ext>
            </a:extLst>
          </p:cNvPr>
          <p:cNvSpPr/>
          <p:nvPr/>
        </p:nvSpPr>
        <p:spPr>
          <a:xfrm>
            <a:off x="5372100" y="575206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111111"/>
                </a:solidFill>
                <a:latin typeface="Helvetica Neue Custom"/>
              </a:rPr>
              <a:t>Julian Treasure (</a:t>
            </a:r>
            <a:r>
              <a:rPr lang="en-US" dirty="0" err="1">
                <a:solidFill>
                  <a:srgbClr val="111111"/>
                </a:solidFill>
                <a:latin typeface="Helvetica Neue Custom"/>
              </a:rPr>
              <a:t>TEDGlobal</a:t>
            </a:r>
            <a:r>
              <a:rPr lang="en-US" dirty="0">
                <a:solidFill>
                  <a:srgbClr val="111111"/>
                </a:solidFill>
                <a:latin typeface="Helvetica Neue Custom"/>
              </a:rPr>
              <a:t> 2013)</a:t>
            </a:r>
            <a:endParaRPr lang="en-US" b="0" i="0" dirty="0">
              <a:solidFill>
                <a:srgbClr val="111111"/>
              </a:solidFill>
              <a:effectLst/>
              <a:latin typeface="Helvetica Neue Custom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DE21F18A-DD36-4661-A47C-7BEB03793A2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0354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848493" y="1664775"/>
            <a:ext cx="10412173" cy="44285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1B30676-7F46-48F4-8A24-CA1A7F462BAB}"/>
              </a:ext>
            </a:extLst>
          </p:cNvPr>
          <p:cNvGrpSpPr/>
          <p:nvPr/>
        </p:nvGrpSpPr>
        <p:grpSpPr>
          <a:xfrm>
            <a:off x="2291132" y="666481"/>
            <a:ext cx="7997687" cy="976674"/>
            <a:chOff x="1789042" y="733642"/>
            <a:chExt cx="7997687" cy="97667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61B1268-4190-4F87-8CA1-F70E84E3D7FF}"/>
                </a:ext>
              </a:extLst>
            </p:cNvPr>
            <p:cNvSpPr txBox="1"/>
            <p:nvPr/>
          </p:nvSpPr>
          <p:spPr>
            <a:xfrm>
              <a:off x="1789042" y="1310206"/>
              <a:ext cx="799768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8F253C3-C70F-434A-A147-C8734140A237}"/>
                </a:ext>
              </a:extLst>
            </p:cNvPr>
            <p:cNvSpPr/>
            <p:nvPr/>
          </p:nvSpPr>
          <p:spPr>
            <a:xfrm flipV="1">
              <a:off x="1974574" y="1184093"/>
              <a:ext cx="7699513" cy="12611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B46802-87AF-456B-971C-909DD097DEC3}"/>
                </a:ext>
              </a:extLst>
            </p:cNvPr>
            <p:cNvSpPr txBox="1"/>
            <p:nvPr/>
          </p:nvSpPr>
          <p:spPr>
            <a:xfrm>
              <a:off x="2086338" y="733642"/>
              <a:ext cx="769951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การเตรียมการ</a:t>
              </a:r>
              <a:r>
                <a:rPr lang="th-TH" sz="36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พูด 1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2636" y="2455334"/>
            <a:ext cx="4096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เลือกหัวข้อ</a:t>
            </a:r>
          </a:p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จากประเด็น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</a:t>
            </a:r>
            <a:endParaRPr lang="th-TH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ค้นหาเรื่องราว</a:t>
            </a:r>
          </a:p>
          <a:p>
            <a:pPr marL="285750" indent="-285750">
              <a:buFont typeface="Arial" charset="0"/>
              <a:buChar char="•"/>
            </a:pPr>
            <a:r>
              <a:rPr lang="th-TH" sz="3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สร้างการ</a:t>
            </a:r>
            <a:r>
              <a:rPr lang="th-TH" sz="3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เดินทาง</a:t>
            </a:r>
            <a:endParaRPr lang="en-US" sz="3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EE528F5D-B8E8-4C34-8475-F998B57EA18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48549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63701-CC59-436A-AB15-9878348BF1CD}"/>
              </a:ext>
            </a:extLst>
          </p:cNvPr>
          <p:cNvSpPr txBox="1"/>
          <p:nvPr/>
        </p:nvSpPr>
        <p:spPr>
          <a:xfrm>
            <a:off x="2091264" y="609173"/>
            <a:ext cx="8703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การสื่อสารคืออะไร</a:t>
            </a:r>
            <a:r>
              <a:rPr lang="en-US" sz="5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?</a:t>
            </a:r>
          </a:p>
        </p:txBody>
      </p:sp>
      <p:pic>
        <p:nvPicPr>
          <p:cNvPr id="1026" name="Picture 2" descr="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661" y="2490037"/>
            <a:ext cx="8212667" cy="328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163701-CC59-436A-AB15-9878348BF1CD}"/>
              </a:ext>
            </a:extLst>
          </p:cNvPr>
          <p:cNvSpPr txBox="1"/>
          <p:nvPr/>
        </p:nvSpPr>
        <p:spPr>
          <a:xfrm>
            <a:off x="1871127" y="1853978"/>
            <a:ext cx="8703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การแลกเปลี่ยนข้อมูล</a:t>
            </a:r>
            <a:endParaRPr lang="en-US" sz="32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AFE869F9-8881-4930-A4A7-E1371658FF2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595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59C0BB-BD02-4500-A9BE-2659EC4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90722" y="3745946"/>
            <a:ext cx="3244979" cy="2098785"/>
          </a:xfrm>
          <a:prstGeom prst="hexagon">
            <a:avLst/>
          </a:prstGeom>
        </p:spPr>
      </p:pic>
      <p:pic>
        <p:nvPicPr>
          <p:cNvPr id="3" name="Picture 4" descr="Image result for co-creation png">
            <a:extLst>
              <a:ext uri="{FF2B5EF4-FFF2-40B4-BE49-F238E27FC236}">
                <a16:creationId xmlns:a16="http://schemas.microsoft.com/office/drawing/2014/main" id="{47E4FFDE-D6E0-43E7-AFE6-5E9197278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946" y="3422392"/>
            <a:ext cx="2875558" cy="274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A7C25AAE-0F58-43FB-93EE-B86C6DA8982C}"/>
              </a:ext>
            </a:extLst>
          </p:cNvPr>
          <p:cNvSpPr/>
          <p:nvPr/>
        </p:nvSpPr>
        <p:spPr>
          <a:xfrm>
            <a:off x="5022573" y="4355939"/>
            <a:ext cx="3605941" cy="874252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ข้อความ</a:t>
            </a:r>
            <a:endParaRPr lang="en-US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05BCF15-11AB-497C-B7F0-15844070ABE0}"/>
              </a:ext>
            </a:extLst>
          </p:cNvPr>
          <p:cNvSpPr/>
          <p:nvPr/>
        </p:nvSpPr>
        <p:spPr>
          <a:xfrm>
            <a:off x="2314146" y="522439"/>
            <a:ext cx="6993603" cy="3422191"/>
          </a:xfrm>
          <a:prstGeom prst="cloud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3CC374-F3FB-4653-ABC9-E97638B6A3AF}"/>
              </a:ext>
            </a:extLst>
          </p:cNvPr>
          <p:cNvSpPr/>
          <p:nvPr/>
        </p:nvSpPr>
        <p:spPr>
          <a:xfrm>
            <a:off x="4425950" y="4571999"/>
            <a:ext cx="517111" cy="4508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FAF16-7798-4DBF-AD48-77776B1113C3}"/>
              </a:ext>
            </a:extLst>
          </p:cNvPr>
          <p:cNvSpPr/>
          <p:nvPr/>
        </p:nvSpPr>
        <p:spPr>
          <a:xfrm>
            <a:off x="3962400" y="4571999"/>
            <a:ext cx="369924" cy="45085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7E14EE-EB19-4DB7-8096-6BCFA83A7446}"/>
              </a:ext>
            </a:extLst>
          </p:cNvPr>
          <p:cNvGrpSpPr/>
          <p:nvPr/>
        </p:nvGrpSpPr>
        <p:grpSpPr>
          <a:xfrm>
            <a:off x="1463985" y="2364133"/>
            <a:ext cx="1220579" cy="1225742"/>
            <a:chOff x="1707971" y="1587500"/>
            <a:chExt cx="1220579" cy="122574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5E30621-47DD-4D08-8109-0FCE7343F830}"/>
                </a:ext>
              </a:extLst>
            </p:cNvPr>
            <p:cNvSpPr/>
            <p:nvPr/>
          </p:nvSpPr>
          <p:spPr>
            <a:xfrm>
              <a:off x="1972772" y="2077715"/>
              <a:ext cx="378535" cy="360396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EE9CD00-5DE9-44EF-B0EC-2045C5BF56C4}"/>
                </a:ext>
              </a:extLst>
            </p:cNvPr>
            <p:cNvSpPr/>
            <p:nvPr/>
          </p:nvSpPr>
          <p:spPr>
            <a:xfrm>
              <a:off x="1707971" y="2462905"/>
              <a:ext cx="340953" cy="35033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CAC8E2B-DA51-4808-91AC-9769AECEEC01}"/>
                </a:ext>
              </a:extLst>
            </p:cNvPr>
            <p:cNvSpPr/>
            <p:nvPr/>
          </p:nvSpPr>
          <p:spPr>
            <a:xfrm>
              <a:off x="2351307" y="1587500"/>
              <a:ext cx="577243" cy="4967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BABCDBE-FA67-431F-A413-3E561DE42C99}"/>
              </a:ext>
            </a:extLst>
          </p:cNvPr>
          <p:cNvGrpSpPr/>
          <p:nvPr/>
        </p:nvGrpSpPr>
        <p:grpSpPr>
          <a:xfrm>
            <a:off x="9191722" y="2158864"/>
            <a:ext cx="1165937" cy="1255842"/>
            <a:chOff x="9223767" y="1488728"/>
            <a:chExt cx="1165937" cy="125584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042144D-CD00-4948-8E43-B71593D213DD}"/>
                </a:ext>
              </a:extLst>
            </p:cNvPr>
            <p:cNvSpPr/>
            <p:nvPr/>
          </p:nvSpPr>
          <p:spPr>
            <a:xfrm>
              <a:off x="9739190" y="2003737"/>
              <a:ext cx="378535" cy="360396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F7B7A75-B5F9-4177-BADB-7ECA1841BD18}"/>
                </a:ext>
              </a:extLst>
            </p:cNvPr>
            <p:cNvSpPr/>
            <p:nvPr/>
          </p:nvSpPr>
          <p:spPr>
            <a:xfrm>
              <a:off x="10048751" y="2394233"/>
              <a:ext cx="340953" cy="35033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88C4FE0-4FEE-4A5F-A684-48AABFDFEAAE}"/>
                </a:ext>
              </a:extLst>
            </p:cNvPr>
            <p:cNvSpPr/>
            <p:nvPr/>
          </p:nvSpPr>
          <p:spPr>
            <a:xfrm>
              <a:off x="9223767" y="1488728"/>
              <a:ext cx="577243" cy="49671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338" name="Picture 2" descr="Image result for idea png">
            <a:extLst>
              <a:ext uri="{FF2B5EF4-FFF2-40B4-BE49-F238E27FC236}">
                <a16:creationId xmlns:a16="http://schemas.microsoft.com/office/drawing/2014/main" id="{CD3220AE-938F-4885-AEED-0480231AB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670" y="949344"/>
            <a:ext cx="1414789" cy="141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Image result for line arrow png">
            <a:extLst>
              <a:ext uri="{FF2B5EF4-FFF2-40B4-BE49-F238E27FC236}">
                <a16:creationId xmlns:a16="http://schemas.microsoft.com/office/drawing/2014/main" id="{37A839FD-FF21-4E14-8870-D80571E1A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68573">
            <a:off x="2861674" y="1138451"/>
            <a:ext cx="2447069" cy="19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Image result for line arrow png">
            <a:extLst>
              <a:ext uri="{FF2B5EF4-FFF2-40B4-BE49-F238E27FC236}">
                <a16:creationId xmlns:a16="http://schemas.microsoft.com/office/drawing/2014/main" id="{875CDD9D-2692-48FB-A1D7-A89BA856E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27" flipH="1">
            <a:off x="6333152" y="1150825"/>
            <a:ext cx="2447069" cy="1920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8">
            <a:extLst>
              <a:ext uri="{FF2B5EF4-FFF2-40B4-BE49-F238E27FC236}">
                <a16:creationId xmlns:a16="http://schemas.microsoft.com/office/drawing/2014/main" id="{89249F67-D57F-4457-B266-F27398BE5E5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5481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DA7C011-B8A1-455E-9675-EFCCC2D20F15}"/>
              </a:ext>
            </a:extLst>
          </p:cNvPr>
          <p:cNvGrpSpPr/>
          <p:nvPr/>
        </p:nvGrpSpPr>
        <p:grpSpPr>
          <a:xfrm>
            <a:off x="390230" y="1421973"/>
            <a:ext cx="11234076" cy="4755639"/>
            <a:chOff x="390230" y="1567113"/>
            <a:chExt cx="11234076" cy="47556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6D40E6-678A-4BCE-9490-CE2C8F90BF1E}"/>
                </a:ext>
              </a:extLst>
            </p:cNvPr>
            <p:cNvSpPr/>
            <p:nvPr/>
          </p:nvSpPr>
          <p:spPr>
            <a:xfrm>
              <a:off x="3450535" y="5612856"/>
              <a:ext cx="8124417" cy="135641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30471F8-92E3-43CA-925C-38F40979046D}"/>
                </a:ext>
              </a:extLst>
            </p:cNvPr>
            <p:cNvSpPr/>
            <p:nvPr/>
          </p:nvSpPr>
          <p:spPr>
            <a:xfrm>
              <a:off x="3962306" y="2268819"/>
              <a:ext cx="7613829" cy="199952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CCEA559-9DCD-43EA-AB69-6C60C8204B48}"/>
                </a:ext>
              </a:extLst>
            </p:cNvPr>
            <p:cNvSpPr/>
            <p:nvPr/>
          </p:nvSpPr>
          <p:spPr>
            <a:xfrm>
              <a:off x="3271160" y="2864719"/>
              <a:ext cx="6999275" cy="2653126"/>
            </a:xfrm>
            <a:prstGeom prst="rect">
              <a:avLst/>
            </a:prstGeom>
            <a:solidFill>
              <a:srgbClr val="FBC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90D691-B1D2-4D5F-A5FD-C03E1470CB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6019" y="2864719"/>
              <a:ext cx="4532026" cy="265312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6FE10F4-C0A9-42F1-87F5-AF7E8949DC12}"/>
                </a:ext>
              </a:extLst>
            </p:cNvPr>
            <p:cNvSpPr/>
            <p:nvPr/>
          </p:nvSpPr>
          <p:spPr>
            <a:xfrm>
              <a:off x="3555416" y="1874620"/>
              <a:ext cx="1880322" cy="184718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2B85BF2-59F3-4C8E-945B-71B6AC25BBB3}"/>
                </a:ext>
              </a:extLst>
            </p:cNvPr>
            <p:cNvSpPr/>
            <p:nvPr/>
          </p:nvSpPr>
          <p:spPr>
            <a:xfrm>
              <a:off x="1809711" y="2077140"/>
              <a:ext cx="1286568" cy="1247953"/>
            </a:xfrm>
            <a:prstGeom prst="ellipse">
              <a:avLst/>
            </a:prstGeom>
            <a:solidFill>
              <a:srgbClr val="9D9D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92EA746-7FC8-4409-8852-B43792A02A3D}"/>
                </a:ext>
              </a:extLst>
            </p:cNvPr>
            <p:cNvSpPr/>
            <p:nvPr/>
          </p:nvSpPr>
          <p:spPr>
            <a:xfrm>
              <a:off x="633955" y="2587064"/>
              <a:ext cx="3997252" cy="3367342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5A9C9C7-68B6-4AAD-A8EE-131CCB88B969}"/>
                </a:ext>
              </a:extLst>
            </p:cNvPr>
            <p:cNvSpPr/>
            <p:nvPr/>
          </p:nvSpPr>
          <p:spPr>
            <a:xfrm>
              <a:off x="800328" y="1799237"/>
              <a:ext cx="1286568" cy="1247953"/>
            </a:xfrm>
            <a:prstGeom prst="ellipse">
              <a:avLst/>
            </a:prstGeom>
            <a:solidFill>
              <a:srgbClr val="EAEAEA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59A9F95-05FE-4C46-B132-9BB3DC2E86B3}"/>
                </a:ext>
              </a:extLst>
            </p:cNvPr>
            <p:cNvSpPr/>
            <p:nvPr/>
          </p:nvSpPr>
          <p:spPr>
            <a:xfrm>
              <a:off x="2866266" y="2231663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8B52E1-4896-4864-AE05-E2E9EA17FC66}"/>
                </a:ext>
              </a:extLst>
            </p:cNvPr>
            <p:cNvSpPr/>
            <p:nvPr/>
          </p:nvSpPr>
          <p:spPr>
            <a:xfrm>
              <a:off x="2518097" y="1951834"/>
              <a:ext cx="1286568" cy="1247953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199B795-51E6-40DE-A8EC-6D86CD5B2D99}"/>
                </a:ext>
              </a:extLst>
            </p:cNvPr>
            <p:cNvSpPr/>
            <p:nvPr/>
          </p:nvSpPr>
          <p:spPr>
            <a:xfrm>
              <a:off x="667232" y="1802138"/>
              <a:ext cx="1286568" cy="1247953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AB75687-C6FB-48A9-8720-5A127835319F}"/>
                </a:ext>
              </a:extLst>
            </p:cNvPr>
            <p:cNvSpPr/>
            <p:nvPr/>
          </p:nvSpPr>
          <p:spPr>
            <a:xfrm>
              <a:off x="390230" y="5074799"/>
              <a:ext cx="1286568" cy="1247953"/>
            </a:xfrm>
            <a:prstGeom prst="ellipse">
              <a:avLst/>
            </a:prstGeom>
            <a:solidFill>
              <a:srgbClr val="B6EAF9">
                <a:alpha val="8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318EB71-52AE-49B1-BFA9-1BB55B4C874E}"/>
                </a:ext>
              </a:extLst>
            </p:cNvPr>
            <p:cNvSpPr/>
            <p:nvPr/>
          </p:nvSpPr>
          <p:spPr>
            <a:xfrm>
              <a:off x="768765" y="5241827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6163701-CC59-436A-AB15-9878348BF1CD}"/>
                </a:ext>
              </a:extLst>
            </p:cNvPr>
            <p:cNvSpPr txBox="1"/>
            <p:nvPr/>
          </p:nvSpPr>
          <p:spPr>
            <a:xfrm>
              <a:off x="5793440" y="1567113"/>
              <a:ext cx="58308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400" b="1" dirty="0">
                  <a:solidFill>
                    <a:srgbClr val="00B0F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สร้าง</a:t>
              </a:r>
              <a:r>
                <a:rPr lang="th-TH" sz="4400" b="1" dirty="0" smtClean="0">
                  <a:solidFill>
                    <a:srgbClr val="00B0F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ความคิด</a:t>
              </a:r>
              <a:endParaRPr lang="en-US" sz="44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1888EDE-4BD2-4CB1-A9AE-F0A790E85469}"/>
                </a:ext>
              </a:extLst>
            </p:cNvPr>
            <p:cNvSpPr/>
            <p:nvPr/>
          </p:nvSpPr>
          <p:spPr>
            <a:xfrm>
              <a:off x="4248635" y="3235014"/>
              <a:ext cx="2507610" cy="2346836"/>
            </a:xfrm>
            <a:prstGeom prst="ellipse">
              <a:avLst/>
            </a:prstGeom>
            <a:solidFill>
              <a:srgbClr val="F6E9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5592C4E-63D6-4186-AD24-6CC9481C1664}"/>
                </a:ext>
              </a:extLst>
            </p:cNvPr>
            <p:cNvSpPr/>
            <p:nvPr/>
          </p:nvSpPr>
          <p:spPr>
            <a:xfrm>
              <a:off x="3900667" y="4935518"/>
              <a:ext cx="1187103" cy="10940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9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218CAE-271C-422B-9F10-09C07FE35FE9}"/>
                </a:ext>
              </a:extLst>
            </p:cNvPr>
            <p:cNvSpPr/>
            <p:nvPr/>
          </p:nvSpPr>
          <p:spPr>
            <a:xfrm>
              <a:off x="1522049" y="5279893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1E83851-0290-4D02-A931-DE87B8025388}"/>
                </a:ext>
              </a:extLst>
            </p:cNvPr>
            <p:cNvSpPr/>
            <p:nvPr/>
          </p:nvSpPr>
          <p:spPr>
            <a:xfrm>
              <a:off x="1945932" y="5462119"/>
              <a:ext cx="806493" cy="793047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C6E3004-6A1C-4458-A9CF-E34A2A1E5356}"/>
                </a:ext>
              </a:extLst>
            </p:cNvPr>
            <p:cNvSpPr/>
            <p:nvPr/>
          </p:nvSpPr>
          <p:spPr>
            <a:xfrm>
              <a:off x="3423216" y="5165268"/>
              <a:ext cx="986651" cy="93720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44B683-7E7A-403D-93B3-1708C9C2D861}"/>
                </a:ext>
              </a:extLst>
            </p:cNvPr>
            <p:cNvSpPr/>
            <p:nvPr/>
          </p:nvSpPr>
          <p:spPr>
            <a:xfrm>
              <a:off x="4476972" y="4691571"/>
              <a:ext cx="986651" cy="1021626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AF47D20-504E-47B8-8F46-CE3D34456845}"/>
                </a:ext>
              </a:extLst>
            </p:cNvPr>
            <p:cNvSpPr/>
            <p:nvPr/>
          </p:nvSpPr>
          <p:spPr>
            <a:xfrm>
              <a:off x="745988" y="3345477"/>
              <a:ext cx="582414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มีความลึกซึ้ง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ควรค่าแก่การแบ่งปันกับผู้ฟัง</a:t>
              </a:r>
            </a:p>
            <a:p>
              <a:pPr marL="742950" lvl="1" indent="-285750" fontAlgn="base">
                <a:buFont typeface="Arial" panose="020B0604020202020204" pitchFamily="34" charset="0"/>
                <a:buChar char="•"/>
              </a:pPr>
              <a:r>
                <a:rPr lang="th-TH" sz="32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สิ่งที่สามารถเปลี่ยนแปลงวิธีมองของผู้อื่น</a:t>
              </a:r>
              <a:endParaRPr lang="en-US" sz="32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28" name="Oval 8">
            <a:extLst>
              <a:ext uri="{FF2B5EF4-FFF2-40B4-BE49-F238E27FC236}">
                <a16:creationId xmlns:a16="http://schemas.microsoft.com/office/drawing/2014/main" id="{4DC1D6A8-077D-40A5-BBEC-AE558192FD17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1836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6C3639F-E875-4B49-AED7-C8672C0C8271}"/>
              </a:ext>
            </a:extLst>
          </p:cNvPr>
          <p:cNvGrpSpPr/>
          <p:nvPr/>
        </p:nvGrpSpPr>
        <p:grpSpPr>
          <a:xfrm>
            <a:off x="352537" y="1702592"/>
            <a:ext cx="9804511" cy="347907"/>
            <a:chOff x="396079" y="1804190"/>
            <a:chExt cx="9804511" cy="34790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87344F9-D343-49AE-A5D9-D1CFE1EDB543}"/>
                </a:ext>
              </a:extLst>
            </p:cNvPr>
            <p:cNvSpPr/>
            <p:nvPr/>
          </p:nvSpPr>
          <p:spPr>
            <a:xfrm>
              <a:off x="397009" y="1909347"/>
              <a:ext cx="9803581" cy="2427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CCCFC0D-FFBD-4B7C-AAF8-C9CDFFD335D2}"/>
                </a:ext>
              </a:extLst>
            </p:cNvPr>
            <p:cNvSpPr/>
            <p:nvPr/>
          </p:nvSpPr>
          <p:spPr>
            <a:xfrm>
              <a:off x="396079" y="1804190"/>
              <a:ext cx="9803581" cy="2427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A screen shot of a person&#10;&#10;Description automatically generated">
            <a:extLst>
              <a:ext uri="{FF2B5EF4-FFF2-40B4-BE49-F238E27FC236}">
                <a16:creationId xmlns:a16="http://schemas.microsoft.com/office/drawing/2014/main" id="{569CAB9B-40CB-4CC7-8929-EBEFEDD4F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86" y="2372271"/>
            <a:ext cx="7670800" cy="33137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EA1EFD0-3E3A-4693-BF6E-210E35C6FD7A}"/>
              </a:ext>
            </a:extLst>
          </p:cNvPr>
          <p:cNvSpPr/>
          <p:nvPr/>
        </p:nvSpPr>
        <p:spPr>
          <a:xfrm>
            <a:off x="9765570" y="1509133"/>
            <a:ext cx="1880322" cy="184718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CF6B2EE-B702-4B69-A988-C30157590920}"/>
              </a:ext>
            </a:extLst>
          </p:cNvPr>
          <p:cNvSpPr/>
          <p:nvPr/>
        </p:nvSpPr>
        <p:spPr>
          <a:xfrm>
            <a:off x="9967888" y="3202536"/>
            <a:ext cx="1880322" cy="1847185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704CD3E-0796-416D-8547-433324D16143}"/>
              </a:ext>
            </a:extLst>
          </p:cNvPr>
          <p:cNvSpPr/>
          <p:nvPr/>
        </p:nvSpPr>
        <p:spPr>
          <a:xfrm>
            <a:off x="8974214" y="2069699"/>
            <a:ext cx="1286568" cy="1247953"/>
          </a:xfrm>
          <a:prstGeom prst="ellipse">
            <a:avLst/>
          </a:prstGeom>
          <a:solidFill>
            <a:srgbClr val="9D9D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90B48C3-C50B-49BB-B185-FC1984E3E919}"/>
              </a:ext>
            </a:extLst>
          </p:cNvPr>
          <p:cNvSpPr/>
          <p:nvPr/>
        </p:nvSpPr>
        <p:spPr>
          <a:xfrm>
            <a:off x="7798458" y="2573437"/>
            <a:ext cx="3579193" cy="3373528"/>
          </a:xfrm>
          <a:prstGeom prst="ellipse">
            <a:avLst/>
          </a:prstGeom>
          <a:solidFill>
            <a:srgbClr val="F6E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8BB0BEC-0B16-4E36-BD74-76366FF6DDEF}"/>
              </a:ext>
            </a:extLst>
          </p:cNvPr>
          <p:cNvSpPr/>
          <p:nvPr/>
        </p:nvSpPr>
        <p:spPr>
          <a:xfrm>
            <a:off x="7964831" y="1791796"/>
            <a:ext cx="1286568" cy="1247953"/>
          </a:xfrm>
          <a:prstGeom prst="ellipse">
            <a:avLst/>
          </a:prstGeom>
          <a:solidFill>
            <a:srgbClr val="EAEAEA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20C9D8-FE9B-46FC-A3FA-7AE65FAB3748}"/>
              </a:ext>
            </a:extLst>
          </p:cNvPr>
          <p:cNvSpPr/>
          <p:nvPr/>
        </p:nvSpPr>
        <p:spPr>
          <a:xfrm>
            <a:off x="9621481" y="1867179"/>
            <a:ext cx="1286568" cy="1247953"/>
          </a:xfrm>
          <a:prstGeom prst="ellipse">
            <a:avLst/>
          </a:prstGeom>
          <a:solidFill>
            <a:srgbClr val="B6EAF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D07E4A-2D17-4395-B50C-34C34498D359}"/>
              </a:ext>
            </a:extLst>
          </p:cNvPr>
          <p:cNvSpPr/>
          <p:nvPr/>
        </p:nvSpPr>
        <p:spPr>
          <a:xfrm>
            <a:off x="9682600" y="1944393"/>
            <a:ext cx="1286568" cy="1247953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A49CBBC-1F0F-4289-93C4-D3CB72035C57}"/>
              </a:ext>
            </a:extLst>
          </p:cNvPr>
          <p:cNvSpPr/>
          <p:nvPr/>
        </p:nvSpPr>
        <p:spPr>
          <a:xfrm>
            <a:off x="9915388" y="3115132"/>
            <a:ext cx="1880322" cy="1847185"/>
          </a:xfrm>
          <a:prstGeom prst="ellipse">
            <a:avLst/>
          </a:prstGeom>
          <a:solidFill>
            <a:schemeClr val="accent1">
              <a:lumMod val="40000"/>
              <a:lumOff val="6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C836563-975F-443C-9A8C-DDF12A776ACE}"/>
              </a:ext>
            </a:extLst>
          </p:cNvPr>
          <p:cNvSpPr/>
          <p:nvPr/>
        </p:nvSpPr>
        <p:spPr>
          <a:xfrm>
            <a:off x="7831735" y="1794697"/>
            <a:ext cx="1286568" cy="1247953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7864009-C8AD-4507-AD13-8DD248D588D5}"/>
              </a:ext>
            </a:extLst>
          </p:cNvPr>
          <p:cNvSpPr/>
          <p:nvPr/>
        </p:nvSpPr>
        <p:spPr>
          <a:xfrm>
            <a:off x="7554733" y="5067358"/>
            <a:ext cx="1286568" cy="1247953"/>
          </a:xfrm>
          <a:prstGeom prst="ellipse">
            <a:avLst/>
          </a:prstGeom>
          <a:solidFill>
            <a:srgbClr val="B6EAF9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1276CA-F4A4-4DB0-9287-7F34A4FCB305}"/>
              </a:ext>
            </a:extLst>
          </p:cNvPr>
          <p:cNvSpPr/>
          <p:nvPr/>
        </p:nvSpPr>
        <p:spPr>
          <a:xfrm>
            <a:off x="7290583" y="3272146"/>
            <a:ext cx="435530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ทำเป็นการเดินทาง</a:t>
            </a:r>
          </a:p>
          <a:p>
            <a:pPr marL="742950" lvl="1" indent="-285750" fontAlgn="base">
              <a:buFont typeface="Arial" panose="020B0604020202020204" pitchFamily="34" charset="0"/>
              <a:buChar char="•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ผ่านการเชื่อมต่อแนวคิดหลักของแต่ละประเด็น และเชื่อมต่อกันอย่างเป็นลำดับ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44EF7A5-8881-45E3-93A7-419E0A2943DD}"/>
              </a:ext>
            </a:extLst>
          </p:cNvPr>
          <p:cNvSpPr/>
          <p:nvPr/>
        </p:nvSpPr>
        <p:spPr>
          <a:xfrm>
            <a:off x="7933268" y="5234386"/>
            <a:ext cx="986651" cy="1021626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3BD32A-8A5C-4107-8FC4-E58BD6D255DA}"/>
              </a:ext>
            </a:extLst>
          </p:cNvPr>
          <p:cNvSpPr txBox="1"/>
          <p:nvPr/>
        </p:nvSpPr>
        <p:spPr>
          <a:xfrm>
            <a:off x="1421618" y="987480"/>
            <a:ext cx="8904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จะสร้างความคิด</a:t>
            </a:r>
            <a:r>
              <a:rPr lang="th-TH" sz="4000" b="1" dirty="0" smtClean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ใหม่ให้</a:t>
            </a:r>
            <a:r>
              <a:rPr lang="th-TH" sz="40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ผู้ฟังเข้าใจได้อย่างไร </a:t>
            </a:r>
            <a:r>
              <a:rPr lang="en-GB" sz="4000" b="1" dirty="0">
                <a:solidFill>
                  <a:srgbClr val="00B0F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?</a:t>
            </a:r>
            <a:endParaRPr lang="en-US" sz="4000" b="1" dirty="0">
              <a:solidFill>
                <a:srgbClr val="00B0F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8988" y="6092137"/>
            <a:ext cx="410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Anderson, C. </a:t>
            </a:r>
            <a:r>
              <a:rPr lang="en-US" sz="1200" u="sng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TED Talks: The Official TED Guide to Public Speaking</a:t>
            </a:r>
            <a:r>
              <a:rPr lang="en-US" sz="1200" dirty="0">
                <a:solidFill>
                  <a:srgbClr val="000000"/>
                </a:solidFill>
                <a:latin typeface="Book Antiqua" charset="0"/>
                <a:ea typeface="Times New Roman" charset="0"/>
                <a:cs typeface="Angsana New" charset="0"/>
              </a:rPr>
              <a:t>, Headline Publishing Group, 2016</a:t>
            </a:r>
            <a:r>
              <a:rPr lang="en-US" sz="1200" dirty="0"/>
              <a:t> </a:t>
            </a:r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16DE4BED-A24B-4DD0-A163-7F18F0C7F3E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524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BF5ECB0-1CF2-4A18-9C56-C9933868A72F}"/>
              </a:ext>
            </a:extLst>
          </p:cNvPr>
          <p:cNvSpPr/>
          <p:nvPr/>
        </p:nvSpPr>
        <p:spPr>
          <a:xfrm>
            <a:off x="1246707" y="2093841"/>
            <a:ext cx="9867978" cy="39064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20D0C-B95B-48AD-8F5A-1D97BD218EAB}"/>
              </a:ext>
            </a:extLst>
          </p:cNvPr>
          <p:cNvSpPr txBox="1"/>
          <p:nvPr/>
        </p:nvSpPr>
        <p:spPr>
          <a:xfrm>
            <a:off x="8845782" y="2283399"/>
            <a:ext cx="2084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b="1" dirty="0">
                <a:solidFill>
                  <a:schemeClr val="accent1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142" name="Picture 22" descr="Image result for curve line png">
            <a:extLst>
              <a:ext uri="{FF2B5EF4-FFF2-40B4-BE49-F238E27FC236}">
                <a16:creationId xmlns:a16="http://schemas.microsoft.com/office/drawing/2014/main" id="{092976FC-0D55-49BF-AE19-316D77ECA2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" t="-1274" r="-133" b="62786"/>
          <a:stretch/>
        </p:blipFill>
        <p:spPr bwMode="auto">
          <a:xfrm>
            <a:off x="2268229" y="3874650"/>
            <a:ext cx="7824934" cy="15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0B24701-313F-4C9F-B68D-A5EA21AF1899}"/>
              </a:ext>
            </a:extLst>
          </p:cNvPr>
          <p:cNvGrpSpPr/>
          <p:nvPr/>
        </p:nvGrpSpPr>
        <p:grpSpPr>
          <a:xfrm>
            <a:off x="1520414" y="2935624"/>
            <a:ext cx="9060660" cy="2726515"/>
            <a:chOff x="1449872" y="2458549"/>
            <a:chExt cx="9060660" cy="272651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E69F7AF-CB94-45DC-BB5D-A826F199B696}"/>
                </a:ext>
              </a:extLst>
            </p:cNvPr>
            <p:cNvGrpSpPr/>
            <p:nvPr/>
          </p:nvGrpSpPr>
          <p:grpSpPr>
            <a:xfrm>
              <a:off x="1449872" y="2458549"/>
              <a:ext cx="9060660" cy="1950075"/>
              <a:chOff x="1284193" y="2543379"/>
              <a:chExt cx="9060660" cy="1950075"/>
            </a:xfrm>
          </p:grpSpPr>
          <p:pic>
            <p:nvPicPr>
              <p:cNvPr id="5134" name="Picture 14" descr="Image result for location icon png red">
                <a:extLst>
                  <a:ext uri="{FF2B5EF4-FFF2-40B4-BE49-F238E27FC236}">
                    <a16:creationId xmlns:a16="http://schemas.microsoft.com/office/drawing/2014/main" id="{66381BC3-21E0-449B-8A1F-D7A16CD1F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84193" y="2543379"/>
                <a:ext cx="1950075" cy="19500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36" name="Picture 16" descr="Image result for location icon png green">
                <a:extLst>
                  <a:ext uri="{FF2B5EF4-FFF2-40B4-BE49-F238E27FC236}">
                    <a16:creationId xmlns:a16="http://schemas.microsoft.com/office/drawing/2014/main" id="{BB9E8084-45A1-45A7-AAEE-4F3BEC1E06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14214" y="2777870"/>
                <a:ext cx="1330639" cy="1663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668D26-BB41-4100-9BB0-E3B44BD3EDBB}"/>
                </a:ext>
              </a:extLst>
            </p:cNvPr>
            <p:cNvSpPr txBox="1"/>
            <p:nvPr/>
          </p:nvSpPr>
          <p:spPr>
            <a:xfrm>
              <a:off x="1895060" y="4538733"/>
              <a:ext cx="10596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เริ่ม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F9AD24C-2B4A-448A-8DFE-61DE67943863}"/>
                </a:ext>
              </a:extLst>
            </p:cNvPr>
            <p:cNvSpPr txBox="1"/>
            <p:nvPr/>
          </p:nvSpPr>
          <p:spPr>
            <a:xfrm>
              <a:off x="9422295" y="4481235"/>
              <a:ext cx="914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จบ</a:t>
              </a:r>
              <a:endParaRPr lang="en-US" sz="3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38E806A-2322-423F-98C4-FDD67444264B}"/>
              </a:ext>
            </a:extLst>
          </p:cNvPr>
          <p:cNvSpPr txBox="1"/>
          <p:nvPr/>
        </p:nvSpPr>
        <p:spPr>
          <a:xfrm>
            <a:off x="4804888" y="4703795"/>
            <a:ext cx="4028661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2800" b="1" dirty="0">
                <a:solidFill>
                  <a:srgbClr val="00B0F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โครงร่างเรื่องราว</a:t>
            </a:r>
            <a:endParaRPr lang="en-US" sz="2800" b="1" dirty="0">
              <a:solidFill>
                <a:srgbClr val="00B0F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B7AD260-F8AC-44DE-8F97-61E64C361A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7" t="28511" b="21560"/>
          <a:stretch/>
        </p:blipFill>
        <p:spPr>
          <a:xfrm>
            <a:off x="3686514" y="424069"/>
            <a:ext cx="5324965" cy="1590260"/>
          </a:xfrm>
          <a:prstGeom prst="rect">
            <a:avLst/>
          </a:prstGeom>
        </p:spPr>
      </p:pic>
      <p:pic>
        <p:nvPicPr>
          <p:cNvPr id="10248" name="Picture 8" descr="Related image">
            <a:extLst>
              <a:ext uri="{FF2B5EF4-FFF2-40B4-BE49-F238E27FC236}">
                <a16:creationId xmlns:a16="http://schemas.microsoft.com/office/drawing/2014/main" id="{8EB4F0DF-37B7-4029-BFDE-9346878B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401" y="3105357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elated image">
            <a:extLst>
              <a:ext uri="{FF2B5EF4-FFF2-40B4-BE49-F238E27FC236}">
                <a16:creationId xmlns:a16="http://schemas.microsoft.com/office/drawing/2014/main" id="{BB20105C-D5F2-4607-9172-CAA6C5A6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978" y="3544442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Related image">
            <a:extLst>
              <a:ext uri="{FF2B5EF4-FFF2-40B4-BE49-F238E27FC236}">
                <a16:creationId xmlns:a16="http://schemas.microsoft.com/office/drawing/2014/main" id="{6B734D54-E508-485E-846E-4DD4FCF73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3" y="3188019"/>
            <a:ext cx="803939" cy="105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8A20F-BEC0-46C2-8B3A-AF5A0DCCE41E}"/>
              </a:ext>
            </a:extLst>
          </p:cNvPr>
          <p:cNvSpPr txBox="1"/>
          <p:nvPr/>
        </p:nvSpPr>
        <p:spPr>
          <a:xfrm>
            <a:off x="4226887" y="2724416"/>
            <a:ext cx="8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1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DF916D-C493-4DC7-8AB2-5141D6C56879}"/>
              </a:ext>
            </a:extLst>
          </p:cNvPr>
          <p:cNvSpPr txBox="1"/>
          <p:nvPr/>
        </p:nvSpPr>
        <p:spPr>
          <a:xfrm>
            <a:off x="5850208" y="3128892"/>
            <a:ext cx="8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2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51064E-D6BC-4149-83FA-A7A81C45F982}"/>
              </a:ext>
            </a:extLst>
          </p:cNvPr>
          <p:cNvSpPr txBox="1"/>
          <p:nvPr/>
        </p:nvSpPr>
        <p:spPr>
          <a:xfrm>
            <a:off x="7848180" y="2801298"/>
            <a:ext cx="88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เรื่องที่ 3</a:t>
            </a:r>
            <a:endParaRPr lang="en-US" sz="2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Oval 8">
            <a:extLst>
              <a:ext uri="{FF2B5EF4-FFF2-40B4-BE49-F238E27FC236}">
                <a16:creationId xmlns:a16="http://schemas.microsoft.com/office/drawing/2014/main" id="{DE0483C3-707F-44B3-961A-3DD8F256BCAB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1326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11115B-94D6-4CE0-8381-BBBD1EF8D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11" y="842828"/>
            <a:ext cx="9768467" cy="43666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6558197-AB38-4987-BF53-178145D83461}"/>
              </a:ext>
            </a:extLst>
          </p:cNvPr>
          <p:cNvSpPr/>
          <p:nvPr/>
        </p:nvSpPr>
        <p:spPr>
          <a:xfrm>
            <a:off x="5353878" y="571651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http://vancouvermanuscriptintensive.com/writers-q-and-as-identifying-the-narrative-through-line/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7AD260-F8AC-44DE-8F97-61E64C361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57" t="28511" b="21560"/>
          <a:stretch/>
        </p:blipFill>
        <p:spPr>
          <a:xfrm>
            <a:off x="740114" y="1931136"/>
            <a:ext cx="5324965" cy="1590260"/>
          </a:xfrm>
          <a:prstGeom prst="rect">
            <a:avLst/>
          </a:prstGeo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23D9CCC4-33F0-4B91-A397-6157C0E0337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7196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57918D-9443-4D4B-96A0-CAA152066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879" y="4054159"/>
            <a:ext cx="5751889" cy="217187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699EDC0-A485-4034-98E2-D16466048F92}"/>
              </a:ext>
            </a:extLst>
          </p:cNvPr>
          <p:cNvGrpSpPr/>
          <p:nvPr/>
        </p:nvGrpSpPr>
        <p:grpSpPr>
          <a:xfrm>
            <a:off x="490722" y="522439"/>
            <a:ext cx="11064782" cy="5645844"/>
            <a:chOff x="490722" y="522439"/>
            <a:chExt cx="11064782" cy="5645844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59C0BB-BD02-4500-A9BE-2659EC47F8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90722" y="3745946"/>
              <a:ext cx="3244979" cy="2098785"/>
            </a:xfrm>
            <a:prstGeom prst="hexagon">
              <a:avLst/>
            </a:prstGeom>
          </p:spPr>
        </p:pic>
        <p:pic>
          <p:nvPicPr>
            <p:cNvPr id="3" name="Picture 4" descr="Image result for co-creation png">
              <a:extLst>
                <a:ext uri="{FF2B5EF4-FFF2-40B4-BE49-F238E27FC236}">
                  <a16:creationId xmlns:a16="http://schemas.microsoft.com/office/drawing/2014/main" id="{47E4FFDE-D6E0-43E7-AFE6-5E9197278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9946" y="3422392"/>
              <a:ext cx="2875558" cy="2745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505BCF15-11AB-497C-B7F0-15844070ABE0}"/>
                </a:ext>
              </a:extLst>
            </p:cNvPr>
            <p:cNvSpPr/>
            <p:nvPr/>
          </p:nvSpPr>
          <p:spPr>
            <a:xfrm>
              <a:off x="2314146" y="522439"/>
              <a:ext cx="6993603" cy="3422191"/>
            </a:xfrm>
            <a:prstGeom prst="cloud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7E14EE-EB19-4DB7-8096-6BCFA83A7446}"/>
                </a:ext>
              </a:extLst>
            </p:cNvPr>
            <p:cNvGrpSpPr/>
            <p:nvPr/>
          </p:nvGrpSpPr>
          <p:grpSpPr>
            <a:xfrm>
              <a:off x="1463985" y="2364133"/>
              <a:ext cx="1220579" cy="1225742"/>
              <a:chOff x="1707971" y="1587500"/>
              <a:chExt cx="1220579" cy="122574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D5E30621-47DD-4D08-8109-0FCE7343F830}"/>
                  </a:ext>
                </a:extLst>
              </p:cNvPr>
              <p:cNvSpPr/>
              <p:nvPr/>
            </p:nvSpPr>
            <p:spPr>
              <a:xfrm>
                <a:off x="1972772" y="2077715"/>
                <a:ext cx="378535" cy="360396"/>
              </a:xfrm>
              <a:prstGeom prst="ellipse">
                <a:avLst/>
              </a:prstGeom>
              <a:solidFill>
                <a:srgbClr val="B6EAF9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EE9CD00-5DE9-44EF-B0EC-2045C5BF56C4}"/>
                  </a:ext>
                </a:extLst>
              </p:cNvPr>
              <p:cNvSpPr/>
              <p:nvPr/>
            </p:nvSpPr>
            <p:spPr>
              <a:xfrm>
                <a:off x="1707971" y="2462905"/>
                <a:ext cx="340953" cy="35033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CAC8E2B-DA51-4808-91AC-9769AECEEC01}"/>
                  </a:ext>
                </a:extLst>
              </p:cNvPr>
              <p:cNvSpPr/>
              <p:nvPr/>
            </p:nvSpPr>
            <p:spPr>
              <a:xfrm>
                <a:off x="2351307" y="1587500"/>
                <a:ext cx="577243" cy="49671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BABCDBE-FA67-431F-A413-3E561DE42C99}"/>
                </a:ext>
              </a:extLst>
            </p:cNvPr>
            <p:cNvGrpSpPr/>
            <p:nvPr/>
          </p:nvGrpSpPr>
          <p:grpSpPr>
            <a:xfrm>
              <a:off x="9191722" y="2158864"/>
              <a:ext cx="1165937" cy="1255842"/>
              <a:chOff x="9223767" y="1488728"/>
              <a:chExt cx="1165937" cy="1255842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042144D-CD00-4948-8E43-B71593D213DD}"/>
                  </a:ext>
                </a:extLst>
              </p:cNvPr>
              <p:cNvSpPr/>
              <p:nvPr/>
            </p:nvSpPr>
            <p:spPr>
              <a:xfrm>
                <a:off x="9739190" y="2003737"/>
                <a:ext cx="378535" cy="360396"/>
              </a:xfrm>
              <a:prstGeom prst="ellipse">
                <a:avLst/>
              </a:prstGeom>
              <a:solidFill>
                <a:srgbClr val="B6EAF9">
                  <a:alpha val="8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FF7B7A75-B5F9-4177-BADB-7ECA1841BD18}"/>
                  </a:ext>
                </a:extLst>
              </p:cNvPr>
              <p:cNvSpPr/>
              <p:nvPr/>
            </p:nvSpPr>
            <p:spPr>
              <a:xfrm>
                <a:off x="10048751" y="2394233"/>
                <a:ext cx="340953" cy="350337"/>
              </a:xfrm>
              <a:prstGeom prst="ellipse">
                <a:avLst/>
              </a:prstGeom>
              <a:noFill/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88C4FE0-4FEE-4A5F-A684-48AABFDFEAAE}"/>
                  </a:ext>
                </a:extLst>
              </p:cNvPr>
              <p:cNvSpPr/>
              <p:nvPr/>
            </p:nvSpPr>
            <p:spPr>
              <a:xfrm>
                <a:off x="9223767" y="1488728"/>
                <a:ext cx="577243" cy="49671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338" name="Picture 2" descr="Image result for idea png">
              <a:extLst>
                <a:ext uri="{FF2B5EF4-FFF2-40B4-BE49-F238E27FC236}">
                  <a16:creationId xmlns:a16="http://schemas.microsoft.com/office/drawing/2014/main" id="{CD3220AE-938F-4885-AEED-0480231AB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670" y="949344"/>
              <a:ext cx="1414789" cy="141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50" name="Picture 14" descr="Image result for line arrow png">
              <a:extLst>
                <a:ext uri="{FF2B5EF4-FFF2-40B4-BE49-F238E27FC236}">
                  <a16:creationId xmlns:a16="http://schemas.microsoft.com/office/drawing/2014/main" id="{37A839FD-FF21-4E14-8870-D80571E1A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68573">
              <a:off x="2861674" y="1138451"/>
              <a:ext cx="2447069" cy="192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4" descr="Image result for line arrow png">
              <a:extLst>
                <a:ext uri="{FF2B5EF4-FFF2-40B4-BE49-F238E27FC236}">
                  <a16:creationId xmlns:a16="http://schemas.microsoft.com/office/drawing/2014/main" id="{875CDD9D-2692-48FB-A1D7-A89BA856E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1427" flipH="1">
              <a:off x="6333152" y="1150825"/>
              <a:ext cx="2447069" cy="1920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Oval 8">
            <a:extLst>
              <a:ext uri="{FF2B5EF4-FFF2-40B4-BE49-F238E27FC236}">
                <a16:creationId xmlns:a16="http://schemas.microsoft.com/office/drawing/2014/main" id="{19BA33D0-D7C7-447C-A936-0FEDD25AB15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/24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4111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2751</TotalTime>
  <Words>680</Words>
  <Application>Microsoft Office PowerPoint</Application>
  <PresentationFormat>Widescreen</PresentationFormat>
  <Paragraphs>136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Angsana New</vt:lpstr>
      <vt:lpstr>Arial</vt:lpstr>
      <vt:lpstr>Book Antiqua</vt:lpstr>
      <vt:lpstr>Calibri</vt:lpstr>
      <vt:lpstr>Calibri Light</vt:lpstr>
      <vt:lpstr>Helvetica Neue Custom</vt:lpstr>
      <vt:lpstr>TH SarabunPSK</vt:lpstr>
      <vt:lpstr>Times New Roman</vt:lpstr>
      <vt:lpstr>Office Theme</vt:lpstr>
      <vt:lpstr>การพัฒนาทักษะการสื่อสารที่จำเป็นเพื่อการแสดงออก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Engineering GREATS</dc:title>
  <dc:creator>Newy -</dc:creator>
  <cp:lastModifiedBy>Wilaitip</cp:lastModifiedBy>
  <cp:revision>76</cp:revision>
  <cp:lastPrinted>2019-08-15T03:15:28Z</cp:lastPrinted>
  <dcterms:created xsi:type="dcterms:W3CDTF">2019-08-05T03:24:07Z</dcterms:created>
  <dcterms:modified xsi:type="dcterms:W3CDTF">2020-11-11T06:41:50Z</dcterms:modified>
</cp:coreProperties>
</file>