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90" r:id="rId3"/>
    <p:sldId id="291" r:id="rId4"/>
    <p:sldId id="300" r:id="rId5"/>
    <p:sldId id="301" r:id="rId6"/>
    <p:sldId id="292" r:id="rId7"/>
    <p:sldId id="304" r:id="rId8"/>
    <p:sldId id="302" r:id="rId9"/>
    <p:sldId id="303" r:id="rId10"/>
    <p:sldId id="306" r:id="rId11"/>
    <p:sldId id="294" r:id="rId12"/>
    <p:sldId id="295" r:id="rId13"/>
    <p:sldId id="307" r:id="rId14"/>
    <p:sldId id="308" r:id="rId15"/>
    <p:sldId id="309" r:id="rId16"/>
    <p:sldId id="25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72" autoAdjust="0"/>
    <p:restoredTop sz="94660"/>
  </p:normalViewPr>
  <p:slideViewPr>
    <p:cSldViewPr snapToGrid="0">
      <p:cViewPr varScale="1">
        <p:scale>
          <a:sx n="72" d="100"/>
          <a:sy n="72" d="100"/>
        </p:scale>
        <p:origin x="1020" y="6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D:\Program%20Problem\EU%20Plus%20Project\WP3\Meeting%20in%20Poland%202019\Template%20for%20Course\Radar%20Graph.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Sheet1!$B$1</c:f>
              <c:strCache>
                <c:ptCount val="1"/>
                <c:pt idx="0">
                  <c:v>Module 1</c:v>
                </c:pt>
              </c:strCache>
            </c:strRef>
          </c:tx>
          <c:spPr>
            <a:ln w="28575" cap="rnd">
              <a:solidFill>
                <a:schemeClr val="accent1"/>
              </a:solidFill>
              <a:round/>
            </a:ln>
            <a:effectLst/>
          </c:spPr>
          <c:marker>
            <c:symbol val="none"/>
          </c:marker>
          <c:cat>
            <c:strRef>
              <c:f>Sheet1!$A$2:$A$6</c:f>
              <c:strCache>
                <c:ptCount val="5"/>
                <c:pt idx="0">
                  <c:v>LO1: Apply various inferential statistical analysis techniques to
 describe data sets and withdraw useful conclusions from the data sets (e.g., confidence interval, hypothesis testing, ANOVA)</c:v>
                </c:pt>
                <c:pt idx="1">
                  <c:v>LO2: Apply key data mining techniques (e.g., classification analysis, associate rule learning, anomaly/outlier detection, clustering analysis, regression analysis) in dealing with big data sets</c:v>
                </c:pt>
                <c:pt idx="2">
                  <c:v>LO3: Implement the analytic algorithms for practical data sets</c:v>
                </c:pt>
                <c:pt idx="3">
                  <c:v>LO4: Perform large scale analytic projects in various industrial sectors</c:v>
                </c:pt>
                <c:pt idx="4">
                  <c:v>LO5: Work and communicate effectively in teamwork</c:v>
                </c:pt>
              </c:strCache>
            </c:strRef>
          </c:cat>
          <c:val>
            <c:numRef>
              <c:f>Sheet1!$B$2:$B$6</c:f>
              <c:numCache>
                <c:formatCode>General</c:formatCode>
                <c:ptCount val="5"/>
                <c:pt idx="0">
                  <c:v>10</c:v>
                </c:pt>
                <c:pt idx="1">
                  <c:v>3</c:v>
                </c:pt>
                <c:pt idx="2">
                  <c:v>5</c:v>
                </c:pt>
                <c:pt idx="3">
                  <c:v>7</c:v>
                </c:pt>
                <c:pt idx="4">
                  <c:v>5</c:v>
                </c:pt>
              </c:numCache>
            </c:numRef>
          </c:val>
          <c:extLst>
            <c:ext xmlns:c16="http://schemas.microsoft.com/office/drawing/2014/chart" uri="{C3380CC4-5D6E-409C-BE32-E72D297353CC}">
              <c16:uniqueId val="{00000000-5054-431C-AF26-67ECAC6B077F}"/>
            </c:ext>
          </c:extLst>
        </c:ser>
        <c:ser>
          <c:idx val="1"/>
          <c:order val="1"/>
          <c:tx>
            <c:strRef>
              <c:f>Sheet1!$C$1</c:f>
              <c:strCache>
                <c:ptCount val="1"/>
                <c:pt idx="0">
                  <c:v>Module 2</c:v>
                </c:pt>
              </c:strCache>
            </c:strRef>
          </c:tx>
          <c:spPr>
            <a:ln w="28575" cap="rnd">
              <a:solidFill>
                <a:schemeClr val="accent2"/>
              </a:solidFill>
              <a:round/>
            </a:ln>
            <a:effectLst/>
          </c:spPr>
          <c:marker>
            <c:symbol val="none"/>
          </c:marker>
          <c:cat>
            <c:strRef>
              <c:f>Sheet1!$A$2:$A$6</c:f>
              <c:strCache>
                <c:ptCount val="5"/>
                <c:pt idx="0">
                  <c:v>LO1: Apply various inferential statistical analysis techniques to
 describe data sets and withdraw useful conclusions from the data sets (e.g., confidence interval, hypothesis testing, ANOVA)</c:v>
                </c:pt>
                <c:pt idx="1">
                  <c:v>LO2: Apply key data mining techniques (e.g., classification analysis, associate rule learning, anomaly/outlier detection, clustering analysis, regression analysis) in dealing with big data sets</c:v>
                </c:pt>
                <c:pt idx="2">
                  <c:v>LO3: Implement the analytic algorithms for practical data sets</c:v>
                </c:pt>
                <c:pt idx="3">
                  <c:v>LO4: Perform large scale analytic projects in various industrial sectors</c:v>
                </c:pt>
                <c:pt idx="4">
                  <c:v>LO5: Work and communicate effectively in teamwork</c:v>
                </c:pt>
              </c:strCache>
            </c:strRef>
          </c:cat>
          <c:val>
            <c:numRef>
              <c:f>Sheet1!$C$2:$C$6</c:f>
              <c:numCache>
                <c:formatCode>General</c:formatCode>
                <c:ptCount val="5"/>
                <c:pt idx="0">
                  <c:v>10</c:v>
                </c:pt>
                <c:pt idx="1">
                  <c:v>1</c:v>
                </c:pt>
                <c:pt idx="2">
                  <c:v>5</c:v>
                </c:pt>
                <c:pt idx="3">
                  <c:v>5</c:v>
                </c:pt>
                <c:pt idx="4">
                  <c:v>5</c:v>
                </c:pt>
              </c:numCache>
            </c:numRef>
          </c:val>
          <c:extLst>
            <c:ext xmlns:c16="http://schemas.microsoft.com/office/drawing/2014/chart" uri="{C3380CC4-5D6E-409C-BE32-E72D297353CC}">
              <c16:uniqueId val="{00000001-5054-431C-AF26-67ECAC6B077F}"/>
            </c:ext>
          </c:extLst>
        </c:ser>
        <c:ser>
          <c:idx val="2"/>
          <c:order val="2"/>
          <c:tx>
            <c:strRef>
              <c:f>Sheet1!$D$1</c:f>
              <c:strCache>
                <c:ptCount val="1"/>
                <c:pt idx="0">
                  <c:v>Module 3</c:v>
                </c:pt>
              </c:strCache>
            </c:strRef>
          </c:tx>
          <c:spPr>
            <a:ln w="28575" cap="rnd">
              <a:solidFill>
                <a:schemeClr val="accent3"/>
              </a:solidFill>
              <a:round/>
            </a:ln>
            <a:effectLst/>
          </c:spPr>
          <c:marker>
            <c:symbol val="none"/>
          </c:marker>
          <c:cat>
            <c:strRef>
              <c:f>Sheet1!$A$2:$A$6</c:f>
              <c:strCache>
                <c:ptCount val="5"/>
                <c:pt idx="0">
                  <c:v>LO1: Apply various inferential statistical analysis techniques to
 describe data sets and withdraw useful conclusions from the data sets (e.g., confidence interval, hypothesis testing, ANOVA)</c:v>
                </c:pt>
                <c:pt idx="1">
                  <c:v>LO2: Apply key data mining techniques (e.g., classification analysis, associate rule learning, anomaly/outlier detection, clustering analysis, regression analysis) in dealing with big data sets</c:v>
                </c:pt>
                <c:pt idx="2">
                  <c:v>LO3: Implement the analytic algorithms for practical data sets</c:v>
                </c:pt>
                <c:pt idx="3">
                  <c:v>LO4: Perform large scale analytic projects in various industrial sectors</c:v>
                </c:pt>
                <c:pt idx="4">
                  <c:v>LO5: Work and communicate effectively in teamwork</c:v>
                </c:pt>
              </c:strCache>
            </c:strRef>
          </c:cat>
          <c:val>
            <c:numRef>
              <c:f>Sheet1!$D$2:$D$6</c:f>
              <c:numCache>
                <c:formatCode>General</c:formatCode>
                <c:ptCount val="5"/>
                <c:pt idx="0">
                  <c:v>1</c:v>
                </c:pt>
                <c:pt idx="1">
                  <c:v>10</c:v>
                </c:pt>
                <c:pt idx="2">
                  <c:v>10</c:v>
                </c:pt>
                <c:pt idx="3">
                  <c:v>8</c:v>
                </c:pt>
                <c:pt idx="4">
                  <c:v>9</c:v>
                </c:pt>
              </c:numCache>
            </c:numRef>
          </c:val>
          <c:extLst>
            <c:ext xmlns:c16="http://schemas.microsoft.com/office/drawing/2014/chart" uri="{C3380CC4-5D6E-409C-BE32-E72D297353CC}">
              <c16:uniqueId val="{00000002-5054-431C-AF26-67ECAC6B077F}"/>
            </c:ext>
          </c:extLst>
        </c:ser>
        <c:dLbls>
          <c:showLegendKey val="0"/>
          <c:showVal val="0"/>
          <c:showCatName val="0"/>
          <c:showSerName val="0"/>
          <c:showPercent val="0"/>
          <c:showBubbleSize val="0"/>
        </c:dLbls>
        <c:axId val="1574708736"/>
        <c:axId val="1653730928"/>
      </c:radarChart>
      <c:catAx>
        <c:axId val="157470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3730928"/>
        <c:crosses val="autoZero"/>
        <c:auto val="1"/>
        <c:lblAlgn val="ctr"/>
        <c:lblOffset val="100"/>
        <c:noMultiLvlLbl val="0"/>
      </c:catAx>
      <c:valAx>
        <c:axId val="1653730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4708736"/>
        <c:crosses val="autoZero"/>
        <c:crossBetween val="between"/>
      </c:valAx>
      <c:spPr>
        <a:noFill/>
        <a:ln>
          <a:noFill/>
        </a:ln>
        <a:effectLst/>
      </c:spPr>
    </c:plotArea>
    <c:legend>
      <c:legendPos val="t"/>
      <c:layout>
        <c:manualLayout>
          <c:xMode val="edge"/>
          <c:yMode val="edge"/>
          <c:x val="0.17242859873457098"/>
          <c:y val="1.7727683279463108E-3"/>
          <c:w val="0.56326643154213296"/>
          <c:h val="5.296124910024228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6/25/2019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6/25/2019</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8C3049-6B68-4E38-977A-C7B28A94B82F}"/>
              </a:ext>
            </a:extLst>
          </p:cNvPr>
          <p:cNvSpPr>
            <a:spLocks noGrp="1"/>
          </p:cNvSpPr>
          <p:nvPr>
            <p:ph type="subTitle" idx="1"/>
          </p:nvPr>
        </p:nvSpPr>
        <p:spPr>
          <a:xfrm>
            <a:off x="1356177" y="3674088"/>
            <a:ext cx="8950284" cy="1305161"/>
          </a:xfrm>
        </p:spPr>
        <p:txBody>
          <a:bodyPr/>
          <a:lstStyle/>
          <a:p>
            <a:r>
              <a:rPr lang="en-US" sz="2400" dirty="0">
                <a:solidFill>
                  <a:srgbClr val="002060"/>
                </a:solidFill>
              </a:rPr>
              <a:t>Huynh Trung Luong, </a:t>
            </a:r>
            <a:r>
              <a:rPr lang="en-US" sz="2400" dirty="0" err="1">
                <a:solidFill>
                  <a:srgbClr val="002060"/>
                </a:solidFill>
              </a:rPr>
              <a:t>Sirorat</a:t>
            </a:r>
            <a:r>
              <a:rPr lang="en-US" sz="2400" dirty="0">
                <a:solidFill>
                  <a:srgbClr val="002060"/>
                </a:solidFill>
              </a:rPr>
              <a:t> </a:t>
            </a:r>
            <a:r>
              <a:rPr lang="en-US" sz="2400" dirty="0" err="1">
                <a:solidFill>
                  <a:srgbClr val="002060"/>
                </a:solidFill>
              </a:rPr>
              <a:t>Pattanapairoj</a:t>
            </a:r>
            <a:endParaRPr lang="en-US" sz="2400" dirty="0">
              <a:solidFill>
                <a:srgbClr val="002060"/>
              </a:solidFill>
            </a:endParaRPr>
          </a:p>
          <a:p>
            <a:r>
              <a:rPr lang="en-US" sz="2400" dirty="0" err="1">
                <a:solidFill>
                  <a:srgbClr val="002060"/>
                </a:solidFill>
              </a:rPr>
              <a:t>Komkrit</a:t>
            </a:r>
            <a:r>
              <a:rPr lang="en-US" sz="2400" dirty="0">
                <a:solidFill>
                  <a:srgbClr val="002060"/>
                </a:solidFill>
              </a:rPr>
              <a:t> </a:t>
            </a:r>
            <a:r>
              <a:rPr lang="en-US" sz="2400" dirty="0" err="1">
                <a:solidFill>
                  <a:srgbClr val="002060"/>
                </a:solidFill>
              </a:rPr>
              <a:t>Pitiruek</a:t>
            </a:r>
            <a:r>
              <a:rPr lang="en-US" sz="2400" dirty="0">
                <a:solidFill>
                  <a:srgbClr val="002060"/>
                </a:solidFill>
              </a:rPr>
              <a:t>, </a:t>
            </a:r>
            <a:r>
              <a:rPr lang="en-US" sz="2400" dirty="0" err="1">
                <a:solidFill>
                  <a:srgbClr val="002060"/>
                </a:solidFill>
              </a:rPr>
              <a:t>Wimalin</a:t>
            </a:r>
            <a:r>
              <a:rPr lang="en-US" sz="2400" dirty="0">
                <a:solidFill>
                  <a:srgbClr val="002060"/>
                </a:solidFill>
              </a:rPr>
              <a:t> </a:t>
            </a:r>
            <a:r>
              <a:rPr lang="en-US" sz="2400" dirty="0" err="1">
                <a:solidFill>
                  <a:srgbClr val="002060"/>
                </a:solidFill>
              </a:rPr>
              <a:t>Laosiritaworn</a:t>
            </a:r>
            <a:r>
              <a:rPr lang="en-US" sz="2400" dirty="0">
                <a:solidFill>
                  <a:srgbClr val="002060"/>
                </a:solidFill>
              </a:rPr>
              <a:t>,</a:t>
            </a:r>
          </a:p>
          <a:p>
            <a:r>
              <a:rPr lang="en-US" sz="2400" dirty="0" err="1">
                <a:solidFill>
                  <a:srgbClr val="002060"/>
                </a:solidFill>
              </a:rPr>
              <a:t>Thitipon</a:t>
            </a:r>
            <a:r>
              <a:rPr lang="en-US" sz="2400" dirty="0">
                <a:solidFill>
                  <a:srgbClr val="002060"/>
                </a:solidFill>
              </a:rPr>
              <a:t> </a:t>
            </a:r>
            <a:r>
              <a:rPr lang="en-US" sz="2400" dirty="0" err="1">
                <a:solidFill>
                  <a:srgbClr val="002060"/>
                </a:solidFill>
              </a:rPr>
              <a:t>Jamrus</a:t>
            </a:r>
            <a:endParaRPr lang="en-US" sz="2400" dirty="0">
              <a:solidFill>
                <a:srgbClr val="002060"/>
              </a:solidFill>
            </a:endParaRPr>
          </a:p>
        </p:txBody>
      </p:sp>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200" dirty="0">
                <a:solidFill>
                  <a:srgbClr val="002060"/>
                </a:solidFill>
              </a:rPr>
              <a:t>Course 9: Applied Data Analytics</a:t>
            </a:r>
          </a:p>
          <a:p>
            <a:endParaRPr lang="en-US" sz="3200" dirty="0">
              <a:solidFill>
                <a:srgbClr val="002060"/>
              </a:solidFill>
            </a:endParaRPr>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Outline</a:t>
            </a:r>
          </a:p>
        </p:txBody>
      </p:sp>
      <p:sp>
        <p:nvSpPr>
          <p:cNvPr id="7" name="Rectangle 6">
            <a:extLst>
              <a:ext uri="{FF2B5EF4-FFF2-40B4-BE49-F238E27FC236}">
                <a16:creationId xmlns:a16="http://schemas.microsoft.com/office/drawing/2014/main" id="{D13AAC61-E611-45D2-9E29-21BDAB0D4CD5}"/>
              </a:ext>
            </a:extLst>
          </p:cNvPr>
          <p:cNvSpPr/>
          <p:nvPr/>
        </p:nvSpPr>
        <p:spPr>
          <a:xfrm>
            <a:off x="1676400" y="1608921"/>
            <a:ext cx="9828028" cy="4567917"/>
          </a:xfrm>
          <a:prstGeom prst="rect">
            <a:avLst/>
          </a:prstGeom>
        </p:spPr>
        <p:txBody>
          <a:bodyPr wrap="square">
            <a:spAutoFit/>
          </a:bodyPr>
          <a:lstStyle/>
          <a:p>
            <a:pPr algn="just">
              <a:spcAft>
                <a:spcPts val="100"/>
              </a:spcAft>
            </a:pPr>
            <a:r>
              <a:rPr lang="en-US" sz="2000" b="1" u="sng" dirty="0">
                <a:solidFill>
                  <a:srgbClr val="000000"/>
                </a:solidFill>
                <a:latin typeface="Times New Roman" panose="02020603050405020304" pitchFamily="18" charset="0"/>
                <a:ea typeface="Times New Roman" panose="02020603050405020304" pitchFamily="18" charset="0"/>
              </a:rPr>
              <a:t>Module 3:</a:t>
            </a:r>
            <a:r>
              <a:rPr lang="en-US" sz="2000" b="1" dirty="0">
                <a:solidFill>
                  <a:srgbClr val="000000"/>
                </a:solidFill>
                <a:latin typeface="Times New Roman" panose="02020603050405020304" pitchFamily="18" charset="0"/>
                <a:ea typeface="Times New Roman" panose="02020603050405020304" pitchFamily="18" charset="0"/>
              </a:rPr>
              <a:t>  Key Data Mining Techniques (continued)</a:t>
            </a:r>
            <a:endParaRPr lang="en-US" sz="2000" dirty="0">
              <a:latin typeface="Times New Roman" panose="02020603050405020304" pitchFamily="18" charset="0"/>
              <a:ea typeface="Calibri" panose="020F0502020204030204" pitchFamily="34" charset="0"/>
            </a:endParaRPr>
          </a:p>
          <a:p>
            <a:pPr algn="just">
              <a:spcAft>
                <a:spcPts val="100"/>
              </a:spcAft>
            </a:pPr>
            <a:r>
              <a:rPr lang="en-US" sz="2000" dirty="0">
                <a:solidFill>
                  <a:srgbClr val="000000"/>
                </a:solidFill>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Calibri" panose="020F0502020204030204" pitchFamily="34" charset="0"/>
            </a:endParaRPr>
          </a:p>
          <a:p>
            <a:pPr algn="just">
              <a:spcAft>
                <a:spcPts val="100"/>
              </a:spcAft>
            </a:pPr>
            <a:r>
              <a:rPr lang="en-US" sz="2000" dirty="0">
                <a:solidFill>
                  <a:srgbClr val="000000"/>
                </a:solidFill>
                <a:latin typeface="Times New Roman" panose="02020603050405020304" pitchFamily="18" charset="0"/>
                <a:ea typeface="Times New Roman" panose="02020603050405020304" pitchFamily="18" charset="0"/>
              </a:rPr>
              <a:t>VIII.      </a:t>
            </a:r>
            <a:r>
              <a:rPr lang="en-US" sz="2000" u="sng" dirty="0">
                <a:solidFill>
                  <a:srgbClr val="000000"/>
                </a:solidFill>
                <a:latin typeface="Times New Roman" panose="02020603050405020304" pitchFamily="18" charset="0"/>
                <a:ea typeface="Times New Roman" panose="02020603050405020304" pitchFamily="18" charset="0"/>
              </a:rPr>
              <a:t>Data Clustering</a:t>
            </a:r>
            <a:endParaRPr lang="en-US" sz="2000" dirty="0">
              <a:latin typeface="Times New Roman" panose="02020603050405020304" pitchFamily="18" charset="0"/>
              <a:ea typeface="Calibri" panose="020F0502020204030204" pitchFamily="34" charset="0"/>
            </a:endParaRPr>
          </a:p>
          <a:p>
            <a:pPr marL="457200" marR="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1.      Hierarchical Clustering Method</a:t>
            </a:r>
            <a:endParaRPr lang="en-US" sz="2000" dirty="0">
              <a:latin typeface="Times New Roman" panose="02020603050405020304" pitchFamily="18" charset="0"/>
              <a:ea typeface="Calibri" panose="020F0502020204030204" pitchFamily="34" charset="0"/>
            </a:endParaRPr>
          </a:p>
          <a:p>
            <a:pPr marL="457200" marR="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2.      k-Means Clustering</a:t>
            </a:r>
            <a:endParaRPr lang="en-US" sz="2000" dirty="0">
              <a:latin typeface="Times New Roman" panose="02020603050405020304" pitchFamily="18" charset="0"/>
              <a:ea typeface="Calibri" panose="020F0502020204030204" pitchFamily="34" charset="0"/>
            </a:endParaRPr>
          </a:p>
          <a:p>
            <a:pPr marL="457200" marR="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3.      Measuring Cluster Goodness: The Silhouette Method and The Pseudo-F Statistic</a:t>
            </a:r>
            <a:endParaRPr lang="en-US" sz="2000" dirty="0">
              <a:latin typeface="Times New Roman" panose="02020603050405020304" pitchFamily="18" charset="0"/>
              <a:ea typeface="Calibri" panose="020F0502020204030204" pitchFamily="34" charset="0"/>
            </a:endParaRPr>
          </a:p>
          <a:p>
            <a:pPr algn="just">
              <a:spcAft>
                <a:spcPts val="100"/>
              </a:spcAft>
            </a:pPr>
            <a:r>
              <a:rPr lang="en-US" sz="2000" dirty="0">
                <a:solidFill>
                  <a:srgbClr val="000000"/>
                </a:solidFill>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Calibri" panose="020F0502020204030204" pitchFamily="34" charset="0"/>
            </a:endParaRPr>
          </a:p>
          <a:p>
            <a:pPr algn="just">
              <a:spcAft>
                <a:spcPts val="100"/>
              </a:spcAft>
            </a:pPr>
            <a:r>
              <a:rPr lang="en-US" sz="2000" dirty="0">
                <a:solidFill>
                  <a:srgbClr val="000000"/>
                </a:solidFill>
                <a:latin typeface="Times New Roman" panose="02020603050405020304" pitchFamily="18" charset="0"/>
                <a:ea typeface="Times New Roman" panose="02020603050405020304" pitchFamily="18" charset="0"/>
              </a:rPr>
              <a:t>IX.     </a:t>
            </a:r>
            <a:r>
              <a:rPr lang="en-US" sz="2000" u="sng" dirty="0">
                <a:solidFill>
                  <a:srgbClr val="000000"/>
                </a:solidFill>
                <a:latin typeface="Times New Roman" panose="02020603050405020304" pitchFamily="18" charset="0"/>
                <a:ea typeface="Times New Roman" panose="02020603050405020304" pitchFamily="18" charset="0"/>
              </a:rPr>
              <a:t>Association Rules</a:t>
            </a:r>
            <a:endParaRPr lang="en-US" sz="2000" dirty="0">
              <a:latin typeface="Times New Roman" panose="02020603050405020304" pitchFamily="18" charset="0"/>
              <a:ea typeface="Calibri" panose="020F0502020204030204" pitchFamily="34" charset="0"/>
            </a:endParaRPr>
          </a:p>
          <a:p>
            <a:pPr algn="just">
              <a:spcAft>
                <a:spcPts val="100"/>
              </a:spcAft>
            </a:pPr>
            <a:r>
              <a:rPr lang="en-US" sz="2000" dirty="0">
                <a:solidFill>
                  <a:srgbClr val="000000"/>
                </a:solidFill>
                <a:latin typeface="Times New Roman" panose="02020603050405020304" pitchFamily="18" charset="0"/>
                <a:ea typeface="Times New Roman" panose="02020603050405020304" pitchFamily="18" charset="0"/>
              </a:rPr>
              <a:t>1.      Affinity Analysis</a:t>
            </a:r>
            <a:endParaRPr lang="en-US" sz="2000" dirty="0">
              <a:latin typeface="Times New Roman" panose="02020603050405020304" pitchFamily="18" charset="0"/>
              <a:ea typeface="Calibri" panose="020F0502020204030204" pitchFamily="34" charset="0"/>
            </a:endParaRPr>
          </a:p>
          <a:p>
            <a:pPr algn="just">
              <a:spcAft>
                <a:spcPts val="100"/>
              </a:spcAft>
            </a:pPr>
            <a:r>
              <a:rPr lang="en-US" sz="2000" dirty="0">
                <a:solidFill>
                  <a:srgbClr val="000000"/>
                </a:solidFill>
                <a:latin typeface="Times New Roman" panose="02020603050405020304" pitchFamily="18" charset="0"/>
                <a:ea typeface="Times New Roman" panose="02020603050405020304" pitchFamily="18" charset="0"/>
              </a:rPr>
              <a:t>2.      The a Priori Algorithm – Generating Frequent </a:t>
            </a:r>
            <a:r>
              <a:rPr lang="en-US" sz="2000" dirty="0" err="1">
                <a:solidFill>
                  <a:srgbClr val="000000"/>
                </a:solidFill>
                <a:latin typeface="Times New Roman" panose="02020603050405020304" pitchFamily="18" charset="0"/>
                <a:ea typeface="Times New Roman" panose="02020603050405020304" pitchFamily="18" charset="0"/>
              </a:rPr>
              <a:t>Itemsets</a:t>
            </a:r>
            <a:endParaRPr lang="en-US" sz="2000" dirty="0">
              <a:latin typeface="Times New Roman" panose="02020603050405020304" pitchFamily="18" charset="0"/>
              <a:ea typeface="Calibri" panose="020F0502020204030204" pitchFamily="34" charset="0"/>
            </a:endParaRPr>
          </a:p>
          <a:p>
            <a:pPr algn="just">
              <a:spcAft>
                <a:spcPts val="100"/>
              </a:spcAft>
            </a:pPr>
            <a:r>
              <a:rPr lang="en-US" sz="2000" dirty="0">
                <a:solidFill>
                  <a:srgbClr val="000000"/>
                </a:solidFill>
                <a:latin typeface="Times New Roman" panose="02020603050405020304" pitchFamily="18" charset="0"/>
                <a:ea typeface="Times New Roman" panose="02020603050405020304" pitchFamily="18" charset="0"/>
              </a:rPr>
              <a:t>3.      The a Priori Algorithm – Generating Association Rules</a:t>
            </a:r>
            <a:endParaRPr lang="en-US" sz="2000" dirty="0">
              <a:latin typeface="Times New Roman" panose="02020603050405020304" pitchFamily="18" charset="0"/>
              <a:ea typeface="Calibri" panose="020F0502020204030204" pitchFamily="34" charset="0"/>
            </a:endParaRPr>
          </a:p>
          <a:p>
            <a:pPr algn="just">
              <a:spcAft>
                <a:spcPts val="100"/>
              </a:spcAft>
            </a:pPr>
            <a:r>
              <a:rPr lang="en-US" sz="2000" dirty="0">
                <a:solidFill>
                  <a:srgbClr val="000000"/>
                </a:solidFill>
                <a:latin typeface="Times New Roman" panose="02020603050405020304" pitchFamily="18" charset="0"/>
                <a:ea typeface="Times New Roman" panose="02020603050405020304" pitchFamily="18" charset="0"/>
              </a:rPr>
              <a:t>4.      Measure the Usefulness of Associate Rules</a:t>
            </a:r>
            <a:endParaRPr lang="en-US" sz="2000" dirty="0">
              <a:latin typeface="Times New Roman" panose="02020603050405020304" pitchFamily="18" charset="0"/>
              <a:ea typeface="Calibri" panose="020F0502020204030204" pitchFamily="34" charset="0"/>
            </a:endParaRPr>
          </a:p>
          <a:p>
            <a:pPr algn="just">
              <a:spcAft>
                <a:spcPts val="100"/>
              </a:spcAft>
            </a:pPr>
            <a:r>
              <a:rPr lang="en-US" sz="2000" dirty="0">
                <a:solidFill>
                  <a:srgbClr val="000000"/>
                </a:solidFill>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Calibri" panose="020F0502020204030204" pitchFamily="34" charset="0"/>
            </a:endParaRPr>
          </a:p>
          <a:p>
            <a:pPr algn="just">
              <a:spcAft>
                <a:spcPts val="100"/>
              </a:spcAft>
            </a:pPr>
            <a:r>
              <a:rPr lang="en-US" sz="2000" dirty="0">
                <a:solidFill>
                  <a:srgbClr val="000000"/>
                </a:solidFill>
                <a:latin typeface="Times New Roman" panose="02020603050405020304" pitchFamily="18" charset="0"/>
                <a:ea typeface="Times New Roman" panose="02020603050405020304" pitchFamily="18" charset="0"/>
              </a:rPr>
              <a:t>X.    </a:t>
            </a:r>
            <a:r>
              <a:rPr lang="en-US" sz="2000" u="sng" dirty="0">
                <a:solidFill>
                  <a:srgbClr val="000000"/>
                </a:solidFill>
                <a:latin typeface="Times New Roman" panose="02020603050405020304" pitchFamily="18" charset="0"/>
                <a:ea typeface="Times New Roman" panose="02020603050405020304" pitchFamily="18" charset="0"/>
              </a:rPr>
              <a:t>Case Studies/Group Projects</a:t>
            </a:r>
            <a:endParaRPr lang="en-US" sz="20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8624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1164" y="500286"/>
            <a:ext cx="10087633" cy="553998"/>
          </a:xfrm>
          <a:prstGeom prst="rect">
            <a:avLst/>
          </a:prstGeom>
          <a:noFill/>
        </p:spPr>
        <p:txBody>
          <a:bodyPr wrap="none" rtlCol="0">
            <a:spAutoFit/>
          </a:bodyPr>
          <a:lstStyle/>
          <a:p>
            <a:r>
              <a:rPr lang="en-US" sz="3000" b="1" dirty="0">
                <a:latin typeface="Arial" panose="020B0604020202020204" pitchFamily="34" charset="0"/>
                <a:cs typeface="Arial" panose="020B0604020202020204" pitchFamily="34" charset="0"/>
              </a:rPr>
              <a:t>Modules’ Contributions to Course Learning Outcomes</a:t>
            </a:r>
          </a:p>
        </p:txBody>
      </p:sp>
      <p:graphicFrame>
        <p:nvGraphicFramePr>
          <p:cNvPr id="6" name="Chart 5">
            <a:extLst>
              <a:ext uri="{FF2B5EF4-FFF2-40B4-BE49-F238E27FC236}">
                <a16:creationId xmlns:a16="http://schemas.microsoft.com/office/drawing/2014/main" id="{C26229E2-333C-4074-ACE5-B94FCDA3AFDA}"/>
              </a:ext>
            </a:extLst>
          </p:cNvPr>
          <p:cNvGraphicFramePr>
            <a:graphicFrameLocks/>
          </p:cNvGraphicFramePr>
          <p:nvPr>
            <p:extLst>
              <p:ext uri="{D42A27DB-BD31-4B8C-83A1-F6EECF244321}">
                <p14:modId xmlns:p14="http://schemas.microsoft.com/office/powerpoint/2010/main" val="4275061228"/>
              </p:ext>
            </p:extLst>
          </p:nvPr>
        </p:nvGraphicFramePr>
        <p:xfrm>
          <a:off x="1962151" y="1200150"/>
          <a:ext cx="8712052" cy="51575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897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Teaching &amp; Learning Methods for Module 1</a:t>
            </a:r>
          </a:p>
        </p:txBody>
      </p:sp>
      <p:graphicFrame>
        <p:nvGraphicFramePr>
          <p:cNvPr id="9" name="Table 8">
            <a:extLst>
              <a:ext uri="{FF2B5EF4-FFF2-40B4-BE49-F238E27FC236}">
                <a16:creationId xmlns:a16="http://schemas.microsoft.com/office/drawing/2014/main" id="{8294C4E0-24AC-4A8C-BD24-4E7BD6D1FE09}"/>
              </a:ext>
            </a:extLst>
          </p:cNvPr>
          <p:cNvGraphicFramePr>
            <a:graphicFrameLocks noGrp="1"/>
          </p:cNvGraphicFramePr>
          <p:nvPr>
            <p:extLst>
              <p:ext uri="{D42A27DB-BD31-4B8C-83A1-F6EECF244321}">
                <p14:modId xmlns:p14="http://schemas.microsoft.com/office/powerpoint/2010/main" val="693340923"/>
              </p:ext>
            </p:extLst>
          </p:nvPr>
        </p:nvGraphicFramePr>
        <p:xfrm>
          <a:off x="438149" y="1472141"/>
          <a:ext cx="11267180" cy="4759960"/>
        </p:xfrm>
        <a:graphic>
          <a:graphicData uri="http://schemas.openxmlformats.org/drawingml/2006/table">
            <a:tbl>
              <a:tblPr firstRow="1" bandRow="1">
                <a:tableStyleId>{5C22544A-7EE6-4342-B048-85BDC9FD1C3A}</a:tableStyleId>
              </a:tblPr>
              <a:tblGrid>
                <a:gridCol w="1562101">
                  <a:extLst>
                    <a:ext uri="{9D8B030D-6E8A-4147-A177-3AD203B41FA5}">
                      <a16:colId xmlns:a16="http://schemas.microsoft.com/office/drawing/2014/main" val="15853405"/>
                    </a:ext>
                  </a:extLst>
                </a:gridCol>
                <a:gridCol w="4071489">
                  <a:extLst>
                    <a:ext uri="{9D8B030D-6E8A-4147-A177-3AD203B41FA5}">
                      <a16:colId xmlns:a16="http://schemas.microsoft.com/office/drawing/2014/main" val="2519203199"/>
                    </a:ext>
                  </a:extLst>
                </a:gridCol>
                <a:gridCol w="2816795">
                  <a:extLst>
                    <a:ext uri="{9D8B030D-6E8A-4147-A177-3AD203B41FA5}">
                      <a16:colId xmlns:a16="http://schemas.microsoft.com/office/drawing/2014/main" val="2843926672"/>
                    </a:ext>
                  </a:extLst>
                </a:gridCol>
                <a:gridCol w="2816795">
                  <a:extLst>
                    <a:ext uri="{9D8B030D-6E8A-4147-A177-3AD203B41FA5}">
                      <a16:colId xmlns:a16="http://schemas.microsoft.com/office/drawing/2014/main" val="1172131821"/>
                    </a:ext>
                  </a:extLst>
                </a:gridCol>
              </a:tblGrid>
              <a:tr h="370840">
                <a:tc>
                  <a:txBody>
                    <a:bodyPr/>
                    <a:lstStyle/>
                    <a:p>
                      <a:pPr algn="ctr"/>
                      <a:r>
                        <a:rPr lang="en-US" dirty="0"/>
                        <a:t>Session</a:t>
                      </a:r>
                    </a:p>
                  </a:txBody>
                  <a:tcPr/>
                </a:tc>
                <a:tc>
                  <a:txBody>
                    <a:bodyPr/>
                    <a:lstStyle/>
                    <a:p>
                      <a:pPr algn="ctr"/>
                      <a:r>
                        <a:rPr lang="en-US" dirty="0"/>
                        <a:t>Teaching and Learning Method</a:t>
                      </a:r>
                    </a:p>
                  </a:txBody>
                  <a:tcPr/>
                </a:tc>
                <a:tc>
                  <a:txBody>
                    <a:bodyPr/>
                    <a:lstStyle/>
                    <a:p>
                      <a:pPr algn="ctr"/>
                      <a:r>
                        <a:rPr lang="en-US" dirty="0"/>
                        <a:t>Kolb’s Learning Cycle</a:t>
                      </a:r>
                    </a:p>
                  </a:txBody>
                  <a:tcPr/>
                </a:tc>
                <a:tc>
                  <a:txBody>
                    <a:bodyPr/>
                    <a:lstStyle/>
                    <a:p>
                      <a:pPr algn="ctr"/>
                      <a:r>
                        <a:rPr lang="en-US" dirty="0"/>
                        <a:t>Learning Experience</a:t>
                      </a:r>
                    </a:p>
                  </a:txBody>
                  <a:tcPr/>
                </a:tc>
                <a:extLst>
                  <a:ext uri="{0D108BD9-81ED-4DB2-BD59-A6C34878D82A}">
                    <a16:rowId xmlns:a16="http://schemas.microsoft.com/office/drawing/2014/main" val="2627442509"/>
                  </a:ext>
                </a:extLst>
              </a:tr>
              <a:tr h="370840">
                <a:tc>
                  <a:txBody>
                    <a:bodyPr/>
                    <a:lstStyle/>
                    <a:p>
                      <a:pPr algn="ctr"/>
                      <a:r>
                        <a:rPr lang="en-US" dirty="0"/>
                        <a:t>I</a:t>
                      </a:r>
                    </a:p>
                  </a:txBody>
                  <a:tcPr/>
                </a:tc>
                <a:tc>
                  <a:txBody>
                    <a:bodyPr/>
                    <a:lstStyle/>
                    <a:p>
                      <a:r>
                        <a:rPr lang="en-US" dirty="0"/>
                        <a:t>Lectures</a:t>
                      </a:r>
                    </a:p>
                    <a:p>
                      <a:r>
                        <a:rPr lang="en-US" dirty="0"/>
                        <a:t>Tutorials</a:t>
                      </a:r>
                    </a:p>
                    <a:p>
                      <a:r>
                        <a:rPr lang="en-US" dirty="0"/>
                        <a:t>Quizzes</a:t>
                      </a:r>
                    </a:p>
                    <a:p>
                      <a:r>
                        <a:rPr lang="en-US" dirty="0"/>
                        <a:t>Out-of-class group discussion (self-study)</a:t>
                      </a:r>
                    </a:p>
                    <a:p>
                      <a:r>
                        <a:rPr lang="en-US" dirty="0"/>
                        <a:t>Individual Assignments</a:t>
                      </a:r>
                    </a:p>
                  </a:txBody>
                  <a:tcPr/>
                </a:tc>
                <a:tc>
                  <a:txBody>
                    <a:bodyPr/>
                    <a:lstStyle/>
                    <a:p>
                      <a:pPr algn="ctr"/>
                      <a:r>
                        <a:rPr lang="en-US" dirty="0"/>
                        <a:t>AC</a:t>
                      </a:r>
                    </a:p>
                    <a:p>
                      <a:pPr algn="ctr"/>
                      <a:r>
                        <a:rPr lang="en-US" dirty="0"/>
                        <a:t>AC</a:t>
                      </a:r>
                    </a:p>
                    <a:p>
                      <a:pPr algn="ctr"/>
                      <a:r>
                        <a:rPr lang="en-US" dirty="0"/>
                        <a:t>AE</a:t>
                      </a:r>
                    </a:p>
                    <a:p>
                      <a:pPr algn="ctr"/>
                      <a:r>
                        <a:rPr lang="en-US" dirty="0"/>
                        <a:t>AE+CE+RO</a:t>
                      </a:r>
                    </a:p>
                    <a:p>
                      <a:pPr algn="ctr"/>
                      <a:r>
                        <a:rPr lang="en-US" dirty="0"/>
                        <a:t>AE+CE</a:t>
                      </a:r>
                    </a:p>
                  </a:txBody>
                  <a:tcPr/>
                </a:tc>
                <a:tc>
                  <a:txBody>
                    <a:bodyPr/>
                    <a:lstStyle/>
                    <a:p>
                      <a:pPr algn="ctr"/>
                      <a:r>
                        <a:rPr lang="en-US" dirty="0"/>
                        <a:t>LO</a:t>
                      </a:r>
                    </a:p>
                    <a:p>
                      <a:pPr algn="ctr"/>
                      <a:r>
                        <a:rPr lang="en-US" dirty="0"/>
                        <a:t>O</a:t>
                      </a:r>
                    </a:p>
                    <a:p>
                      <a:pPr algn="ctr"/>
                      <a:r>
                        <a:rPr lang="en-US" dirty="0"/>
                        <a:t>E</a:t>
                      </a:r>
                    </a:p>
                    <a:p>
                      <a:pPr algn="ctr"/>
                      <a:r>
                        <a:rPr lang="en-US" dirty="0"/>
                        <a:t>L</a:t>
                      </a:r>
                    </a:p>
                    <a:p>
                      <a:pPr algn="ctr"/>
                      <a:r>
                        <a:rPr lang="en-US" dirty="0"/>
                        <a:t>E</a:t>
                      </a:r>
                    </a:p>
                  </a:txBody>
                  <a:tcPr/>
                </a:tc>
                <a:extLst>
                  <a:ext uri="{0D108BD9-81ED-4DB2-BD59-A6C34878D82A}">
                    <a16:rowId xmlns:a16="http://schemas.microsoft.com/office/drawing/2014/main" val="1475263135"/>
                  </a:ext>
                </a:extLst>
              </a:tr>
              <a:tr h="370840">
                <a:tc>
                  <a:txBody>
                    <a:bodyPr/>
                    <a:lstStyle/>
                    <a:p>
                      <a:pPr algn="ctr"/>
                      <a:r>
                        <a:rPr lang="en-US" dirty="0"/>
                        <a:t>II</a:t>
                      </a:r>
                    </a:p>
                  </a:txBody>
                  <a:tcPr/>
                </a:tc>
                <a:tc>
                  <a:txBody>
                    <a:bodyPr/>
                    <a:lstStyle/>
                    <a:p>
                      <a:r>
                        <a:rPr lang="en-US" dirty="0"/>
                        <a:t>Lectures</a:t>
                      </a:r>
                    </a:p>
                    <a:p>
                      <a:r>
                        <a:rPr lang="en-US" dirty="0"/>
                        <a:t>Tutorials</a:t>
                      </a:r>
                    </a:p>
                    <a:p>
                      <a:r>
                        <a:rPr lang="en-US" dirty="0"/>
                        <a:t>Quizzes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Out-of-class group discussion (self-study)</a:t>
                      </a:r>
                    </a:p>
                    <a:p>
                      <a:r>
                        <a:rPr lang="en-US" dirty="0"/>
                        <a:t>Individual Assignments</a:t>
                      </a:r>
                    </a:p>
                  </a:txBody>
                  <a:tcPr/>
                </a:tc>
                <a:tc>
                  <a:txBody>
                    <a:bodyPr/>
                    <a:lstStyle/>
                    <a:p>
                      <a:pPr algn="ctr"/>
                      <a:r>
                        <a:rPr lang="en-US" dirty="0"/>
                        <a:t>AC</a:t>
                      </a:r>
                    </a:p>
                    <a:p>
                      <a:pPr algn="ctr"/>
                      <a:r>
                        <a:rPr lang="en-US" dirty="0"/>
                        <a:t>AC</a:t>
                      </a:r>
                    </a:p>
                    <a:p>
                      <a:pPr algn="ctr"/>
                      <a:r>
                        <a:rPr lang="en-US" dirty="0"/>
                        <a:t>AE</a:t>
                      </a:r>
                    </a:p>
                    <a:p>
                      <a:pPr algn="ctr"/>
                      <a:r>
                        <a:rPr lang="en-US" dirty="0"/>
                        <a:t>AE+CE+RO</a:t>
                      </a:r>
                    </a:p>
                    <a:p>
                      <a:pPr algn="ctr"/>
                      <a:r>
                        <a:rPr lang="en-US" dirty="0"/>
                        <a:t>AE+CE</a:t>
                      </a:r>
                    </a:p>
                  </a:txBody>
                  <a:tcPr/>
                </a:tc>
                <a:tc>
                  <a:txBody>
                    <a:bodyPr/>
                    <a:lstStyle/>
                    <a:p>
                      <a:pPr algn="ctr"/>
                      <a:r>
                        <a:rPr lang="en-US" dirty="0"/>
                        <a:t>LO</a:t>
                      </a:r>
                    </a:p>
                    <a:p>
                      <a:pPr algn="ctr"/>
                      <a:r>
                        <a:rPr lang="en-US" dirty="0"/>
                        <a:t>O</a:t>
                      </a:r>
                    </a:p>
                    <a:p>
                      <a:pPr algn="ctr"/>
                      <a:r>
                        <a:rPr lang="en-US" dirty="0"/>
                        <a:t>E</a:t>
                      </a:r>
                    </a:p>
                    <a:p>
                      <a:pPr algn="ctr"/>
                      <a:r>
                        <a:rPr lang="en-US" dirty="0"/>
                        <a:t>L</a:t>
                      </a:r>
                    </a:p>
                    <a:p>
                      <a:pPr algn="ctr"/>
                      <a:r>
                        <a:rPr lang="en-US" dirty="0"/>
                        <a:t>E</a:t>
                      </a:r>
                    </a:p>
                  </a:txBody>
                  <a:tcPr/>
                </a:tc>
                <a:extLst>
                  <a:ext uri="{0D108BD9-81ED-4DB2-BD59-A6C34878D82A}">
                    <a16:rowId xmlns:a16="http://schemas.microsoft.com/office/drawing/2014/main" val="1857602587"/>
                  </a:ext>
                </a:extLst>
              </a:tr>
              <a:tr h="370840">
                <a:tc>
                  <a:txBody>
                    <a:bodyPr/>
                    <a:lstStyle/>
                    <a:p>
                      <a:pPr algn="ctr"/>
                      <a:r>
                        <a:rPr lang="en-US" dirty="0"/>
                        <a:t>III</a:t>
                      </a:r>
                    </a:p>
                  </a:txBody>
                  <a:tcPr/>
                </a:tc>
                <a:tc>
                  <a:txBody>
                    <a:bodyPr/>
                    <a:lstStyle/>
                    <a:p>
                      <a:r>
                        <a:rPr lang="en-US" dirty="0"/>
                        <a:t>Lectures</a:t>
                      </a:r>
                    </a:p>
                    <a:p>
                      <a:r>
                        <a:rPr lang="en-US" dirty="0"/>
                        <a:t>Tutorials</a:t>
                      </a:r>
                    </a:p>
                    <a:p>
                      <a:r>
                        <a:rPr lang="en-US" dirty="0"/>
                        <a:t>Quizzes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Out-of-class group discussion (self-study)</a:t>
                      </a:r>
                    </a:p>
                    <a:p>
                      <a:r>
                        <a:rPr lang="en-US" dirty="0"/>
                        <a:t>Case Studies (in group)</a:t>
                      </a:r>
                    </a:p>
                  </a:txBody>
                  <a:tcPr/>
                </a:tc>
                <a:tc>
                  <a:txBody>
                    <a:bodyPr/>
                    <a:lstStyle/>
                    <a:p>
                      <a:pPr algn="ctr"/>
                      <a:r>
                        <a:rPr lang="en-US" dirty="0"/>
                        <a:t>AC</a:t>
                      </a:r>
                    </a:p>
                    <a:p>
                      <a:pPr algn="ctr"/>
                      <a:r>
                        <a:rPr lang="en-US" dirty="0"/>
                        <a:t>AC</a:t>
                      </a:r>
                    </a:p>
                    <a:p>
                      <a:pPr algn="ctr"/>
                      <a:r>
                        <a:rPr lang="en-US" dirty="0"/>
                        <a:t>AE</a:t>
                      </a:r>
                    </a:p>
                    <a:p>
                      <a:pPr algn="ctr"/>
                      <a:r>
                        <a:rPr lang="en-US" dirty="0"/>
                        <a:t>AE+CE+RO</a:t>
                      </a:r>
                    </a:p>
                    <a:p>
                      <a:pPr algn="ctr"/>
                      <a:r>
                        <a:rPr lang="en-US" dirty="0"/>
                        <a:t>AE+CE+RO</a:t>
                      </a:r>
                    </a:p>
                  </a:txBody>
                  <a:tcPr/>
                </a:tc>
                <a:tc>
                  <a:txBody>
                    <a:bodyPr/>
                    <a:lstStyle/>
                    <a:p>
                      <a:pPr algn="ctr"/>
                      <a:r>
                        <a:rPr lang="en-US" dirty="0"/>
                        <a:t>LO</a:t>
                      </a:r>
                    </a:p>
                    <a:p>
                      <a:pPr algn="ctr"/>
                      <a:r>
                        <a:rPr lang="en-US" dirty="0"/>
                        <a:t>O</a:t>
                      </a:r>
                    </a:p>
                    <a:p>
                      <a:pPr algn="ctr"/>
                      <a:r>
                        <a:rPr lang="en-US" dirty="0"/>
                        <a:t>E</a:t>
                      </a:r>
                    </a:p>
                    <a:p>
                      <a:pPr algn="ctr"/>
                      <a:r>
                        <a:rPr lang="en-US" dirty="0"/>
                        <a:t>L</a:t>
                      </a:r>
                    </a:p>
                    <a:p>
                      <a:pPr algn="ctr"/>
                      <a:r>
                        <a:rPr lang="en-US" dirty="0"/>
                        <a:t>EL</a:t>
                      </a:r>
                    </a:p>
                  </a:txBody>
                  <a:tcPr/>
                </a:tc>
                <a:extLst>
                  <a:ext uri="{0D108BD9-81ED-4DB2-BD59-A6C34878D82A}">
                    <a16:rowId xmlns:a16="http://schemas.microsoft.com/office/drawing/2014/main" val="3572958369"/>
                  </a:ext>
                </a:extLst>
              </a:tr>
            </a:tbl>
          </a:graphicData>
        </a:graphic>
      </p:graphicFrame>
    </p:spTree>
    <p:extLst>
      <p:ext uri="{BB962C8B-B14F-4D97-AF65-F5344CB8AC3E}">
        <p14:creationId xmlns:p14="http://schemas.microsoft.com/office/powerpoint/2010/main" val="979459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Teaching &amp; Learning Methods for Module 2</a:t>
            </a:r>
          </a:p>
        </p:txBody>
      </p:sp>
      <p:graphicFrame>
        <p:nvGraphicFramePr>
          <p:cNvPr id="9" name="Table 8">
            <a:extLst>
              <a:ext uri="{FF2B5EF4-FFF2-40B4-BE49-F238E27FC236}">
                <a16:creationId xmlns:a16="http://schemas.microsoft.com/office/drawing/2014/main" id="{8294C4E0-24AC-4A8C-BD24-4E7BD6D1FE09}"/>
              </a:ext>
            </a:extLst>
          </p:cNvPr>
          <p:cNvGraphicFramePr>
            <a:graphicFrameLocks noGrp="1"/>
          </p:cNvGraphicFramePr>
          <p:nvPr>
            <p:extLst>
              <p:ext uri="{D42A27DB-BD31-4B8C-83A1-F6EECF244321}">
                <p14:modId xmlns:p14="http://schemas.microsoft.com/office/powerpoint/2010/main" val="3353052905"/>
              </p:ext>
            </p:extLst>
          </p:nvPr>
        </p:nvGraphicFramePr>
        <p:xfrm>
          <a:off x="438149" y="1976966"/>
          <a:ext cx="11267180" cy="2748280"/>
        </p:xfrm>
        <a:graphic>
          <a:graphicData uri="http://schemas.openxmlformats.org/drawingml/2006/table">
            <a:tbl>
              <a:tblPr firstRow="1" bandRow="1">
                <a:tableStyleId>{5C22544A-7EE6-4342-B048-85BDC9FD1C3A}</a:tableStyleId>
              </a:tblPr>
              <a:tblGrid>
                <a:gridCol w="1562101">
                  <a:extLst>
                    <a:ext uri="{9D8B030D-6E8A-4147-A177-3AD203B41FA5}">
                      <a16:colId xmlns:a16="http://schemas.microsoft.com/office/drawing/2014/main" val="15853405"/>
                    </a:ext>
                  </a:extLst>
                </a:gridCol>
                <a:gridCol w="4071489">
                  <a:extLst>
                    <a:ext uri="{9D8B030D-6E8A-4147-A177-3AD203B41FA5}">
                      <a16:colId xmlns:a16="http://schemas.microsoft.com/office/drawing/2014/main" val="2519203199"/>
                    </a:ext>
                  </a:extLst>
                </a:gridCol>
                <a:gridCol w="2816795">
                  <a:extLst>
                    <a:ext uri="{9D8B030D-6E8A-4147-A177-3AD203B41FA5}">
                      <a16:colId xmlns:a16="http://schemas.microsoft.com/office/drawing/2014/main" val="2843926672"/>
                    </a:ext>
                  </a:extLst>
                </a:gridCol>
                <a:gridCol w="2816795">
                  <a:extLst>
                    <a:ext uri="{9D8B030D-6E8A-4147-A177-3AD203B41FA5}">
                      <a16:colId xmlns:a16="http://schemas.microsoft.com/office/drawing/2014/main" val="1172131821"/>
                    </a:ext>
                  </a:extLst>
                </a:gridCol>
              </a:tblGrid>
              <a:tr h="370840">
                <a:tc>
                  <a:txBody>
                    <a:bodyPr/>
                    <a:lstStyle/>
                    <a:p>
                      <a:pPr algn="ctr"/>
                      <a:r>
                        <a:rPr lang="en-US" dirty="0"/>
                        <a:t>Session</a:t>
                      </a:r>
                    </a:p>
                  </a:txBody>
                  <a:tcPr/>
                </a:tc>
                <a:tc>
                  <a:txBody>
                    <a:bodyPr/>
                    <a:lstStyle/>
                    <a:p>
                      <a:pPr algn="ctr"/>
                      <a:r>
                        <a:rPr lang="en-US" dirty="0"/>
                        <a:t>Teaching and Learning Method</a:t>
                      </a:r>
                    </a:p>
                  </a:txBody>
                  <a:tcPr/>
                </a:tc>
                <a:tc>
                  <a:txBody>
                    <a:bodyPr/>
                    <a:lstStyle/>
                    <a:p>
                      <a:pPr algn="ctr"/>
                      <a:r>
                        <a:rPr lang="en-US" dirty="0"/>
                        <a:t>Kolb’s Learning Cycle</a:t>
                      </a:r>
                    </a:p>
                  </a:txBody>
                  <a:tcPr/>
                </a:tc>
                <a:tc>
                  <a:txBody>
                    <a:bodyPr/>
                    <a:lstStyle/>
                    <a:p>
                      <a:pPr algn="ctr"/>
                      <a:r>
                        <a:rPr lang="en-US" dirty="0"/>
                        <a:t>Learning Experience</a:t>
                      </a:r>
                    </a:p>
                  </a:txBody>
                  <a:tcPr/>
                </a:tc>
                <a:extLst>
                  <a:ext uri="{0D108BD9-81ED-4DB2-BD59-A6C34878D82A}">
                    <a16:rowId xmlns:a16="http://schemas.microsoft.com/office/drawing/2014/main" val="2627442509"/>
                  </a:ext>
                </a:extLst>
              </a:tr>
              <a:tr h="370840">
                <a:tc>
                  <a:txBody>
                    <a:bodyPr/>
                    <a:lstStyle/>
                    <a:p>
                      <a:pPr algn="ctr"/>
                      <a:r>
                        <a:rPr lang="en-US" dirty="0"/>
                        <a:t>IV</a:t>
                      </a:r>
                    </a:p>
                  </a:txBody>
                  <a:tcPr/>
                </a:tc>
                <a:tc>
                  <a:txBody>
                    <a:bodyPr/>
                    <a:lstStyle/>
                    <a:p>
                      <a:r>
                        <a:rPr lang="en-US" dirty="0"/>
                        <a:t>Lectures</a:t>
                      </a:r>
                    </a:p>
                    <a:p>
                      <a:r>
                        <a:rPr lang="en-US" dirty="0"/>
                        <a:t>Tutorials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Out-of-class group discussion (self-study)</a:t>
                      </a:r>
                    </a:p>
                    <a:p>
                      <a:r>
                        <a:rPr lang="en-US" dirty="0"/>
                        <a:t>Group Assignments</a:t>
                      </a:r>
                    </a:p>
                  </a:txBody>
                  <a:tcPr/>
                </a:tc>
                <a:tc>
                  <a:txBody>
                    <a:bodyPr/>
                    <a:lstStyle/>
                    <a:p>
                      <a:pPr algn="ctr"/>
                      <a:r>
                        <a:rPr lang="en-US" dirty="0"/>
                        <a:t>AC</a:t>
                      </a:r>
                    </a:p>
                    <a:p>
                      <a:pPr algn="ctr"/>
                      <a:r>
                        <a:rPr lang="en-US" dirty="0"/>
                        <a:t>AC</a:t>
                      </a:r>
                    </a:p>
                    <a:p>
                      <a:pPr algn="ctr"/>
                      <a:r>
                        <a:rPr lang="en-US" dirty="0"/>
                        <a:t>AE+CE+RO</a:t>
                      </a:r>
                    </a:p>
                    <a:p>
                      <a:pPr algn="ctr"/>
                      <a:r>
                        <a:rPr lang="en-US" dirty="0"/>
                        <a:t>AE+CE+RO</a:t>
                      </a:r>
                    </a:p>
                  </a:txBody>
                  <a:tcPr/>
                </a:tc>
                <a:tc>
                  <a:txBody>
                    <a:bodyPr/>
                    <a:lstStyle/>
                    <a:p>
                      <a:pPr algn="ctr"/>
                      <a:r>
                        <a:rPr lang="en-US" dirty="0"/>
                        <a:t>LO</a:t>
                      </a:r>
                    </a:p>
                    <a:p>
                      <a:pPr algn="ctr"/>
                      <a:r>
                        <a:rPr lang="en-US" dirty="0"/>
                        <a:t>O</a:t>
                      </a:r>
                    </a:p>
                    <a:p>
                      <a:pPr algn="ctr"/>
                      <a:r>
                        <a:rPr lang="en-US" dirty="0"/>
                        <a:t>L</a:t>
                      </a:r>
                    </a:p>
                    <a:p>
                      <a:pPr algn="ctr"/>
                      <a:r>
                        <a:rPr lang="en-US" dirty="0"/>
                        <a:t>EL</a:t>
                      </a:r>
                    </a:p>
                  </a:txBody>
                  <a:tcPr/>
                </a:tc>
                <a:extLst>
                  <a:ext uri="{0D108BD9-81ED-4DB2-BD59-A6C34878D82A}">
                    <a16:rowId xmlns:a16="http://schemas.microsoft.com/office/drawing/2014/main" val="1475263135"/>
                  </a:ext>
                </a:extLst>
              </a:tr>
              <a:tr h="370840">
                <a:tc>
                  <a:txBody>
                    <a:bodyPr/>
                    <a:lstStyle/>
                    <a:p>
                      <a:pPr algn="ctr"/>
                      <a:r>
                        <a:rPr lang="en-US" dirty="0"/>
                        <a:t>V</a:t>
                      </a:r>
                    </a:p>
                  </a:txBody>
                  <a:tcPr/>
                </a:tc>
                <a:tc>
                  <a:txBody>
                    <a:bodyPr/>
                    <a:lstStyle/>
                    <a:p>
                      <a:r>
                        <a:rPr lang="en-US" dirty="0"/>
                        <a:t>Lectures</a:t>
                      </a:r>
                    </a:p>
                    <a:p>
                      <a:r>
                        <a:rPr lang="en-US" dirty="0"/>
                        <a:t>Tutorials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Out-of-class group discussion (self-study)</a:t>
                      </a:r>
                    </a:p>
                    <a:p>
                      <a:r>
                        <a:rPr lang="en-US" dirty="0"/>
                        <a:t>Group Assignments</a:t>
                      </a:r>
                    </a:p>
                  </a:txBody>
                  <a:tcPr/>
                </a:tc>
                <a:tc>
                  <a:txBody>
                    <a:bodyPr/>
                    <a:lstStyle/>
                    <a:p>
                      <a:pPr algn="ctr"/>
                      <a:r>
                        <a:rPr lang="en-US" dirty="0"/>
                        <a:t>AC</a:t>
                      </a:r>
                    </a:p>
                    <a:p>
                      <a:pPr algn="ctr"/>
                      <a:r>
                        <a:rPr lang="en-US" dirty="0"/>
                        <a:t>AC</a:t>
                      </a:r>
                    </a:p>
                    <a:p>
                      <a:pPr algn="ctr"/>
                      <a:r>
                        <a:rPr lang="en-US" dirty="0"/>
                        <a:t>AE+CE+RO</a:t>
                      </a:r>
                    </a:p>
                    <a:p>
                      <a:pPr algn="ctr"/>
                      <a:r>
                        <a:rPr lang="en-US" dirty="0"/>
                        <a:t>AE+CE+RO</a:t>
                      </a:r>
                    </a:p>
                  </a:txBody>
                  <a:tcPr/>
                </a:tc>
                <a:tc>
                  <a:txBody>
                    <a:bodyPr/>
                    <a:lstStyle/>
                    <a:p>
                      <a:pPr algn="ctr"/>
                      <a:r>
                        <a:rPr lang="en-US" dirty="0"/>
                        <a:t>LO</a:t>
                      </a:r>
                    </a:p>
                    <a:p>
                      <a:pPr algn="ctr"/>
                      <a:r>
                        <a:rPr lang="en-US" dirty="0"/>
                        <a:t>O</a:t>
                      </a:r>
                    </a:p>
                    <a:p>
                      <a:pPr algn="ctr"/>
                      <a:r>
                        <a:rPr lang="en-US" dirty="0"/>
                        <a:t>L</a:t>
                      </a:r>
                    </a:p>
                    <a:p>
                      <a:pPr algn="ctr"/>
                      <a:r>
                        <a:rPr lang="en-US" dirty="0"/>
                        <a:t>EL</a:t>
                      </a:r>
                    </a:p>
                  </a:txBody>
                  <a:tcPr/>
                </a:tc>
                <a:extLst>
                  <a:ext uri="{0D108BD9-81ED-4DB2-BD59-A6C34878D82A}">
                    <a16:rowId xmlns:a16="http://schemas.microsoft.com/office/drawing/2014/main" val="1857602587"/>
                  </a:ext>
                </a:extLst>
              </a:tr>
            </a:tbl>
          </a:graphicData>
        </a:graphic>
      </p:graphicFrame>
    </p:spTree>
    <p:extLst>
      <p:ext uri="{BB962C8B-B14F-4D97-AF65-F5344CB8AC3E}">
        <p14:creationId xmlns:p14="http://schemas.microsoft.com/office/powerpoint/2010/main" val="1962368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Teaching &amp; Learning Methods for Module 3</a:t>
            </a:r>
          </a:p>
        </p:txBody>
      </p:sp>
      <p:graphicFrame>
        <p:nvGraphicFramePr>
          <p:cNvPr id="9" name="Table 8">
            <a:extLst>
              <a:ext uri="{FF2B5EF4-FFF2-40B4-BE49-F238E27FC236}">
                <a16:creationId xmlns:a16="http://schemas.microsoft.com/office/drawing/2014/main" id="{8294C4E0-24AC-4A8C-BD24-4E7BD6D1FE09}"/>
              </a:ext>
            </a:extLst>
          </p:cNvPr>
          <p:cNvGraphicFramePr>
            <a:graphicFrameLocks noGrp="1"/>
          </p:cNvGraphicFramePr>
          <p:nvPr>
            <p:extLst>
              <p:ext uri="{D42A27DB-BD31-4B8C-83A1-F6EECF244321}">
                <p14:modId xmlns:p14="http://schemas.microsoft.com/office/powerpoint/2010/main" val="2130346383"/>
              </p:ext>
            </p:extLst>
          </p:nvPr>
        </p:nvGraphicFramePr>
        <p:xfrm>
          <a:off x="438149" y="1976966"/>
          <a:ext cx="11267180" cy="2748280"/>
        </p:xfrm>
        <a:graphic>
          <a:graphicData uri="http://schemas.openxmlformats.org/drawingml/2006/table">
            <a:tbl>
              <a:tblPr firstRow="1" bandRow="1">
                <a:tableStyleId>{5C22544A-7EE6-4342-B048-85BDC9FD1C3A}</a:tableStyleId>
              </a:tblPr>
              <a:tblGrid>
                <a:gridCol w="1562101">
                  <a:extLst>
                    <a:ext uri="{9D8B030D-6E8A-4147-A177-3AD203B41FA5}">
                      <a16:colId xmlns:a16="http://schemas.microsoft.com/office/drawing/2014/main" val="15853405"/>
                    </a:ext>
                  </a:extLst>
                </a:gridCol>
                <a:gridCol w="4071489">
                  <a:extLst>
                    <a:ext uri="{9D8B030D-6E8A-4147-A177-3AD203B41FA5}">
                      <a16:colId xmlns:a16="http://schemas.microsoft.com/office/drawing/2014/main" val="2519203199"/>
                    </a:ext>
                  </a:extLst>
                </a:gridCol>
                <a:gridCol w="2816795">
                  <a:extLst>
                    <a:ext uri="{9D8B030D-6E8A-4147-A177-3AD203B41FA5}">
                      <a16:colId xmlns:a16="http://schemas.microsoft.com/office/drawing/2014/main" val="2843926672"/>
                    </a:ext>
                  </a:extLst>
                </a:gridCol>
                <a:gridCol w="2816795">
                  <a:extLst>
                    <a:ext uri="{9D8B030D-6E8A-4147-A177-3AD203B41FA5}">
                      <a16:colId xmlns:a16="http://schemas.microsoft.com/office/drawing/2014/main" val="1172131821"/>
                    </a:ext>
                  </a:extLst>
                </a:gridCol>
              </a:tblGrid>
              <a:tr h="370840">
                <a:tc>
                  <a:txBody>
                    <a:bodyPr/>
                    <a:lstStyle/>
                    <a:p>
                      <a:pPr algn="ctr"/>
                      <a:r>
                        <a:rPr lang="en-US" dirty="0"/>
                        <a:t>Session</a:t>
                      </a:r>
                    </a:p>
                  </a:txBody>
                  <a:tcPr/>
                </a:tc>
                <a:tc>
                  <a:txBody>
                    <a:bodyPr/>
                    <a:lstStyle/>
                    <a:p>
                      <a:pPr algn="ctr"/>
                      <a:r>
                        <a:rPr lang="en-US" dirty="0"/>
                        <a:t>Teaching and Learning Method</a:t>
                      </a:r>
                    </a:p>
                  </a:txBody>
                  <a:tcPr/>
                </a:tc>
                <a:tc>
                  <a:txBody>
                    <a:bodyPr/>
                    <a:lstStyle/>
                    <a:p>
                      <a:pPr algn="ctr"/>
                      <a:r>
                        <a:rPr lang="en-US" dirty="0"/>
                        <a:t>Kolb’s Learning Cycle</a:t>
                      </a:r>
                    </a:p>
                  </a:txBody>
                  <a:tcPr/>
                </a:tc>
                <a:tc>
                  <a:txBody>
                    <a:bodyPr/>
                    <a:lstStyle/>
                    <a:p>
                      <a:pPr algn="ctr"/>
                      <a:r>
                        <a:rPr lang="en-US" dirty="0"/>
                        <a:t>Learning Experience</a:t>
                      </a:r>
                    </a:p>
                  </a:txBody>
                  <a:tcPr/>
                </a:tc>
                <a:extLst>
                  <a:ext uri="{0D108BD9-81ED-4DB2-BD59-A6C34878D82A}">
                    <a16:rowId xmlns:a16="http://schemas.microsoft.com/office/drawing/2014/main" val="2627442509"/>
                  </a:ext>
                </a:extLst>
              </a:tr>
              <a:tr h="370840">
                <a:tc>
                  <a:txBody>
                    <a:bodyPr/>
                    <a:lstStyle/>
                    <a:p>
                      <a:pPr algn="ctr"/>
                      <a:r>
                        <a:rPr lang="en-US" dirty="0"/>
                        <a:t>VI</a:t>
                      </a:r>
                    </a:p>
                  </a:txBody>
                  <a:tcPr/>
                </a:tc>
                <a:tc>
                  <a:txBody>
                    <a:bodyPr/>
                    <a:lstStyle/>
                    <a:p>
                      <a:r>
                        <a:rPr lang="en-US" dirty="0"/>
                        <a:t>Lectures</a:t>
                      </a:r>
                    </a:p>
                    <a:p>
                      <a:r>
                        <a:rPr lang="en-US" dirty="0"/>
                        <a:t>Tutorials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Out-of-class group discussion (self-study)</a:t>
                      </a:r>
                    </a:p>
                    <a:p>
                      <a:r>
                        <a:rPr lang="en-US" dirty="0"/>
                        <a:t>Case Study (in group)</a:t>
                      </a:r>
                    </a:p>
                  </a:txBody>
                  <a:tcPr/>
                </a:tc>
                <a:tc>
                  <a:txBody>
                    <a:bodyPr/>
                    <a:lstStyle/>
                    <a:p>
                      <a:pPr algn="ctr"/>
                      <a:r>
                        <a:rPr lang="en-US" dirty="0"/>
                        <a:t>AC</a:t>
                      </a:r>
                    </a:p>
                    <a:p>
                      <a:pPr algn="ctr"/>
                      <a:r>
                        <a:rPr lang="en-US" dirty="0"/>
                        <a:t>AC</a:t>
                      </a:r>
                    </a:p>
                    <a:p>
                      <a:pPr algn="ctr"/>
                      <a:r>
                        <a:rPr lang="en-US" dirty="0"/>
                        <a:t>AE+CE+RO</a:t>
                      </a:r>
                    </a:p>
                    <a:p>
                      <a:pPr algn="ctr"/>
                      <a:r>
                        <a:rPr lang="en-US" dirty="0"/>
                        <a:t>AE+CE+RO</a:t>
                      </a:r>
                    </a:p>
                  </a:txBody>
                  <a:tcPr/>
                </a:tc>
                <a:tc>
                  <a:txBody>
                    <a:bodyPr/>
                    <a:lstStyle/>
                    <a:p>
                      <a:pPr algn="ctr"/>
                      <a:r>
                        <a:rPr lang="en-US" dirty="0"/>
                        <a:t>LO</a:t>
                      </a:r>
                    </a:p>
                    <a:p>
                      <a:pPr algn="ctr"/>
                      <a:r>
                        <a:rPr lang="en-US" dirty="0"/>
                        <a:t>O</a:t>
                      </a:r>
                    </a:p>
                    <a:p>
                      <a:pPr algn="ctr"/>
                      <a:r>
                        <a:rPr lang="en-US" dirty="0"/>
                        <a:t>L</a:t>
                      </a:r>
                    </a:p>
                    <a:p>
                      <a:pPr algn="ctr"/>
                      <a:r>
                        <a:rPr lang="en-US" dirty="0"/>
                        <a:t>EL</a:t>
                      </a:r>
                    </a:p>
                  </a:txBody>
                  <a:tcPr/>
                </a:tc>
                <a:extLst>
                  <a:ext uri="{0D108BD9-81ED-4DB2-BD59-A6C34878D82A}">
                    <a16:rowId xmlns:a16="http://schemas.microsoft.com/office/drawing/2014/main" val="1475263135"/>
                  </a:ext>
                </a:extLst>
              </a:tr>
              <a:tr h="370840">
                <a:tc>
                  <a:txBody>
                    <a:bodyPr/>
                    <a:lstStyle/>
                    <a:p>
                      <a:pPr algn="ctr"/>
                      <a:r>
                        <a:rPr lang="en-US" dirty="0"/>
                        <a:t>VII</a:t>
                      </a:r>
                    </a:p>
                  </a:txBody>
                  <a:tcPr/>
                </a:tc>
                <a:tc>
                  <a:txBody>
                    <a:bodyPr/>
                    <a:lstStyle/>
                    <a:p>
                      <a:r>
                        <a:rPr lang="en-US" dirty="0"/>
                        <a:t>Lectures</a:t>
                      </a:r>
                    </a:p>
                    <a:p>
                      <a:r>
                        <a:rPr lang="en-US" dirty="0"/>
                        <a:t>Tutorials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Out-of-class group discussion (self-study)</a:t>
                      </a:r>
                    </a:p>
                    <a:p>
                      <a:r>
                        <a:rPr lang="en-US" dirty="0"/>
                        <a:t>Group Projects</a:t>
                      </a:r>
                    </a:p>
                  </a:txBody>
                  <a:tcPr/>
                </a:tc>
                <a:tc>
                  <a:txBody>
                    <a:bodyPr/>
                    <a:lstStyle/>
                    <a:p>
                      <a:pPr algn="ctr"/>
                      <a:r>
                        <a:rPr lang="en-US" dirty="0"/>
                        <a:t>AC</a:t>
                      </a:r>
                    </a:p>
                    <a:p>
                      <a:pPr algn="ctr"/>
                      <a:r>
                        <a:rPr lang="en-US" dirty="0"/>
                        <a:t>AC</a:t>
                      </a:r>
                    </a:p>
                    <a:p>
                      <a:pPr algn="ctr"/>
                      <a:r>
                        <a:rPr lang="en-US" dirty="0"/>
                        <a:t>AE+CE+RO</a:t>
                      </a:r>
                    </a:p>
                    <a:p>
                      <a:pPr algn="ctr"/>
                      <a:r>
                        <a:rPr lang="en-US" dirty="0"/>
                        <a:t>AE+CE+RO</a:t>
                      </a:r>
                    </a:p>
                  </a:txBody>
                  <a:tcPr/>
                </a:tc>
                <a:tc>
                  <a:txBody>
                    <a:bodyPr/>
                    <a:lstStyle/>
                    <a:p>
                      <a:pPr algn="ctr"/>
                      <a:r>
                        <a:rPr lang="en-US" dirty="0"/>
                        <a:t>LO</a:t>
                      </a:r>
                    </a:p>
                    <a:p>
                      <a:pPr algn="ctr"/>
                      <a:r>
                        <a:rPr lang="en-US" dirty="0"/>
                        <a:t>O</a:t>
                      </a:r>
                    </a:p>
                    <a:p>
                      <a:pPr algn="ctr"/>
                      <a:r>
                        <a:rPr lang="en-US" dirty="0"/>
                        <a:t>L</a:t>
                      </a:r>
                    </a:p>
                    <a:p>
                      <a:pPr algn="ctr"/>
                      <a:r>
                        <a:rPr lang="en-US" dirty="0"/>
                        <a:t>EL</a:t>
                      </a:r>
                    </a:p>
                  </a:txBody>
                  <a:tcPr/>
                </a:tc>
                <a:extLst>
                  <a:ext uri="{0D108BD9-81ED-4DB2-BD59-A6C34878D82A}">
                    <a16:rowId xmlns:a16="http://schemas.microsoft.com/office/drawing/2014/main" val="1857602587"/>
                  </a:ext>
                </a:extLst>
              </a:tr>
            </a:tbl>
          </a:graphicData>
        </a:graphic>
      </p:graphicFrame>
    </p:spTree>
    <p:extLst>
      <p:ext uri="{BB962C8B-B14F-4D97-AF65-F5344CB8AC3E}">
        <p14:creationId xmlns:p14="http://schemas.microsoft.com/office/powerpoint/2010/main" val="1117356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Teaching &amp; Learning Methods for Module 3 (cont.)</a:t>
            </a:r>
          </a:p>
        </p:txBody>
      </p:sp>
      <p:graphicFrame>
        <p:nvGraphicFramePr>
          <p:cNvPr id="9" name="Table 8">
            <a:extLst>
              <a:ext uri="{FF2B5EF4-FFF2-40B4-BE49-F238E27FC236}">
                <a16:creationId xmlns:a16="http://schemas.microsoft.com/office/drawing/2014/main" id="{8294C4E0-24AC-4A8C-BD24-4E7BD6D1FE09}"/>
              </a:ext>
            </a:extLst>
          </p:cNvPr>
          <p:cNvGraphicFramePr>
            <a:graphicFrameLocks noGrp="1"/>
          </p:cNvGraphicFramePr>
          <p:nvPr>
            <p:extLst>
              <p:ext uri="{D42A27DB-BD31-4B8C-83A1-F6EECF244321}">
                <p14:modId xmlns:p14="http://schemas.microsoft.com/office/powerpoint/2010/main" val="354276137"/>
              </p:ext>
            </p:extLst>
          </p:nvPr>
        </p:nvGraphicFramePr>
        <p:xfrm>
          <a:off x="438149" y="1976966"/>
          <a:ext cx="11267180" cy="2748280"/>
        </p:xfrm>
        <a:graphic>
          <a:graphicData uri="http://schemas.openxmlformats.org/drawingml/2006/table">
            <a:tbl>
              <a:tblPr firstRow="1" bandRow="1">
                <a:tableStyleId>{5C22544A-7EE6-4342-B048-85BDC9FD1C3A}</a:tableStyleId>
              </a:tblPr>
              <a:tblGrid>
                <a:gridCol w="1562101">
                  <a:extLst>
                    <a:ext uri="{9D8B030D-6E8A-4147-A177-3AD203B41FA5}">
                      <a16:colId xmlns:a16="http://schemas.microsoft.com/office/drawing/2014/main" val="15853405"/>
                    </a:ext>
                  </a:extLst>
                </a:gridCol>
                <a:gridCol w="4071489">
                  <a:extLst>
                    <a:ext uri="{9D8B030D-6E8A-4147-A177-3AD203B41FA5}">
                      <a16:colId xmlns:a16="http://schemas.microsoft.com/office/drawing/2014/main" val="2519203199"/>
                    </a:ext>
                  </a:extLst>
                </a:gridCol>
                <a:gridCol w="2816795">
                  <a:extLst>
                    <a:ext uri="{9D8B030D-6E8A-4147-A177-3AD203B41FA5}">
                      <a16:colId xmlns:a16="http://schemas.microsoft.com/office/drawing/2014/main" val="2843926672"/>
                    </a:ext>
                  </a:extLst>
                </a:gridCol>
                <a:gridCol w="2816795">
                  <a:extLst>
                    <a:ext uri="{9D8B030D-6E8A-4147-A177-3AD203B41FA5}">
                      <a16:colId xmlns:a16="http://schemas.microsoft.com/office/drawing/2014/main" val="1172131821"/>
                    </a:ext>
                  </a:extLst>
                </a:gridCol>
              </a:tblGrid>
              <a:tr h="370840">
                <a:tc>
                  <a:txBody>
                    <a:bodyPr/>
                    <a:lstStyle/>
                    <a:p>
                      <a:pPr algn="ctr"/>
                      <a:r>
                        <a:rPr lang="en-US" dirty="0"/>
                        <a:t>Session</a:t>
                      </a:r>
                    </a:p>
                  </a:txBody>
                  <a:tcPr/>
                </a:tc>
                <a:tc>
                  <a:txBody>
                    <a:bodyPr/>
                    <a:lstStyle/>
                    <a:p>
                      <a:pPr algn="ctr"/>
                      <a:r>
                        <a:rPr lang="en-US" dirty="0"/>
                        <a:t>Teaching and Learning Method</a:t>
                      </a:r>
                    </a:p>
                  </a:txBody>
                  <a:tcPr/>
                </a:tc>
                <a:tc>
                  <a:txBody>
                    <a:bodyPr/>
                    <a:lstStyle/>
                    <a:p>
                      <a:pPr algn="ctr"/>
                      <a:r>
                        <a:rPr lang="en-US" dirty="0"/>
                        <a:t>Kolb’s Learning Cycle</a:t>
                      </a:r>
                    </a:p>
                  </a:txBody>
                  <a:tcPr/>
                </a:tc>
                <a:tc>
                  <a:txBody>
                    <a:bodyPr/>
                    <a:lstStyle/>
                    <a:p>
                      <a:pPr algn="ctr"/>
                      <a:r>
                        <a:rPr lang="en-US" dirty="0"/>
                        <a:t>Learning Experience</a:t>
                      </a:r>
                    </a:p>
                  </a:txBody>
                  <a:tcPr/>
                </a:tc>
                <a:extLst>
                  <a:ext uri="{0D108BD9-81ED-4DB2-BD59-A6C34878D82A}">
                    <a16:rowId xmlns:a16="http://schemas.microsoft.com/office/drawing/2014/main" val="2627442509"/>
                  </a:ext>
                </a:extLst>
              </a:tr>
              <a:tr h="370840">
                <a:tc>
                  <a:txBody>
                    <a:bodyPr/>
                    <a:lstStyle/>
                    <a:p>
                      <a:pPr algn="ctr"/>
                      <a:r>
                        <a:rPr lang="en-US" dirty="0"/>
                        <a:t>VIII</a:t>
                      </a:r>
                    </a:p>
                  </a:txBody>
                  <a:tcPr/>
                </a:tc>
                <a:tc>
                  <a:txBody>
                    <a:bodyPr/>
                    <a:lstStyle/>
                    <a:p>
                      <a:r>
                        <a:rPr lang="en-US" dirty="0"/>
                        <a:t>Lectures</a:t>
                      </a:r>
                    </a:p>
                    <a:p>
                      <a:r>
                        <a:rPr lang="en-US" dirty="0"/>
                        <a:t>Tutorials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Out-of-class group discussion (self-study)</a:t>
                      </a:r>
                    </a:p>
                    <a:p>
                      <a:r>
                        <a:rPr lang="en-US" dirty="0"/>
                        <a:t>Group Projects</a:t>
                      </a:r>
                    </a:p>
                  </a:txBody>
                  <a:tcPr/>
                </a:tc>
                <a:tc>
                  <a:txBody>
                    <a:bodyPr/>
                    <a:lstStyle/>
                    <a:p>
                      <a:pPr algn="ctr"/>
                      <a:r>
                        <a:rPr lang="en-US" dirty="0"/>
                        <a:t>AC</a:t>
                      </a:r>
                    </a:p>
                    <a:p>
                      <a:pPr algn="ctr"/>
                      <a:r>
                        <a:rPr lang="en-US" dirty="0"/>
                        <a:t>AC</a:t>
                      </a:r>
                    </a:p>
                    <a:p>
                      <a:pPr algn="ctr"/>
                      <a:r>
                        <a:rPr lang="en-US" dirty="0"/>
                        <a:t>AE+CE+RO</a:t>
                      </a:r>
                    </a:p>
                    <a:p>
                      <a:pPr algn="ctr"/>
                      <a:r>
                        <a:rPr lang="en-US" dirty="0"/>
                        <a:t>AE+CE+RO</a:t>
                      </a:r>
                    </a:p>
                  </a:txBody>
                  <a:tcPr/>
                </a:tc>
                <a:tc>
                  <a:txBody>
                    <a:bodyPr/>
                    <a:lstStyle/>
                    <a:p>
                      <a:pPr algn="ctr"/>
                      <a:r>
                        <a:rPr lang="en-US" dirty="0"/>
                        <a:t>LO</a:t>
                      </a:r>
                    </a:p>
                    <a:p>
                      <a:pPr algn="ctr"/>
                      <a:r>
                        <a:rPr lang="en-US" dirty="0"/>
                        <a:t>O</a:t>
                      </a:r>
                    </a:p>
                    <a:p>
                      <a:pPr algn="ctr"/>
                      <a:r>
                        <a:rPr lang="en-US" dirty="0"/>
                        <a:t>L</a:t>
                      </a:r>
                    </a:p>
                    <a:p>
                      <a:pPr algn="ctr"/>
                      <a:r>
                        <a:rPr lang="en-US" dirty="0"/>
                        <a:t>EL</a:t>
                      </a:r>
                    </a:p>
                  </a:txBody>
                  <a:tcPr/>
                </a:tc>
                <a:extLst>
                  <a:ext uri="{0D108BD9-81ED-4DB2-BD59-A6C34878D82A}">
                    <a16:rowId xmlns:a16="http://schemas.microsoft.com/office/drawing/2014/main" val="1475263135"/>
                  </a:ext>
                </a:extLst>
              </a:tr>
              <a:tr h="370840">
                <a:tc>
                  <a:txBody>
                    <a:bodyPr/>
                    <a:lstStyle/>
                    <a:p>
                      <a:pPr algn="ctr"/>
                      <a:r>
                        <a:rPr lang="en-US" dirty="0"/>
                        <a:t>IX</a:t>
                      </a:r>
                    </a:p>
                  </a:txBody>
                  <a:tcPr/>
                </a:tc>
                <a:tc>
                  <a:txBody>
                    <a:bodyPr/>
                    <a:lstStyle/>
                    <a:p>
                      <a:r>
                        <a:rPr lang="en-US" dirty="0"/>
                        <a:t>Lectures</a:t>
                      </a:r>
                    </a:p>
                    <a:p>
                      <a:r>
                        <a:rPr lang="en-US" dirty="0"/>
                        <a:t>Tutorials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Out-of-class group discussion (self-study)</a:t>
                      </a:r>
                    </a:p>
                    <a:p>
                      <a:r>
                        <a:rPr lang="en-US" dirty="0"/>
                        <a:t>Group Projects</a:t>
                      </a:r>
                    </a:p>
                  </a:txBody>
                  <a:tcPr/>
                </a:tc>
                <a:tc>
                  <a:txBody>
                    <a:bodyPr/>
                    <a:lstStyle/>
                    <a:p>
                      <a:pPr algn="ctr"/>
                      <a:r>
                        <a:rPr lang="en-US" dirty="0"/>
                        <a:t>AC</a:t>
                      </a:r>
                    </a:p>
                    <a:p>
                      <a:pPr algn="ctr"/>
                      <a:r>
                        <a:rPr lang="en-US" dirty="0"/>
                        <a:t>AC</a:t>
                      </a:r>
                    </a:p>
                    <a:p>
                      <a:pPr algn="ctr"/>
                      <a:r>
                        <a:rPr lang="en-US" dirty="0"/>
                        <a:t>AE+CE+RO</a:t>
                      </a:r>
                    </a:p>
                    <a:p>
                      <a:pPr algn="ctr"/>
                      <a:r>
                        <a:rPr lang="en-US" dirty="0"/>
                        <a:t>AE+CE+RO</a:t>
                      </a:r>
                    </a:p>
                  </a:txBody>
                  <a:tcPr/>
                </a:tc>
                <a:tc>
                  <a:txBody>
                    <a:bodyPr/>
                    <a:lstStyle/>
                    <a:p>
                      <a:pPr algn="ctr"/>
                      <a:r>
                        <a:rPr lang="en-US" dirty="0"/>
                        <a:t>LO</a:t>
                      </a:r>
                    </a:p>
                    <a:p>
                      <a:pPr algn="ctr"/>
                      <a:r>
                        <a:rPr lang="en-US" dirty="0"/>
                        <a:t>O</a:t>
                      </a:r>
                    </a:p>
                    <a:p>
                      <a:pPr algn="ctr"/>
                      <a:r>
                        <a:rPr lang="en-US" dirty="0"/>
                        <a:t>L</a:t>
                      </a:r>
                    </a:p>
                    <a:p>
                      <a:pPr algn="ctr"/>
                      <a:r>
                        <a:rPr lang="en-US" dirty="0"/>
                        <a:t>EL</a:t>
                      </a:r>
                    </a:p>
                  </a:txBody>
                  <a:tcPr/>
                </a:tc>
                <a:extLst>
                  <a:ext uri="{0D108BD9-81ED-4DB2-BD59-A6C34878D82A}">
                    <a16:rowId xmlns:a16="http://schemas.microsoft.com/office/drawing/2014/main" val="1857602587"/>
                  </a:ext>
                </a:extLst>
              </a:tr>
            </a:tbl>
          </a:graphicData>
        </a:graphic>
      </p:graphicFrame>
    </p:spTree>
    <p:extLst>
      <p:ext uri="{BB962C8B-B14F-4D97-AF65-F5344CB8AC3E}">
        <p14:creationId xmlns:p14="http://schemas.microsoft.com/office/powerpoint/2010/main" val="3790019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Course Objective </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sz="2400" dirty="0">
                <a:solidFill>
                  <a:srgbClr val="000000"/>
                </a:solidFill>
                <a:ea typeface="Times New Roman" panose="02020603050405020304" pitchFamily="18" charset="0"/>
              </a:rPr>
              <a:t>The objective of this course is to help students develop competences on statistical techniques needed for data analysis, and various data mining techniques and algorithms used in practical problems that require processing big data for decision making purpose</a:t>
            </a:r>
            <a:endParaRPr lang="en-US" sz="2400" dirty="0"/>
          </a:p>
        </p:txBody>
      </p:sp>
    </p:spTree>
    <p:extLst>
      <p:ext uri="{BB962C8B-B14F-4D97-AF65-F5344CB8AC3E}">
        <p14:creationId xmlns:p14="http://schemas.microsoft.com/office/powerpoint/2010/main" val="2073475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Learning Outcomes (CLOs)</a:t>
            </a:r>
          </a:p>
        </p:txBody>
      </p:sp>
      <p:sp>
        <p:nvSpPr>
          <p:cNvPr id="3" name="Content Placeholder 2"/>
          <p:cNvSpPr>
            <a:spLocks noGrp="1"/>
          </p:cNvSpPr>
          <p:nvPr>
            <p:ph idx="1"/>
          </p:nvPr>
        </p:nvSpPr>
        <p:spPr>
          <a:xfrm>
            <a:off x="1792288" y="2037918"/>
            <a:ext cx="9784199" cy="3652997"/>
          </a:xfrm>
        </p:spPr>
        <p:txBody>
          <a:bodyPr>
            <a:noAutofit/>
          </a:bodyPr>
          <a:lstStyle/>
          <a:p>
            <a:pPr fontAlgn="base"/>
            <a:r>
              <a:rPr lang="en-US" sz="2400" dirty="0">
                <a:solidFill>
                  <a:srgbClr val="000000"/>
                </a:solidFill>
                <a:latin typeface="+mn-lt"/>
                <a:ea typeface="Times New Roman" panose="02020603050405020304" pitchFamily="18" charset="0"/>
              </a:rPr>
              <a:t>Apply various inferential statistical analysis techniques to describe data sets and withdraw useful conclusions from the data sets (e.g., confidence interval, hypothesis testing) -  </a:t>
            </a:r>
            <a:r>
              <a:rPr lang="en-US" sz="2400" dirty="0">
                <a:solidFill>
                  <a:srgbClr val="FF0000"/>
                </a:solidFill>
                <a:latin typeface="+mn-lt"/>
                <a:ea typeface="Times New Roman" panose="02020603050405020304" pitchFamily="18" charset="0"/>
              </a:rPr>
              <a:t>Apply &amp; Analyze</a:t>
            </a:r>
          </a:p>
          <a:p>
            <a:pPr fontAlgn="base"/>
            <a:r>
              <a:rPr lang="en-US" sz="2400" dirty="0">
                <a:solidFill>
                  <a:srgbClr val="000000"/>
                </a:solidFill>
                <a:latin typeface="+mn-lt"/>
                <a:ea typeface="Times New Roman" panose="02020603050405020304" pitchFamily="18" charset="0"/>
              </a:rPr>
              <a:t>Apply data visualization techniques and key data mining techniques (e.g., classification analysis, associate rule learning, anomaly/outlier detection, clustering analysis, regression analysis) in dealing with big data sets - </a:t>
            </a:r>
            <a:r>
              <a:rPr lang="en-US" sz="2400" dirty="0">
                <a:solidFill>
                  <a:srgbClr val="FF0000"/>
                </a:solidFill>
                <a:latin typeface="+mn-lt"/>
                <a:ea typeface="Times New Roman" panose="02020603050405020304" pitchFamily="18" charset="0"/>
              </a:rPr>
              <a:t>Apply &amp; Analyze</a:t>
            </a:r>
            <a:endParaRPr lang="en-US" sz="2400" dirty="0">
              <a:solidFill>
                <a:srgbClr val="FF0000"/>
              </a:solidFill>
              <a:latin typeface="+mn-lt"/>
            </a:endParaRPr>
          </a:p>
          <a:p>
            <a:pPr fontAlgn="base"/>
            <a:r>
              <a:rPr lang="en-US" sz="2400" dirty="0">
                <a:solidFill>
                  <a:srgbClr val="000000"/>
                </a:solidFill>
                <a:latin typeface="+mn-lt"/>
                <a:ea typeface="Times New Roman" panose="02020603050405020304" pitchFamily="18" charset="0"/>
              </a:rPr>
              <a:t>Implement the analytic algorithms for practical data sets - </a:t>
            </a:r>
            <a:r>
              <a:rPr lang="en-US" sz="2400" dirty="0">
                <a:solidFill>
                  <a:srgbClr val="FF0000"/>
                </a:solidFill>
                <a:latin typeface="+mn-lt"/>
                <a:ea typeface="Times New Roman" panose="02020603050405020304" pitchFamily="18" charset="0"/>
              </a:rPr>
              <a:t>Evaluate</a:t>
            </a:r>
          </a:p>
          <a:p>
            <a:pPr fontAlgn="base"/>
            <a:r>
              <a:rPr lang="en-US" sz="2400" dirty="0">
                <a:solidFill>
                  <a:srgbClr val="000000"/>
                </a:solidFill>
                <a:latin typeface="+mn-lt"/>
                <a:ea typeface="Times New Roman" panose="02020603050405020304" pitchFamily="18" charset="0"/>
              </a:rPr>
              <a:t>Perform large scale analytic projects in various industrial sectors – </a:t>
            </a:r>
            <a:r>
              <a:rPr lang="en-US" sz="2400" dirty="0">
                <a:solidFill>
                  <a:srgbClr val="FF0000"/>
                </a:solidFill>
                <a:latin typeface="+mn-lt"/>
                <a:ea typeface="Times New Roman" panose="02020603050405020304" pitchFamily="18" charset="0"/>
              </a:rPr>
              <a:t>Evaluate &amp; Create</a:t>
            </a:r>
            <a:endParaRPr lang="en-US" sz="2400" dirty="0">
              <a:solidFill>
                <a:srgbClr val="FF0000"/>
              </a:solidFill>
              <a:latin typeface="+mn-lt"/>
            </a:endParaRPr>
          </a:p>
          <a:p>
            <a:pPr fontAlgn="base"/>
            <a:r>
              <a:rPr lang="en-US" sz="2400" dirty="0">
                <a:solidFill>
                  <a:srgbClr val="000000"/>
                </a:solidFill>
                <a:latin typeface="+mn-lt"/>
                <a:ea typeface="Times New Roman" panose="02020603050405020304" pitchFamily="18" charset="0"/>
              </a:rPr>
              <a:t>Work and communicate effectively in teamwork </a:t>
            </a:r>
            <a:endParaRPr lang="en-US" sz="2400" dirty="0">
              <a:solidFill>
                <a:srgbClr val="000000"/>
              </a:solidFill>
              <a:latin typeface="+mn-lt"/>
              <a:ea typeface="Calibri" panose="020F0502020204030204" pitchFamily="34" charset="0"/>
            </a:endParaRPr>
          </a:p>
          <a:p>
            <a:pPr fontAlgn="base"/>
            <a:endParaRPr lang="en-US" sz="2200" dirty="0">
              <a:latin typeface="+mn-lt"/>
            </a:endParaRPr>
          </a:p>
        </p:txBody>
      </p:sp>
      <p:sp>
        <p:nvSpPr>
          <p:cNvPr id="4" name="Rectangle 3"/>
          <p:cNvSpPr/>
          <p:nvPr/>
        </p:nvSpPr>
        <p:spPr>
          <a:xfrm>
            <a:off x="945714" y="1591071"/>
            <a:ext cx="8070543" cy="461665"/>
          </a:xfrm>
          <a:prstGeom prst="rect">
            <a:avLst/>
          </a:prstGeom>
        </p:spPr>
        <p:txBody>
          <a:bodyPr wrap="none">
            <a:spAutoFit/>
          </a:bodyPr>
          <a:lstStyle/>
          <a:p>
            <a:r>
              <a:rPr lang="en-US" sz="2400" dirty="0"/>
              <a:t>The students on the completion of this course would be able to</a:t>
            </a:r>
          </a:p>
        </p:txBody>
      </p:sp>
    </p:spTree>
    <p:extLst>
      <p:ext uri="{BB962C8B-B14F-4D97-AF65-F5344CB8AC3E}">
        <p14:creationId xmlns:p14="http://schemas.microsoft.com/office/powerpoint/2010/main" val="1375609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Assessments</a:t>
            </a:r>
          </a:p>
        </p:txBody>
      </p:sp>
      <p:sp>
        <p:nvSpPr>
          <p:cNvPr id="5" name="Rectangle 1"/>
          <p:cNvSpPr>
            <a:spLocks noChangeArrowheads="1"/>
          </p:cNvSpPr>
          <p:nvPr/>
        </p:nvSpPr>
        <p:spPr bwMode="auto">
          <a:xfrm>
            <a:off x="8048626" y="5977935"/>
            <a:ext cx="45309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dirty="0">
                <a:ln>
                  <a:noFill/>
                </a:ln>
                <a:solidFill>
                  <a:schemeClr val="tx1"/>
                </a:solidFill>
                <a:effectLst/>
                <a:latin typeface="Arial" charset="0"/>
              </a:rPr>
              <a:t>9: Strong; 3: Moderate, 1: weak</a:t>
            </a:r>
          </a:p>
        </p:txBody>
      </p:sp>
      <p:graphicFrame>
        <p:nvGraphicFramePr>
          <p:cNvPr id="8" name="Table 7">
            <a:extLst>
              <a:ext uri="{FF2B5EF4-FFF2-40B4-BE49-F238E27FC236}">
                <a16:creationId xmlns:a16="http://schemas.microsoft.com/office/drawing/2014/main" id="{80CC0BED-2E9B-4F1E-9536-EF9353BCC31A}"/>
              </a:ext>
            </a:extLst>
          </p:cNvPr>
          <p:cNvGraphicFramePr>
            <a:graphicFrameLocks noGrp="1"/>
          </p:cNvGraphicFramePr>
          <p:nvPr>
            <p:extLst>
              <p:ext uri="{D42A27DB-BD31-4B8C-83A1-F6EECF244321}">
                <p14:modId xmlns:p14="http://schemas.microsoft.com/office/powerpoint/2010/main" val="78295425"/>
              </p:ext>
            </p:extLst>
          </p:nvPr>
        </p:nvGraphicFramePr>
        <p:xfrm>
          <a:off x="1053731" y="1597003"/>
          <a:ext cx="10515606" cy="4305300"/>
        </p:xfrm>
        <a:graphic>
          <a:graphicData uri="http://schemas.openxmlformats.org/drawingml/2006/table">
            <a:tbl>
              <a:tblPr firstRow="1" firstCol="1" bandRow="1">
                <a:tableStyleId>{5C22544A-7EE6-4342-B048-85BDC9FD1C3A}</a:tableStyleId>
              </a:tblPr>
              <a:tblGrid>
                <a:gridCol w="1752601">
                  <a:extLst>
                    <a:ext uri="{9D8B030D-6E8A-4147-A177-3AD203B41FA5}">
                      <a16:colId xmlns:a16="http://schemas.microsoft.com/office/drawing/2014/main" val="3623629077"/>
                    </a:ext>
                  </a:extLst>
                </a:gridCol>
                <a:gridCol w="1752601">
                  <a:extLst>
                    <a:ext uri="{9D8B030D-6E8A-4147-A177-3AD203B41FA5}">
                      <a16:colId xmlns:a16="http://schemas.microsoft.com/office/drawing/2014/main" val="1593829013"/>
                    </a:ext>
                  </a:extLst>
                </a:gridCol>
                <a:gridCol w="1752601">
                  <a:extLst>
                    <a:ext uri="{9D8B030D-6E8A-4147-A177-3AD203B41FA5}">
                      <a16:colId xmlns:a16="http://schemas.microsoft.com/office/drawing/2014/main" val="179321507"/>
                    </a:ext>
                  </a:extLst>
                </a:gridCol>
                <a:gridCol w="1752601">
                  <a:extLst>
                    <a:ext uri="{9D8B030D-6E8A-4147-A177-3AD203B41FA5}">
                      <a16:colId xmlns:a16="http://schemas.microsoft.com/office/drawing/2014/main" val="360270920"/>
                    </a:ext>
                  </a:extLst>
                </a:gridCol>
                <a:gridCol w="1752601">
                  <a:extLst>
                    <a:ext uri="{9D8B030D-6E8A-4147-A177-3AD203B41FA5}">
                      <a16:colId xmlns:a16="http://schemas.microsoft.com/office/drawing/2014/main" val="3590365605"/>
                    </a:ext>
                  </a:extLst>
                </a:gridCol>
                <a:gridCol w="1752601">
                  <a:extLst>
                    <a:ext uri="{9D8B030D-6E8A-4147-A177-3AD203B41FA5}">
                      <a16:colId xmlns:a16="http://schemas.microsoft.com/office/drawing/2014/main" val="3774332790"/>
                    </a:ext>
                  </a:extLst>
                </a:gridCol>
              </a:tblGrid>
              <a:tr h="304800">
                <a:tc>
                  <a:txBody>
                    <a:bodyPr/>
                    <a:lstStyle/>
                    <a:p>
                      <a:pPr marL="0" marR="0" algn="ctr">
                        <a:spcBef>
                          <a:spcPts val="0"/>
                        </a:spcBef>
                        <a:spcAft>
                          <a:spcPts val="100"/>
                        </a:spcAft>
                      </a:pPr>
                      <a:r>
                        <a:rPr lang="en-US" sz="1400" dirty="0">
                          <a:effectLst/>
                        </a:rPr>
                        <a:t> </a:t>
                      </a:r>
                      <a:endParaRPr lang="en-US" sz="1400" dirty="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a:effectLst/>
                        </a:rPr>
                        <a:t>CLO1</a:t>
                      </a:r>
                      <a:endParaRPr lang="en-US" sz="140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dirty="0">
                          <a:effectLst/>
                        </a:rPr>
                        <a:t>CLO2</a:t>
                      </a:r>
                      <a:endParaRPr lang="en-US" sz="1400" dirty="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a:effectLst/>
                        </a:rPr>
                        <a:t>CLO3</a:t>
                      </a:r>
                      <a:endParaRPr lang="en-US" sz="140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dirty="0">
                          <a:effectLst/>
                        </a:rPr>
                        <a:t>CLO4</a:t>
                      </a:r>
                      <a:endParaRPr lang="en-US" sz="1400" dirty="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a:effectLst/>
                        </a:rPr>
                        <a:t>CLO5</a:t>
                      </a:r>
                      <a:endParaRPr lang="en-US" sz="1400">
                        <a:effectLst/>
                        <a:latin typeface="Times New Roman" panose="02020603050405020304" pitchFamily="18" charset="0"/>
                        <a:ea typeface="Calibri" panose="020F0502020204030204" pitchFamily="34" charset="0"/>
                      </a:endParaRPr>
                    </a:p>
                  </a:txBody>
                  <a:tcPr marL="50800" marR="50800" marT="63500" marB="63500"/>
                </a:tc>
                <a:extLst>
                  <a:ext uri="{0D108BD9-81ED-4DB2-BD59-A6C34878D82A}">
                    <a16:rowId xmlns:a16="http://schemas.microsoft.com/office/drawing/2014/main" val="3557008664"/>
                  </a:ext>
                </a:extLst>
              </a:tr>
              <a:tr h="342900">
                <a:tc gridSpan="6">
                  <a:txBody>
                    <a:bodyPr/>
                    <a:lstStyle/>
                    <a:p>
                      <a:pPr marL="0" marR="0" algn="just">
                        <a:spcBef>
                          <a:spcPts val="0"/>
                        </a:spcBef>
                        <a:spcAft>
                          <a:spcPts val="100"/>
                        </a:spcAft>
                      </a:pPr>
                      <a:r>
                        <a:rPr lang="en-US" sz="1400" dirty="0">
                          <a:effectLst/>
                        </a:rPr>
                        <a:t>Formative assessment method </a:t>
                      </a:r>
                      <a:endParaRPr lang="en-US" sz="1400" dirty="0">
                        <a:effectLst/>
                        <a:latin typeface="Times New Roman" panose="02020603050405020304" pitchFamily="18" charset="0"/>
                        <a:ea typeface="Calibri" panose="020F0502020204030204" pitchFamily="34" charset="0"/>
                      </a:endParaRPr>
                    </a:p>
                  </a:txBody>
                  <a:tcPr marL="50800" marR="50800" marT="63500" marB="6350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7048725"/>
                  </a:ext>
                </a:extLst>
              </a:tr>
              <a:tr h="304800">
                <a:tc>
                  <a:txBody>
                    <a:bodyPr/>
                    <a:lstStyle/>
                    <a:p>
                      <a:pPr marL="0" marR="0" algn="just">
                        <a:spcBef>
                          <a:spcPts val="0"/>
                        </a:spcBef>
                        <a:spcAft>
                          <a:spcPts val="100"/>
                        </a:spcAft>
                      </a:pPr>
                      <a:r>
                        <a:rPr lang="en-US" sz="1400">
                          <a:effectLst/>
                        </a:rPr>
                        <a:t>Individual reports on home assignments (5%)</a:t>
                      </a:r>
                      <a:endParaRPr lang="en-US" sz="140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dirty="0">
                          <a:effectLst/>
                          <a:latin typeface="Times New Roman" panose="02020603050405020304" pitchFamily="18" charset="0"/>
                          <a:ea typeface="Calibri" panose="020F0502020204030204" pitchFamily="34" charset="0"/>
                        </a:rPr>
                        <a:t>9</a:t>
                      </a:r>
                    </a:p>
                  </a:txBody>
                  <a:tcPr marL="50800" marR="50800" marT="63500" marB="63500"/>
                </a:tc>
                <a:tc>
                  <a:txBody>
                    <a:bodyPr/>
                    <a:lstStyle/>
                    <a:p>
                      <a:pPr marL="0" marR="0" algn="ctr">
                        <a:spcBef>
                          <a:spcPts val="0"/>
                        </a:spcBef>
                        <a:spcAft>
                          <a:spcPts val="100"/>
                        </a:spcAft>
                      </a:pPr>
                      <a:r>
                        <a:rPr lang="en-US" sz="1400" dirty="0">
                          <a:effectLst/>
                          <a:latin typeface="Times New Roman" panose="02020603050405020304" pitchFamily="18" charset="0"/>
                          <a:ea typeface="Calibri" panose="020F0502020204030204" pitchFamily="34" charset="0"/>
                        </a:rPr>
                        <a:t>3</a:t>
                      </a:r>
                    </a:p>
                  </a:txBody>
                  <a:tcPr marL="50800" marR="50800" marT="63500" marB="63500"/>
                </a:tc>
                <a:tc>
                  <a:txBody>
                    <a:bodyPr/>
                    <a:lstStyle/>
                    <a:p>
                      <a:pPr marL="0" marR="0" algn="ctr">
                        <a:spcBef>
                          <a:spcPts val="0"/>
                        </a:spcBef>
                        <a:spcAft>
                          <a:spcPts val="100"/>
                        </a:spcAft>
                      </a:pPr>
                      <a:r>
                        <a:rPr lang="en-US" sz="1400" dirty="0">
                          <a:effectLst/>
                          <a:latin typeface="Times New Roman" panose="02020603050405020304" pitchFamily="18" charset="0"/>
                          <a:ea typeface="Calibri" panose="020F0502020204030204" pitchFamily="34" charset="0"/>
                        </a:rPr>
                        <a:t>1</a:t>
                      </a:r>
                    </a:p>
                  </a:txBody>
                  <a:tcPr marL="50800" marR="50800" marT="63500" marB="63500"/>
                </a:tc>
                <a:tc>
                  <a:txBody>
                    <a:bodyPr/>
                    <a:lstStyle/>
                    <a:p>
                      <a:pPr marL="0" marR="0" algn="ctr">
                        <a:spcBef>
                          <a:spcPts val="0"/>
                        </a:spcBef>
                        <a:spcAft>
                          <a:spcPts val="100"/>
                        </a:spcAft>
                      </a:pPr>
                      <a:r>
                        <a:rPr lang="en-US" sz="1400" dirty="0">
                          <a:effectLst/>
                        </a:rPr>
                        <a:t> </a:t>
                      </a:r>
                      <a:endParaRPr lang="en-US" sz="1400" dirty="0">
                        <a:effectLst/>
                        <a:latin typeface="Times New Roman" panose="02020603050405020304" pitchFamily="18" charset="0"/>
                        <a:ea typeface="Calibri" panose="020F0502020204030204" pitchFamily="34" charset="0"/>
                      </a:endParaRPr>
                    </a:p>
                  </a:txBody>
                  <a:tcPr marL="50800" marR="50800" marT="63500" marB="63500"/>
                </a:tc>
                <a:tc>
                  <a:txBody>
                    <a:bodyPr/>
                    <a:lstStyle/>
                    <a:p>
                      <a:endParaRPr lang="en-US" sz="1400" dirty="0">
                        <a:effectLst/>
                        <a:latin typeface="Times New Roman" panose="02020603050405020304" pitchFamily="18" charset="0"/>
                      </a:endParaRPr>
                    </a:p>
                  </a:txBody>
                  <a:tcPr marL="50800" marR="50800" marT="63500" marB="63500"/>
                </a:tc>
                <a:extLst>
                  <a:ext uri="{0D108BD9-81ED-4DB2-BD59-A6C34878D82A}">
                    <a16:rowId xmlns:a16="http://schemas.microsoft.com/office/drawing/2014/main" val="3501728769"/>
                  </a:ext>
                </a:extLst>
              </a:tr>
              <a:tr h="304800">
                <a:tc>
                  <a:txBody>
                    <a:bodyPr/>
                    <a:lstStyle/>
                    <a:p>
                      <a:pPr marL="0" marR="0" algn="just">
                        <a:spcBef>
                          <a:spcPts val="0"/>
                        </a:spcBef>
                        <a:spcAft>
                          <a:spcPts val="100"/>
                        </a:spcAft>
                      </a:pPr>
                      <a:r>
                        <a:rPr lang="en-US" sz="1400">
                          <a:effectLst/>
                        </a:rPr>
                        <a:t>Quizzes (5%)</a:t>
                      </a:r>
                      <a:endParaRPr lang="en-US" sz="140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dirty="0">
                          <a:effectLst/>
                        </a:rPr>
                        <a:t> 9</a:t>
                      </a:r>
                      <a:endParaRPr lang="en-US" sz="1400" dirty="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dirty="0">
                          <a:effectLst/>
                        </a:rPr>
                        <a:t> 3</a:t>
                      </a:r>
                      <a:endParaRPr lang="en-US" sz="1400" dirty="0">
                        <a:effectLst/>
                        <a:latin typeface="Times New Roman" panose="02020603050405020304" pitchFamily="18" charset="0"/>
                        <a:ea typeface="Calibri" panose="020F0502020204030204" pitchFamily="34" charset="0"/>
                      </a:endParaRPr>
                    </a:p>
                  </a:txBody>
                  <a:tcPr marL="50800" marR="50800" marT="63500" marB="63500"/>
                </a:tc>
                <a:tc>
                  <a:txBody>
                    <a:bodyPr/>
                    <a:lstStyle/>
                    <a:p>
                      <a:endParaRPr lang="en-US" sz="1400">
                        <a:effectLst/>
                        <a:latin typeface="Times New Roman" panose="02020603050405020304" pitchFamily="18" charset="0"/>
                      </a:endParaRPr>
                    </a:p>
                  </a:txBody>
                  <a:tcPr marL="50800" marR="50800" marT="63500" marB="63500"/>
                </a:tc>
                <a:tc>
                  <a:txBody>
                    <a:bodyPr/>
                    <a:lstStyle/>
                    <a:p>
                      <a:pPr marL="0" marR="0" algn="ctr">
                        <a:spcBef>
                          <a:spcPts val="0"/>
                        </a:spcBef>
                        <a:spcAft>
                          <a:spcPts val="100"/>
                        </a:spcAft>
                      </a:pPr>
                      <a:r>
                        <a:rPr lang="en-US" sz="1400" dirty="0">
                          <a:effectLst/>
                        </a:rPr>
                        <a:t> </a:t>
                      </a:r>
                      <a:endParaRPr lang="en-US" sz="1400" dirty="0">
                        <a:effectLst/>
                        <a:latin typeface="Times New Roman" panose="02020603050405020304" pitchFamily="18" charset="0"/>
                        <a:ea typeface="Calibri" panose="020F0502020204030204" pitchFamily="34" charset="0"/>
                      </a:endParaRPr>
                    </a:p>
                  </a:txBody>
                  <a:tcPr marL="50800" marR="50800" marT="63500" marB="63500"/>
                </a:tc>
                <a:tc>
                  <a:txBody>
                    <a:bodyPr/>
                    <a:lstStyle/>
                    <a:p>
                      <a:endParaRPr lang="en-US" sz="1400">
                        <a:effectLst/>
                        <a:latin typeface="Times New Roman" panose="02020603050405020304" pitchFamily="18" charset="0"/>
                      </a:endParaRPr>
                    </a:p>
                  </a:txBody>
                  <a:tcPr marL="50800" marR="50800" marT="63500" marB="63500"/>
                </a:tc>
                <a:extLst>
                  <a:ext uri="{0D108BD9-81ED-4DB2-BD59-A6C34878D82A}">
                    <a16:rowId xmlns:a16="http://schemas.microsoft.com/office/drawing/2014/main" val="3200503643"/>
                  </a:ext>
                </a:extLst>
              </a:tr>
              <a:tr h="304800">
                <a:tc>
                  <a:txBody>
                    <a:bodyPr/>
                    <a:lstStyle/>
                    <a:p>
                      <a:pPr marL="0" marR="0" algn="just">
                        <a:spcBef>
                          <a:spcPts val="0"/>
                        </a:spcBef>
                        <a:spcAft>
                          <a:spcPts val="100"/>
                        </a:spcAft>
                      </a:pPr>
                      <a:r>
                        <a:rPr lang="en-US" sz="1400">
                          <a:effectLst/>
                        </a:rPr>
                        <a:t>Midway reports and presentations in group projects (10%)</a:t>
                      </a:r>
                      <a:endParaRPr lang="en-US" sz="140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a:effectLst/>
                        </a:rPr>
                        <a:t> </a:t>
                      </a:r>
                      <a:endParaRPr lang="en-US" sz="140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dirty="0">
                          <a:effectLst/>
                        </a:rPr>
                        <a:t> </a:t>
                      </a:r>
                      <a:endParaRPr lang="en-US" sz="1400" dirty="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dirty="0">
                          <a:effectLst/>
                          <a:latin typeface="Times New Roman" panose="02020603050405020304" pitchFamily="18" charset="0"/>
                          <a:ea typeface="Calibri" panose="020F0502020204030204" pitchFamily="34" charset="0"/>
                        </a:rPr>
                        <a:t>9</a:t>
                      </a:r>
                    </a:p>
                  </a:txBody>
                  <a:tcPr marL="50800" marR="50800" marT="63500" marB="63500"/>
                </a:tc>
                <a:tc>
                  <a:txBody>
                    <a:bodyPr/>
                    <a:lstStyle/>
                    <a:p>
                      <a:pPr marL="0" marR="0" algn="ctr">
                        <a:spcBef>
                          <a:spcPts val="0"/>
                        </a:spcBef>
                        <a:spcAft>
                          <a:spcPts val="100"/>
                        </a:spcAft>
                      </a:pPr>
                      <a:r>
                        <a:rPr lang="en-US" sz="1400" dirty="0">
                          <a:effectLst/>
                          <a:latin typeface="Times New Roman" panose="02020603050405020304" pitchFamily="18" charset="0"/>
                          <a:ea typeface="Calibri" panose="020F0502020204030204" pitchFamily="34" charset="0"/>
                        </a:rPr>
                        <a:t>9</a:t>
                      </a:r>
                    </a:p>
                  </a:txBody>
                  <a:tcPr marL="50800" marR="50800" marT="63500" marB="63500"/>
                </a:tc>
                <a:tc>
                  <a:txBody>
                    <a:bodyPr/>
                    <a:lstStyle/>
                    <a:p>
                      <a:pPr marL="0" marR="0" algn="ctr">
                        <a:spcBef>
                          <a:spcPts val="0"/>
                        </a:spcBef>
                        <a:spcAft>
                          <a:spcPts val="100"/>
                        </a:spcAft>
                      </a:pPr>
                      <a:r>
                        <a:rPr lang="en-US" sz="1400" dirty="0">
                          <a:effectLst/>
                          <a:latin typeface="Times New Roman" panose="02020603050405020304" pitchFamily="18" charset="0"/>
                          <a:ea typeface="Calibri" panose="020F0502020204030204" pitchFamily="34" charset="0"/>
                        </a:rPr>
                        <a:t>3</a:t>
                      </a:r>
                    </a:p>
                  </a:txBody>
                  <a:tcPr marL="50800" marR="50800" marT="63500" marB="63500"/>
                </a:tc>
                <a:extLst>
                  <a:ext uri="{0D108BD9-81ED-4DB2-BD59-A6C34878D82A}">
                    <a16:rowId xmlns:a16="http://schemas.microsoft.com/office/drawing/2014/main" val="1656552183"/>
                  </a:ext>
                </a:extLst>
              </a:tr>
              <a:tr h="304800">
                <a:tc>
                  <a:txBody>
                    <a:bodyPr/>
                    <a:lstStyle/>
                    <a:p>
                      <a:pPr marL="0" marR="0" algn="just">
                        <a:spcBef>
                          <a:spcPts val="0"/>
                        </a:spcBef>
                        <a:spcAft>
                          <a:spcPts val="100"/>
                        </a:spcAft>
                      </a:pPr>
                      <a:r>
                        <a:rPr lang="en-US" sz="1400">
                          <a:effectLst/>
                        </a:rPr>
                        <a:t>Involvement in class discussions (5%)</a:t>
                      </a:r>
                      <a:endParaRPr lang="en-US" sz="140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dirty="0">
                          <a:effectLst/>
                        </a:rPr>
                        <a:t> 3</a:t>
                      </a:r>
                      <a:endParaRPr lang="en-US" sz="1400" dirty="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dirty="0">
                          <a:effectLst/>
                          <a:latin typeface="Times New Roman" panose="02020603050405020304" pitchFamily="18" charset="0"/>
                          <a:ea typeface="Calibri" panose="020F0502020204030204" pitchFamily="34" charset="0"/>
                        </a:rPr>
                        <a:t>3</a:t>
                      </a:r>
                    </a:p>
                  </a:txBody>
                  <a:tcPr marL="50800" marR="50800" marT="63500" marB="63500"/>
                </a:tc>
                <a:tc>
                  <a:txBody>
                    <a:bodyPr/>
                    <a:lstStyle/>
                    <a:p>
                      <a:pPr marL="0" marR="0" algn="ctr">
                        <a:spcBef>
                          <a:spcPts val="0"/>
                        </a:spcBef>
                        <a:spcAft>
                          <a:spcPts val="100"/>
                        </a:spcAft>
                      </a:pPr>
                      <a:r>
                        <a:rPr lang="en-US" sz="1400" dirty="0">
                          <a:effectLst/>
                        </a:rPr>
                        <a:t> </a:t>
                      </a:r>
                      <a:endParaRPr lang="en-US" sz="1400" dirty="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dirty="0">
                          <a:effectLst/>
                        </a:rPr>
                        <a:t> </a:t>
                      </a:r>
                      <a:endParaRPr lang="en-US" sz="1400" dirty="0">
                        <a:effectLst/>
                        <a:latin typeface="Times New Roman" panose="02020603050405020304" pitchFamily="18" charset="0"/>
                        <a:ea typeface="Calibri" panose="020F0502020204030204" pitchFamily="34" charset="0"/>
                      </a:endParaRPr>
                    </a:p>
                  </a:txBody>
                  <a:tcPr marL="50800" marR="50800" marT="63500" marB="63500"/>
                </a:tc>
                <a:tc>
                  <a:txBody>
                    <a:bodyPr/>
                    <a:lstStyle/>
                    <a:p>
                      <a:endParaRPr lang="en-US" sz="1400">
                        <a:effectLst/>
                        <a:latin typeface="Times New Roman" panose="02020603050405020304" pitchFamily="18" charset="0"/>
                      </a:endParaRPr>
                    </a:p>
                  </a:txBody>
                  <a:tcPr marL="50800" marR="50800" marT="63500" marB="63500"/>
                </a:tc>
                <a:extLst>
                  <a:ext uri="{0D108BD9-81ED-4DB2-BD59-A6C34878D82A}">
                    <a16:rowId xmlns:a16="http://schemas.microsoft.com/office/drawing/2014/main" val="1314406006"/>
                  </a:ext>
                </a:extLst>
              </a:tr>
              <a:tr h="622300">
                <a:tc>
                  <a:txBody>
                    <a:bodyPr/>
                    <a:lstStyle/>
                    <a:p>
                      <a:pPr marL="0" marR="0" algn="just">
                        <a:spcBef>
                          <a:spcPts val="0"/>
                        </a:spcBef>
                        <a:spcAft>
                          <a:spcPts val="100"/>
                        </a:spcAft>
                      </a:pPr>
                      <a:r>
                        <a:rPr lang="en-US" sz="1400">
                          <a:effectLst/>
                        </a:rPr>
                        <a:t>Demonstration of understanding of knowledge provided during the course (5%)</a:t>
                      </a:r>
                      <a:endParaRPr lang="en-US" sz="140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dirty="0">
                          <a:effectLst/>
                        </a:rPr>
                        <a:t> 3</a:t>
                      </a:r>
                      <a:endParaRPr lang="en-US" sz="1400" dirty="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dirty="0">
                          <a:effectLst/>
                        </a:rPr>
                        <a:t> 3</a:t>
                      </a:r>
                      <a:endParaRPr lang="en-US" sz="1400" dirty="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a:effectLst/>
                        </a:rPr>
                        <a:t> </a:t>
                      </a:r>
                      <a:endParaRPr lang="en-US" sz="140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dirty="0">
                          <a:effectLst/>
                        </a:rPr>
                        <a:t> </a:t>
                      </a:r>
                      <a:endParaRPr lang="en-US" sz="1400" dirty="0">
                        <a:effectLst/>
                        <a:latin typeface="Times New Roman" panose="02020603050405020304" pitchFamily="18" charset="0"/>
                        <a:ea typeface="Calibri" panose="020F0502020204030204" pitchFamily="34" charset="0"/>
                      </a:endParaRPr>
                    </a:p>
                  </a:txBody>
                  <a:tcPr marL="50800" marR="50800" marT="63500" marB="63500"/>
                </a:tc>
                <a:tc>
                  <a:txBody>
                    <a:bodyPr/>
                    <a:lstStyle/>
                    <a:p>
                      <a:endParaRPr lang="en-US" sz="1400" dirty="0">
                        <a:effectLst/>
                        <a:latin typeface="Times New Roman" panose="02020603050405020304" pitchFamily="18" charset="0"/>
                      </a:endParaRPr>
                    </a:p>
                  </a:txBody>
                  <a:tcPr marL="50800" marR="50800" marT="63500" marB="63500"/>
                </a:tc>
                <a:extLst>
                  <a:ext uri="{0D108BD9-81ED-4DB2-BD59-A6C34878D82A}">
                    <a16:rowId xmlns:a16="http://schemas.microsoft.com/office/drawing/2014/main" val="3981808067"/>
                  </a:ext>
                </a:extLst>
              </a:tr>
            </a:tbl>
          </a:graphicData>
        </a:graphic>
      </p:graphicFrame>
    </p:spTree>
    <p:extLst>
      <p:ext uri="{BB962C8B-B14F-4D97-AF65-F5344CB8AC3E}">
        <p14:creationId xmlns:p14="http://schemas.microsoft.com/office/powerpoint/2010/main" val="297991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8072439" y="5408797"/>
            <a:ext cx="45309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a:ln>
                  <a:noFill/>
                </a:ln>
                <a:solidFill>
                  <a:schemeClr val="tx1"/>
                </a:solidFill>
                <a:effectLst/>
                <a:latin typeface="Arial" charset="0"/>
              </a:rPr>
              <a:t>9</a:t>
            </a:r>
            <a:r>
              <a:rPr kumimoji="0" lang="x-none" altLang="x-none" sz="1800" b="0" i="0" u="none" strike="noStrike" cap="none" normalizeH="0" baseline="0" dirty="0">
                <a:ln>
                  <a:noFill/>
                </a:ln>
                <a:solidFill>
                  <a:schemeClr val="tx1"/>
                </a:solidFill>
                <a:effectLst/>
                <a:latin typeface="Arial" charset="0"/>
              </a:rPr>
              <a:t>: Strong; 3: Moderate, 1</a:t>
            </a:r>
            <a:r>
              <a:rPr kumimoji="0" lang="x-none" altLang="x-none" sz="1800" b="0" i="0" u="none" strike="noStrike" cap="none" normalizeH="0" baseline="0">
                <a:ln>
                  <a:noFill/>
                </a:ln>
                <a:solidFill>
                  <a:schemeClr val="tx1"/>
                </a:solidFill>
                <a:effectLst/>
                <a:latin typeface="Arial" charset="0"/>
              </a:rPr>
              <a:t>: weak</a:t>
            </a:r>
            <a:endParaRPr kumimoji="0" lang="x-none" altLang="x-none" sz="1800" b="0" i="0" u="none" strike="noStrike" cap="none" normalizeH="0" baseline="0" dirty="0">
              <a:ln>
                <a:noFill/>
              </a:ln>
              <a:solidFill>
                <a:schemeClr val="tx1"/>
              </a:solidFill>
              <a:effectLst/>
              <a:latin typeface="Arial" charset="0"/>
            </a:endParaRPr>
          </a:p>
        </p:txBody>
      </p:sp>
      <p:sp>
        <p:nvSpPr>
          <p:cNvPr id="6" name="Title 1"/>
          <p:cNvSpPr>
            <a:spLocks noGrp="1"/>
          </p:cNvSpPr>
          <p:nvPr>
            <p:ph type="title"/>
          </p:nvPr>
        </p:nvSpPr>
        <p:spPr/>
        <p:txBody>
          <a:bodyPr/>
          <a:lstStyle/>
          <a:p>
            <a:r>
              <a:rPr lang="en-US" dirty="0"/>
              <a:t>Assessments</a:t>
            </a:r>
          </a:p>
        </p:txBody>
      </p:sp>
      <p:graphicFrame>
        <p:nvGraphicFramePr>
          <p:cNvPr id="3" name="Table 2">
            <a:extLst>
              <a:ext uri="{FF2B5EF4-FFF2-40B4-BE49-F238E27FC236}">
                <a16:creationId xmlns:a16="http://schemas.microsoft.com/office/drawing/2014/main" id="{625BAAC4-DC75-448E-A141-D05366FBCE87}"/>
              </a:ext>
            </a:extLst>
          </p:cNvPr>
          <p:cNvGraphicFramePr>
            <a:graphicFrameLocks noGrp="1"/>
          </p:cNvGraphicFramePr>
          <p:nvPr>
            <p:extLst>
              <p:ext uri="{D42A27DB-BD31-4B8C-83A1-F6EECF244321}">
                <p14:modId xmlns:p14="http://schemas.microsoft.com/office/powerpoint/2010/main" val="2359734504"/>
              </p:ext>
            </p:extLst>
          </p:nvPr>
        </p:nvGraphicFramePr>
        <p:xfrm>
          <a:off x="838200" y="1978660"/>
          <a:ext cx="10515600" cy="3449320"/>
        </p:xfrm>
        <a:graphic>
          <a:graphicData uri="http://schemas.openxmlformats.org/drawingml/2006/table">
            <a:tbl>
              <a:tblPr firstRow="1" firstCol="1" bandRow="1">
                <a:tableStyleId>{5C22544A-7EE6-4342-B048-85BDC9FD1C3A}</a:tableStyleId>
              </a:tblPr>
              <a:tblGrid>
                <a:gridCol w="1752600">
                  <a:extLst>
                    <a:ext uri="{9D8B030D-6E8A-4147-A177-3AD203B41FA5}">
                      <a16:colId xmlns:a16="http://schemas.microsoft.com/office/drawing/2014/main" val="2314363130"/>
                    </a:ext>
                  </a:extLst>
                </a:gridCol>
                <a:gridCol w="1752600">
                  <a:extLst>
                    <a:ext uri="{9D8B030D-6E8A-4147-A177-3AD203B41FA5}">
                      <a16:colId xmlns:a16="http://schemas.microsoft.com/office/drawing/2014/main" val="306503725"/>
                    </a:ext>
                  </a:extLst>
                </a:gridCol>
                <a:gridCol w="1752600">
                  <a:extLst>
                    <a:ext uri="{9D8B030D-6E8A-4147-A177-3AD203B41FA5}">
                      <a16:colId xmlns:a16="http://schemas.microsoft.com/office/drawing/2014/main" val="2242602193"/>
                    </a:ext>
                  </a:extLst>
                </a:gridCol>
                <a:gridCol w="1752600">
                  <a:extLst>
                    <a:ext uri="{9D8B030D-6E8A-4147-A177-3AD203B41FA5}">
                      <a16:colId xmlns:a16="http://schemas.microsoft.com/office/drawing/2014/main" val="4014474128"/>
                    </a:ext>
                  </a:extLst>
                </a:gridCol>
                <a:gridCol w="1752600">
                  <a:extLst>
                    <a:ext uri="{9D8B030D-6E8A-4147-A177-3AD203B41FA5}">
                      <a16:colId xmlns:a16="http://schemas.microsoft.com/office/drawing/2014/main" val="1743331937"/>
                    </a:ext>
                  </a:extLst>
                </a:gridCol>
                <a:gridCol w="1752600">
                  <a:extLst>
                    <a:ext uri="{9D8B030D-6E8A-4147-A177-3AD203B41FA5}">
                      <a16:colId xmlns:a16="http://schemas.microsoft.com/office/drawing/2014/main" val="881216489"/>
                    </a:ext>
                  </a:extLst>
                </a:gridCol>
              </a:tblGrid>
              <a:tr h="304800">
                <a:tc>
                  <a:txBody>
                    <a:bodyPr/>
                    <a:lstStyle/>
                    <a:p>
                      <a:pPr marL="0" marR="0" algn="ctr">
                        <a:spcBef>
                          <a:spcPts val="0"/>
                        </a:spcBef>
                        <a:spcAft>
                          <a:spcPts val="100"/>
                        </a:spcAft>
                      </a:pPr>
                      <a:r>
                        <a:rPr lang="en-US" sz="1400" dirty="0">
                          <a:effectLst/>
                        </a:rPr>
                        <a:t> </a:t>
                      </a:r>
                      <a:endParaRPr lang="en-US" sz="1400" dirty="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a:effectLst/>
                        </a:rPr>
                        <a:t>CLO1</a:t>
                      </a:r>
                      <a:endParaRPr lang="en-US" sz="140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a:effectLst/>
                        </a:rPr>
                        <a:t>CLO2</a:t>
                      </a:r>
                      <a:endParaRPr lang="en-US" sz="140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a:effectLst/>
                        </a:rPr>
                        <a:t>CLO3</a:t>
                      </a:r>
                      <a:endParaRPr lang="en-US" sz="140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a:effectLst/>
                        </a:rPr>
                        <a:t>CLO4</a:t>
                      </a:r>
                      <a:endParaRPr lang="en-US" sz="140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a:effectLst/>
                        </a:rPr>
                        <a:t>CLO5</a:t>
                      </a:r>
                      <a:endParaRPr lang="en-US" sz="1400">
                        <a:effectLst/>
                        <a:latin typeface="Times New Roman" panose="02020603050405020304" pitchFamily="18" charset="0"/>
                        <a:ea typeface="Calibri" panose="020F0502020204030204" pitchFamily="34" charset="0"/>
                      </a:endParaRPr>
                    </a:p>
                  </a:txBody>
                  <a:tcPr marL="50800" marR="50800" marT="63500" marB="63500"/>
                </a:tc>
                <a:extLst>
                  <a:ext uri="{0D108BD9-81ED-4DB2-BD59-A6C34878D82A}">
                    <a16:rowId xmlns:a16="http://schemas.microsoft.com/office/drawing/2014/main" val="2158934688"/>
                  </a:ext>
                </a:extLst>
              </a:tr>
              <a:tr h="304800">
                <a:tc gridSpan="6">
                  <a:txBody>
                    <a:bodyPr/>
                    <a:lstStyle/>
                    <a:p>
                      <a:pPr marL="0" marR="0" algn="just">
                        <a:spcBef>
                          <a:spcPts val="0"/>
                        </a:spcBef>
                        <a:spcAft>
                          <a:spcPts val="100"/>
                        </a:spcAft>
                      </a:pPr>
                      <a:r>
                        <a:rPr lang="en-US" sz="1400" dirty="0">
                          <a:effectLst/>
                        </a:rPr>
                        <a:t>Summative assessment method </a:t>
                      </a:r>
                      <a:endParaRPr lang="en-US" sz="1400" dirty="0">
                        <a:effectLst/>
                        <a:latin typeface="Times New Roman" panose="02020603050405020304" pitchFamily="18" charset="0"/>
                        <a:ea typeface="Calibri" panose="020F0502020204030204" pitchFamily="34" charset="0"/>
                      </a:endParaRPr>
                    </a:p>
                  </a:txBody>
                  <a:tcPr marL="50800" marR="50800" marT="63500" marB="6350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30031155"/>
                  </a:ext>
                </a:extLst>
              </a:tr>
              <a:tr h="304800">
                <a:tc>
                  <a:txBody>
                    <a:bodyPr/>
                    <a:lstStyle/>
                    <a:p>
                      <a:pPr marL="0" marR="0" algn="just">
                        <a:spcBef>
                          <a:spcPts val="0"/>
                        </a:spcBef>
                        <a:spcAft>
                          <a:spcPts val="100"/>
                        </a:spcAft>
                      </a:pPr>
                      <a:r>
                        <a:rPr lang="en-US" sz="1400" dirty="0">
                          <a:effectLst/>
                        </a:rPr>
                        <a:t>Final reports in group projects (10%)</a:t>
                      </a:r>
                      <a:endParaRPr lang="en-US" sz="1400" dirty="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dirty="0">
                          <a:effectLst/>
                        </a:rPr>
                        <a:t> </a:t>
                      </a:r>
                      <a:endParaRPr lang="en-US" sz="1400" dirty="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dirty="0">
                          <a:effectLst/>
                        </a:rPr>
                        <a:t> </a:t>
                      </a:r>
                      <a:endParaRPr lang="en-US" sz="1400" dirty="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dirty="0">
                          <a:effectLst/>
                          <a:latin typeface="Times New Roman" panose="02020603050405020304" pitchFamily="18" charset="0"/>
                          <a:ea typeface="Calibri" panose="020F0502020204030204" pitchFamily="34" charset="0"/>
                        </a:rPr>
                        <a:t>9</a:t>
                      </a:r>
                    </a:p>
                  </a:txBody>
                  <a:tcPr marL="50800" marR="50800" marT="63500" marB="63500"/>
                </a:tc>
                <a:tc>
                  <a:txBody>
                    <a:bodyPr/>
                    <a:lstStyle/>
                    <a:p>
                      <a:pPr marL="0" marR="0" algn="ctr">
                        <a:spcBef>
                          <a:spcPts val="0"/>
                        </a:spcBef>
                        <a:spcAft>
                          <a:spcPts val="100"/>
                        </a:spcAft>
                      </a:pPr>
                      <a:r>
                        <a:rPr lang="en-US" sz="1400" dirty="0">
                          <a:effectLst/>
                          <a:latin typeface="Times New Roman" panose="02020603050405020304" pitchFamily="18" charset="0"/>
                          <a:ea typeface="Calibri" panose="020F0502020204030204" pitchFamily="34" charset="0"/>
                        </a:rPr>
                        <a:t>9</a:t>
                      </a:r>
                    </a:p>
                  </a:txBody>
                  <a:tcPr marL="50800" marR="50800" marT="63500" marB="63500"/>
                </a:tc>
                <a:tc>
                  <a:txBody>
                    <a:bodyPr/>
                    <a:lstStyle/>
                    <a:p>
                      <a:pPr marL="0" marR="0" algn="ctr">
                        <a:spcBef>
                          <a:spcPts val="0"/>
                        </a:spcBef>
                        <a:spcAft>
                          <a:spcPts val="100"/>
                        </a:spcAft>
                      </a:pPr>
                      <a:r>
                        <a:rPr lang="en-US" sz="1400" dirty="0">
                          <a:effectLst/>
                          <a:latin typeface="Times New Roman" panose="02020603050405020304" pitchFamily="18" charset="0"/>
                          <a:ea typeface="Calibri" panose="020F0502020204030204" pitchFamily="34" charset="0"/>
                        </a:rPr>
                        <a:t>3</a:t>
                      </a:r>
                    </a:p>
                  </a:txBody>
                  <a:tcPr marL="50800" marR="50800" marT="63500" marB="63500"/>
                </a:tc>
                <a:extLst>
                  <a:ext uri="{0D108BD9-81ED-4DB2-BD59-A6C34878D82A}">
                    <a16:rowId xmlns:a16="http://schemas.microsoft.com/office/drawing/2014/main" val="3725817930"/>
                  </a:ext>
                </a:extLst>
              </a:tr>
              <a:tr h="304800">
                <a:tc>
                  <a:txBody>
                    <a:bodyPr/>
                    <a:lstStyle/>
                    <a:p>
                      <a:pPr marL="0" marR="0" algn="just">
                        <a:spcBef>
                          <a:spcPts val="0"/>
                        </a:spcBef>
                        <a:spcAft>
                          <a:spcPts val="100"/>
                        </a:spcAft>
                      </a:pPr>
                      <a:r>
                        <a:rPr lang="en-US" sz="1400">
                          <a:effectLst/>
                        </a:rPr>
                        <a:t>Final group project presentation (10%)</a:t>
                      </a:r>
                      <a:endParaRPr lang="en-US" sz="140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dirty="0">
                          <a:effectLst/>
                        </a:rPr>
                        <a:t> </a:t>
                      </a:r>
                      <a:endParaRPr lang="en-US" sz="1400" dirty="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dirty="0">
                          <a:effectLst/>
                        </a:rPr>
                        <a:t> </a:t>
                      </a:r>
                      <a:endParaRPr lang="en-US" sz="1400" dirty="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dirty="0">
                          <a:effectLst/>
                          <a:latin typeface="Times New Roman" panose="02020603050405020304" pitchFamily="18" charset="0"/>
                          <a:ea typeface="Calibri" panose="020F0502020204030204" pitchFamily="34" charset="0"/>
                        </a:rPr>
                        <a:t>3</a:t>
                      </a:r>
                    </a:p>
                  </a:txBody>
                  <a:tcPr marL="50800" marR="50800" marT="63500" marB="63500"/>
                </a:tc>
                <a:tc>
                  <a:txBody>
                    <a:bodyPr/>
                    <a:lstStyle/>
                    <a:p>
                      <a:pPr marL="0" marR="0" algn="ctr">
                        <a:spcBef>
                          <a:spcPts val="0"/>
                        </a:spcBef>
                        <a:spcAft>
                          <a:spcPts val="100"/>
                        </a:spcAft>
                      </a:pPr>
                      <a:r>
                        <a:rPr lang="en-US" sz="1400" dirty="0">
                          <a:effectLst/>
                          <a:latin typeface="Times New Roman" panose="02020603050405020304" pitchFamily="18" charset="0"/>
                          <a:ea typeface="Calibri" panose="020F0502020204030204" pitchFamily="34" charset="0"/>
                        </a:rPr>
                        <a:t>3</a:t>
                      </a:r>
                    </a:p>
                  </a:txBody>
                  <a:tcPr marL="50800" marR="50800" marT="63500" marB="63500"/>
                </a:tc>
                <a:tc>
                  <a:txBody>
                    <a:bodyPr/>
                    <a:lstStyle/>
                    <a:p>
                      <a:pPr marL="0" marR="0" algn="ctr">
                        <a:spcBef>
                          <a:spcPts val="0"/>
                        </a:spcBef>
                        <a:spcAft>
                          <a:spcPts val="100"/>
                        </a:spcAft>
                      </a:pPr>
                      <a:r>
                        <a:rPr lang="en-US" sz="1400" dirty="0">
                          <a:effectLst/>
                          <a:latin typeface="Times New Roman" panose="02020603050405020304" pitchFamily="18" charset="0"/>
                          <a:ea typeface="Calibri" panose="020F0502020204030204" pitchFamily="34" charset="0"/>
                        </a:rPr>
                        <a:t>3</a:t>
                      </a:r>
                    </a:p>
                  </a:txBody>
                  <a:tcPr marL="50800" marR="50800" marT="63500" marB="63500"/>
                </a:tc>
                <a:extLst>
                  <a:ext uri="{0D108BD9-81ED-4DB2-BD59-A6C34878D82A}">
                    <a16:rowId xmlns:a16="http://schemas.microsoft.com/office/drawing/2014/main" val="3256096487"/>
                  </a:ext>
                </a:extLst>
              </a:tr>
              <a:tr h="304800">
                <a:tc>
                  <a:txBody>
                    <a:bodyPr/>
                    <a:lstStyle/>
                    <a:p>
                      <a:pPr marL="0" marR="0" algn="just">
                        <a:spcBef>
                          <a:spcPts val="0"/>
                        </a:spcBef>
                        <a:spcAft>
                          <a:spcPts val="100"/>
                        </a:spcAft>
                      </a:pPr>
                      <a:r>
                        <a:rPr lang="en-US" sz="1400">
                          <a:effectLst/>
                        </a:rPr>
                        <a:t>Peer assessment in group projects (10%)</a:t>
                      </a:r>
                      <a:endParaRPr lang="en-US" sz="140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a:effectLst/>
                        </a:rPr>
                        <a:t> </a:t>
                      </a:r>
                      <a:endParaRPr lang="en-US" sz="140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dirty="0">
                          <a:effectLst/>
                        </a:rPr>
                        <a:t> </a:t>
                      </a:r>
                      <a:endParaRPr lang="en-US" sz="1400" dirty="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dirty="0">
                          <a:effectLst/>
                          <a:latin typeface="Times New Roman" panose="02020603050405020304" pitchFamily="18" charset="0"/>
                          <a:ea typeface="Calibri" panose="020F0502020204030204" pitchFamily="34" charset="0"/>
                        </a:rPr>
                        <a:t>3</a:t>
                      </a:r>
                    </a:p>
                  </a:txBody>
                  <a:tcPr marL="50800" marR="50800" marT="63500" marB="63500"/>
                </a:tc>
                <a:tc>
                  <a:txBody>
                    <a:bodyPr/>
                    <a:lstStyle/>
                    <a:p>
                      <a:pPr marL="0" marR="0" algn="ctr">
                        <a:spcBef>
                          <a:spcPts val="0"/>
                        </a:spcBef>
                        <a:spcAft>
                          <a:spcPts val="100"/>
                        </a:spcAft>
                      </a:pPr>
                      <a:r>
                        <a:rPr lang="en-US" sz="1400" dirty="0">
                          <a:effectLst/>
                          <a:latin typeface="Times New Roman" panose="02020603050405020304" pitchFamily="18" charset="0"/>
                          <a:ea typeface="Calibri" panose="020F0502020204030204" pitchFamily="34" charset="0"/>
                        </a:rPr>
                        <a:t>3</a:t>
                      </a:r>
                    </a:p>
                  </a:txBody>
                  <a:tcPr marL="50800" marR="50800" marT="63500" marB="63500"/>
                </a:tc>
                <a:tc>
                  <a:txBody>
                    <a:bodyPr/>
                    <a:lstStyle/>
                    <a:p>
                      <a:pPr marL="0" marR="0" algn="ctr">
                        <a:spcBef>
                          <a:spcPts val="0"/>
                        </a:spcBef>
                        <a:spcAft>
                          <a:spcPts val="100"/>
                        </a:spcAft>
                      </a:pPr>
                      <a:r>
                        <a:rPr lang="en-US" sz="1400" dirty="0">
                          <a:effectLst/>
                          <a:latin typeface="Times New Roman" panose="02020603050405020304" pitchFamily="18" charset="0"/>
                          <a:ea typeface="Calibri" panose="020F0502020204030204" pitchFamily="34" charset="0"/>
                        </a:rPr>
                        <a:t>1</a:t>
                      </a:r>
                    </a:p>
                  </a:txBody>
                  <a:tcPr marL="50800" marR="50800" marT="63500" marB="63500"/>
                </a:tc>
                <a:extLst>
                  <a:ext uri="{0D108BD9-81ED-4DB2-BD59-A6C34878D82A}">
                    <a16:rowId xmlns:a16="http://schemas.microsoft.com/office/drawing/2014/main" val="1487321201"/>
                  </a:ext>
                </a:extLst>
              </a:tr>
              <a:tr h="304800">
                <a:tc>
                  <a:txBody>
                    <a:bodyPr/>
                    <a:lstStyle/>
                    <a:p>
                      <a:pPr marL="0" marR="0" algn="just">
                        <a:spcBef>
                          <a:spcPts val="0"/>
                        </a:spcBef>
                        <a:spcAft>
                          <a:spcPts val="100"/>
                        </a:spcAft>
                      </a:pPr>
                      <a:r>
                        <a:rPr lang="en-US" sz="1400">
                          <a:effectLst/>
                        </a:rPr>
                        <a:t>Mid-Semester Examination (20%)</a:t>
                      </a:r>
                      <a:endParaRPr lang="en-US" sz="140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dirty="0">
                          <a:effectLst/>
                          <a:latin typeface="Times New Roman" panose="02020603050405020304" pitchFamily="18" charset="0"/>
                          <a:ea typeface="Calibri" panose="020F0502020204030204" pitchFamily="34" charset="0"/>
                        </a:rPr>
                        <a:t>9</a:t>
                      </a:r>
                    </a:p>
                  </a:txBody>
                  <a:tcPr marL="50800" marR="50800" marT="63500" marB="63500"/>
                </a:tc>
                <a:tc>
                  <a:txBody>
                    <a:bodyPr/>
                    <a:lstStyle/>
                    <a:p>
                      <a:pPr marL="0" marR="0" algn="ctr">
                        <a:spcBef>
                          <a:spcPts val="0"/>
                        </a:spcBef>
                        <a:spcAft>
                          <a:spcPts val="100"/>
                        </a:spcAft>
                      </a:pPr>
                      <a:r>
                        <a:rPr lang="en-US" sz="1400" dirty="0">
                          <a:effectLst/>
                          <a:latin typeface="Times New Roman" panose="02020603050405020304" pitchFamily="18" charset="0"/>
                          <a:ea typeface="Calibri" panose="020F0502020204030204" pitchFamily="34" charset="0"/>
                        </a:rPr>
                        <a:t>3</a:t>
                      </a:r>
                    </a:p>
                  </a:txBody>
                  <a:tcPr marL="50800" marR="50800" marT="63500" marB="63500"/>
                </a:tc>
                <a:tc>
                  <a:txBody>
                    <a:bodyPr/>
                    <a:lstStyle/>
                    <a:p>
                      <a:pPr marL="0" marR="0" algn="ctr">
                        <a:spcBef>
                          <a:spcPts val="0"/>
                        </a:spcBef>
                        <a:spcAft>
                          <a:spcPts val="100"/>
                        </a:spcAft>
                      </a:pPr>
                      <a:r>
                        <a:rPr lang="en-US" sz="1400" dirty="0">
                          <a:effectLst/>
                        </a:rPr>
                        <a:t> </a:t>
                      </a:r>
                      <a:endParaRPr lang="en-US" sz="1400" dirty="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dirty="0">
                          <a:effectLst/>
                        </a:rPr>
                        <a:t> </a:t>
                      </a:r>
                      <a:endParaRPr lang="en-US" sz="1400" dirty="0">
                        <a:effectLst/>
                        <a:latin typeface="Times New Roman" panose="02020603050405020304" pitchFamily="18" charset="0"/>
                        <a:ea typeface="Calibri" panose="020F0502020204030204" pitchFamily="34" charset="0"/>
                      </a:endParaRPr>
                    </a:p>
                  </a:txBody>
                  <a:tcPr marL="50800" marR="50800" marT="63500" marB="63500"/>
                </a:tc>
                <a:tc>
                  <a:txBody>
                    <a:bodyPr/>
                    <a:lstStyle/>
                    <a:p>
                      <a:endParaRPr lang="en-US" sz="1400" dirty="0">
                        <a:effectLst/>
                        <a:latin typeface="Times New Roman" panose="02020603050405020304" pitchFamily="18" charset="0"/>
                      </a:endParaRPr>
                    </a:p>
                  </a:txBody>
                  <a:tcPr marL="50800" marR="50800" marT="63500" marB="63500"/>
                </a:tc>
                <a:extLst>
                  <a:ext uri="{0D108BD9-81ED-4DB2-BD59-A6C34878D82A}">
                    <a16:rowId xmlns:a16="http://schemas.microsoft.com/office/drawing/2014/main" val="3254621227"/>
                  </a:ext>
                </a:extLst>
              </a:tr>
              <a:tr h="304800">
                <a:tc>
                  <a:txBody>
                    <a:bodyPr/>
                    <a:lstStyle/>
                    <a:p>
                      <a:pPr marL="0" marR="0" algn="just">
                        <a:spcBef>
                          <a:spcPts val="0"/>
                        </a:spcBef>
                        <a:spcAft>
                          <a:spcPts val="100"/>
                        </a:spcAft>
                      </a:pPr>
                      <a:r>
                        <a:rPr lang="en-US" sz="1400" dirty="0">
                          <a:effectLst/>
                        </a:rPr>
                        <a:t>Final Examination (20%)</a:t>
                      </a:r>
                      <a:endParaRPr lang="en-US" sz="1400" dirty="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a:effectLst/>
                        </a:rPr>
                        <a:t> </a:t>
                      </a:r>
                      <a:endParaRPr lang="en-US" sz="140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dirty="0">
                          <a:effectLst/>
                          <a:latin typeface="Times New Roman" panose="02020603050405020304" pitchFamily="18" charset="0"/>
                          <a:ea typeface="Calibri" panose="020F0502020204030204" pitchFamily="34" charset="0"/>
                        </a:rPr>
                        <a:t>9</a:t>
                      </a:r>
                    </a:p>
                  </a:txBody>
                  <a:tcPr marL="50800" marR="50800" marT="63500" marB="63500"/>
                </a:tc>
                <a:tc>
                  <a:txBody>
                    <a:bodyPr/>
                    <a:lstStyle/>
                    <a:p>
                      <a:pPr marL="0" marR="0" algn="ctr">
                        <a:spcBef>
                          <a:spcPts val="0"/>
                        </a:spcBef>
                        <a:spcAft>
                          <a:spcPts val="100"/>
                        </a:spcAft>
                      </a:pPr>
                      <a:r>
                        <a:rPr lang="en-US" sz="1400">
                          <a:effectLst/>
                        </a:rPr>
                        <a:t> </a:t>
                      </a:r>
                      <a:endParaRPr lang="en-US" sz="1400">
                        <a:effectLst/>
                        <a:latin typeface="Times New Roman" panose="02020603050405020304" pitchFamily="18" charset="0"/>
                        <a:ea typeface="Calibri" panose="020F0502020204030204" pitchFamily="34" charset="0"/>
                      </a:endParaRPr>
                    </a:p>
                  </a:txBody>
                  <a:tcPr marL="50800" marR="50800" marT="63500" marB="63500"/>
                </a:tc>
                <a:tc>
                  <a:txBody>
                    <a:bodyPr/>
                    <a:lstStyle/>
                    <a:p>
                      <a:pPr marL="0" marR="0" algn="ctr">
                        <a:spcBef>
                          <a:spcPts val="0"/>
                        </a:spcBef>
                        <a:spcAft>
                          <a:spcPts val="100"/>
                        </a:spcAft>
                      </a:pPr>
                      <a:r>
                        <a:rPr lang="en-US" sz="1400" dirty="0">
                          <a:effectLst/>
                        </a:rPr>
                        <a:t> </a:t>
                      </a:r>
                      <a:endParaRPr lang="en-US" sz="1400" dirty="0">
                        <a:effectLst/>
                        <a:latin typeface="Times New Roman" panose="02020603050405020304" pitchFamily="18" charset="0"/>
                        <a:ea typeface="Calibri" panose="020F0502020204030204" pitchFamily="34" charset="0"/>
                      </a:endParaRPr>
                    </a:p>
                  </a:txBody>
                  <a:tcPr marL="50800" marR="50800" marT="63500" marB="63500"/>
                </a:tc>
                <a:tc>
                  <a:txBody>
                    <a:bodyPr/>
                    <a:lstStyle/>
                    <a:p>
                      <a:endParaRPr lang="en-US" sz="1400" dirty="0">
                        <a:effectLst/>
                        <a:latin typeface="Times New Roman" panose="02020603050405020304" pitchFamily="18" charset="0"/>
                      </a:endParaRPr>
                    </a:p>
                  </a:txBody>
                  <a:tcPr marL="50800" marR="50800" marT="63500" marB="63500"/>
                </a:tc>
                <a:extLst>
                  <a:ext uri="{0D108BD9-81ED-4DB2-BD59-A6C34878D82A}">
                    <a16:rowId xmlns:a16="http://schemas.microsoft.com/office/drawing/2014/main" val="3140384341"/>
                  </a:ext>
                </a:extLst>
              </a:tr>
            </a:tbl>
          </a:graphicData>
        </a:graphic>
      </p:graphicFrame>
    </p:spTree>
    <p:extLst>
      <p:ext uri="{BB962C8B-B14F-4D97-AF65-F5344CB8AC3E}">
        <p14:creationId xmlns:p14="http://schemas.microsoft.com/office/powerpoint/2010/main" val="1245861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Outline</a:t>
            </a:r>
          </a:p>
        </p:txBody>
      </p:sp>
      <p:sp>
        <p:nvSpPr>
          <p:cNvPr id="7" name="Rectangle 6">
            <a:extLst>
              <a:ext uri="{FF2B5EF4-FFF2-40B4-BE49-F238E27FC236}">
                <a16:creationId xmlns:a16="http://schemas.microsoft.com/office/drawing/2014/main" id="{D02E8B9A-C22F-4E27-8E9D-2F531B4D09BC}"/>
              </a:ext>
            </a:extLst>
          </p:cNvPr>
          <p:cNvSpPr/>
          <p:nvPr/>
        </p:nvSpPr>
        <p:spPr>
          <a:xfrm>
            <a:off x="1676399" y="1559284"/>
            <a:ext cx="9360196" cy="4888518"/>
          </a:xfrm>
          <a:prstGeom prst="rect">
            <a:avLst/>
          </a:prstGeom>
        </p:spPr>
        <p:txBody>
          <a:bodyPr wrap="square">
            <a:spAutoFit/>
          </a:bodyPr>
          <a:lstStyle/>
          <a:p>
            <a:pPr algn="just">
              <a:spcAft>
                <a:spcPts val="100"/>
              </a:spcAft>
            </a:pPr>
            <a:r>
              <a:rPr lang="en-US" sz="2000" b="1" u="sng" dirty="0">
                <a:solidFill>
                  <a:srgbClr val="000000"/>
                </a:solidFill>
                <a:latin typeface="Times New Roman" panose="02020603050405020304" pitchFamily="18" charset="0"/>
                <a:ea typeface="Times New Roman" panose="02020603050405020304" pitchFamily="18" charset="0"/>
              </a:rPr>
              <a:t>Module 1:</a:t>
            </a:r>
            <a:r>
              <a:rPr lang="en-US" sz="2000" b="1" dirty="0">
                <a:solidFill>
                  <a:srgbClr val="000000"/>
                </a:solidFill>
                <a:latin typeface="Times New Roman" panose="02020603050405020304" pitchFamily="18" charset="0"/>
                <a:ea typeface="Times New Roman" panose="02020603050405020304" pitchFamily="18" charset="0"/>
              </a:rPr>
              <a:t>  Basic Data Analysis</a:t>
            </a:r>
            <a:endParaRPr lang="en-US" sz="2000" dirty="0">
              <a:latin typeface="Times New Roman" panose="02020603050405020304" pitchFamily="18" charset="0"/>
              <a:ea typeface="Calibri" panose="020F0502020204030204" pitchFamily="34" charset="0"/>
            </a:endParaRPr>
          </a:p>
          <a:p>
            <a:pPr algn="just">
              <a:spcAft>
                <a:spcPts val="100"/>
              </a:spcAft>
            </a:pPr>
            <a:r>
              <a:rPr lang="en-US" sz="2000" b="1" dirty="0">
                <a:solidFill>
                  <a:srgbClr val="000000"/>
                </a:solidFill>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Calibri" panose="020F0502020204030204" pitchFamily="34" charset="0"/>
            </a:endParaRPr>
          </a:p>
          <a:p>
            <a:pPr algn="just">
              <a:spcAft>
                <a:spcPts val="100"/>
              </a:spcAft>
            </a:pPr>
            <a:r>
              <a:rPr lang="en-US" sz="2000" dirty="0">
                <a:solidFill>
                  <a:srgbClr val="000000"/>
                </a:solidFill>
                <a:latin typeface="Times New Roman" panose="02020603050405020304" pitchFamily="18" charset="0"/>
                <a:ea typeface="Times New Roman" panose="02020603050405020304" pitchFamily="18" charset="0"/>
              </a:rPr>
              <a:t>I.          </a:t>
            </a:r>
            <a:r>
              <a:rPr lang="en-US" sz="2000" u="sng" dirty="0">
                <a:solidFill>
                  <a:srgbClr val="000000"/>
                </a:solidFill>
                <a:latin typeface="Times New Roman" panose="02020603050405020304" pitchFamily="18" charset="0"/>
                <a:ea typeface="Times New Roman" panose="02020603050405020304" pitchFamily="18" charset="0"/>
              </a:rPr>
              <a:t>Basic Concepts</a:t>
            </a:r>
            <a:endParaRPr lang="en-US" sz="2000" dirty="0">
              <a:latin typeface="Times New Roman" panose="02020603050405020304" pitchFamily="18" charset="0"/>
              <a:ea typeface="Calibri" panose="020F0502020204030204" pitchFamily="34" charset="0"/>
            </a:endParaRPr>
          </a:p>
          <a:p>
            <a:pPr marL="457200" marR="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1.      Descriptive Statistics</a:t>
            </a:r>
            <a:endParaRPr lang="en-US" sz="2000" dirty="0">
              <a:latin typeface="Times New Roman" panose="02020603050405020304" pitchFamily="18" charset="0"/>
              <a:ea typeface="Calibri" panose="020F0502020204030204" pitchFamily="34" charset="0"/>
            </a:endParaRPr>
          </a:p>
          <a:p>
            <a:pPr marL="457200" marR="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2.      Statistical Inferences</a:t>
            </a:r>
            <a:endParaRPr lang="en-US" sz="2000" dirty="0">
              <a:latin typeface="Times New Roman" panose="02020603050405020304" pitchFamily="18" charset="0"/>
              <a:ea typeface="Calibri" panose="020F0502020204030204" pitchFamily="34" charset="0"/>
            </a:endParaRPr>
          </a:p>
          <a:p>
            <a:pPr marL="457200" marR="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3.      Data Measurement</a:t>
            </a:r>
            <a:endParaRPr lang="en-US" sz="2000" dirty="0">
              <a:latin typeface="Times New Roman" panose="02020603050405020304" pitchFamily="18" charset="0"/>
              <a:ea typeface="Calibri" panose="020F0502020204030204" pitchFamily="34" charset="0"/>
            </a:endParaRPr>
          </a:p>
          <a:p>
            <a:pPr marL="457200" marR="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4.      Measures of Central Tendency and Dispersion</a:t>
            </a:r>
            <a:endParaRPr lang="en-US" sz="2000" dirty="0">
              <a:latin typeface="Times New Roman" panose="02020603050405020304" pitchFamily="18" charset="0"/>
              <a:ea typeface="Calibri" panose="020F0502020204030204" pitchFamily="34" charset="0"/>
            </a:endParaRPr>
          </a:p>
          <a:p>
            <a:pPr marL="457200" marR="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5.      Common Statistical Graphs</a:t>
            </a:r>
            <a:endParaRPr lang="en-US" sz="2000" dirty="0">
              <a:latin typeface="Times New Roman" panose="02020603050405020304" pitchFamily="18" charset="0"/>
              <a:ea typeface="Calibri" panose="020F0502020204030204" pitchFamily="34" charset="0"/>
            </a:endParaRPr>
          </a:p>
          <a:p>
            <a:pPr marL="457200" marR="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6.      Determination of Outliers</a:t>
            </a:r>
            <a:endParaRPr lang="en-US" sz="2000" dirty="0">
              <a:latin typeface="Times New Roman" panose="02020603050405020304" pitchFamily="18" charset="0"/>
              <a:ea typeface="Calibri" panose="020F0502020204030204" pitchFamily="34" charset="0"/>
            </a:endParaRPr>
          </a:p>
          <a:p>
            <a:pPr algn="just">
              <a:spcAft>
                <a:spcPts val="100"/>
              </a:spcAft>
            </a:pPr>
            <a:r>
              <a:rPr lang="en-US" sz="2000" dirty="0">
                <a:solidFill>
                  <a:srgbClr val="000000"/>
                </a:solidFill>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Calibri" panose="020F0502020204030204" pitchFamily="34" charset="0"/>
            </a:endParaRPr>
          </a:p>
          <a:p>
            <a:pPr algn="just">
              <a:spcAft>
                <a:spcPts val="100"/>
              </a:spcAft>
            </a:pPr>
            <a:r>
              <a:rPr lang="en-US" sz="2000" dirty="0">
                <a:solidFill>
                  <a:srgbClr val="000000"/>
                </a:solidFill>
                <a:latin typeface="Times New Roman" panose="02020603050405020304" pitchFamily="18" charset="0"/>
                <a:ea typeface="Times New Roman" panose="02020603050405020304" pitchFamily="18" charset="0"/>
              </a:rPr>
              <a:t>II.       </a:t>
            </a:r>
            <a:r>
              <a:rPr lang="en-US" sz="2000" u="sng" dirty="0">
                <a:solidFill>
                  <a:srgbClr val="000000"/>
                </a:solidFill>
                <a:latin typeface="Times New Roman" panose="02020603050405020304" pitchFamily="18" charset="0"/>
                <a:ea typeface="Times New Roman" panose="02020603050405020304" pitchFamily="18" charset="0"/>
              </a:rPr>
              <a:t>Statistical Inferences</a:t>
            </a:r>
            <a:endParaRPr lang="en-US" sz="2000" dirty="0">
              <a:latin typeface="Times New Roman" panose="02020603050405020304" pitchFamily="18" charset="0"/>
              <a:ea typeface="Calibri" panose="020F0502020204030204" pitchFamily="34" charset="0"/>
            </a:endParaRPr>
          </a:p>
          <a:p>
            <a:pPr marL="457200" marR="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1.      Point Estimation and Required Properties of Point Estimators</a:t>
            </a:r>
            <a:endParaRPr lang="en-US" sz="2000" dirty="0">
              <a:latin typeface="Times New Roman" panose="02020603050405020304" pitchFamily="18" charset="0"/>
              <a:ea typeface="Calibri" panose="020F0502020204030204" pitchFamily="34" charset="0"/>
            </a:endParaRPr>
          </a:p>
          <a:p>
            <a:pPr marL="457200" marR="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2.      Interval Estimations for Mean, Proportion and Variance of Population</a:t>
            </a:r>
            <a:endParaRPr lang="en-US" sz="2000" dirty="0">
              <a:latin typeface="Times New Roman" panose="02020603050405020304" pitchFamily="18" charset="0"/>
              <a:ea typeface="Calibri" panose="020F0502020204030204" pitchFamily="34" charset="0"/>
            </a:endParaRPr>
          </a:p>
          <a:p>
            <a:pPr marL="457200" marR="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3.      Sample Size Determination</a:t>
            </a:r>
            <a:endParaRPr lang="en-US" sz="2000" dirty="0">
              <a:latin typeface="Times New Roman" panose="02020603050405020304" pitchFamily="18" charset="0"/>
              <a:ea typeface="Calibri" panose="020F0502020204030204" pitchFamily="34" charset="0"/>
            </a:endParaRPr>
          </a:p>
          <a:p>
            <a:pPr algn="just">
              <a:spcAft>
                <a:spcPts val="100"/>
              </a:spcAft>
            </a:pPr>
            <a:r>
              <a:rPr lang="en-US" sz="2000" dirty="0">
                <a:solidFill>
                  <a:srgbClr val="000000"/>
                </a:solidFill>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68817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Outline</a:t>
            </a:r>
          </a:p>
        </p:txBody>
      </p:sp>
      <p:sp>
        <p:nvSpPr>
          <p:cNvPr id="4" name="Rectangle 3">
            <a:extLst>
              <a:ext uri="{FF2B5EF4-FFF2-40B4-BE49-F238E27FC236}">
                <a16:creationId xmlns:a16="http://schemas.microsoft.com/office/drawing/2014/main" id="{874E3107-9185-4832-8201-9A2F64FE7B91}"/>
              </a:ext>
            </a:extLst>
          </p:cNvPr>
          <p:cNvSpPr/>
          <p:nvPr/>
        </p:nvSpPr>
        <p:spPr>
          <a:xfrm>
            <a:off x="1687036" y="1805605"/>
            <a:ext cx="9477153" cy="2964914"/>
          </a:xfrm>
          <a:prstGeom prst="rect">
            <a:avLst/>
          </a:prstGeom>
        </p:spPr>
        <p:txBody>
          <a:bodyPr wrap="square">
            <a:spAutoFit/>
          </a:bodyPr>
          <a:lstStyle/>
          <a:p>
            <a:pPr algn="just">
              <a:spcAft>
                <a:spcPts val="100"/>
              </a:spcAft>
            </a:pPr>
            <a:r>
              <a:rPr lang="en-US" sz="2000" b="1" u="sng" dirty="0">
                <a:solidFill>
                  <a:srgbClr val="000000"/>
                </a:solidFill>
                <a:latin typeface="Times New Roman" panose="02020603050405020304" pitchFamily="18" charset="0"/>
                <a:ea typeface="Times New Roman" panose="02020603050405020304" pitchFamily="18" charset="0"/>
              </a:rPr>
              <a:t>Module 1:</a:t>
            </a:r>
            <a:r>
              <a:rPr lang="en-US" sz="2000" b="1" dirty="0">
                <a:solidFill>
                  <a:srgbClr val="000000"/>
                </a:solidFill>
                <a:latin typeface="Times New Roman" panose="02020603050405020304" pitchFamily="18" charset="0"/>
                <a:ea typeface="Times New Roman" panose="02020603050405020304" pitchFamily="18" charset="0"/>
              </a:rPr>
              <a:t>  Basic Data Analysis (continued)</a:t>
            </a:r>
            <a:endParaRPr lang="en-US" sz="2000" dirty="0">
              <a:latin typeface="Times New Roman" panose="02020603050405020304" pitchFamily="18" charset="0"/>
              <a:ea typeface="Calibri" panose="020F0502020204030204" pitchFamily="34" charset="0"/>
            </a:endParaRPr>
          </a:p>
          <a:p>
            <a:pPr algn="just">
              <a:spcAft>
                <a:spcPts val="100"/>
              </a:spcAft>
            </a:pPr>
            <a:r>
              <a:rPr lang="en-US" sz="2000" b="1" dirty="0">
                <a:solidFill>
                  <a:srgbClr val="000000"/>
                </a:solidFill>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Calibri" panose="020F0502020204030204" pitchFamily="34" charset="0"/>
            </a:endParaRPr>
          </a:p>
          <a:p>
            <a:pPr algn="just">
              <a:spcAft>
                <a:spcPts val="100"/>
              </a:spcAft>
            </a:pPr>
            <a:r>
              <a:rPr lang="en-US" sz="2000" dirty="0">
                <a:solidFill>
                  <a:srgbClr val="000000"/>
                </a:solidFill>
                <a:latin typeface="Times New Roman" panose="02020603050405020304" pitchFamily="18" charset="0"/>
                <a:ea typeface="Times New Roman" panose="02020603050405020304" pitchFamily="18" charset="0"/>
              </a:rPr>
              <a:t>III.        </a:t>
            </a:r>
            <a:r>
              <a:rPr lang="en-US" sz="2000" u="sng" dirty="0">
                <a:solidFill>
                  <a:srgbClr val="000000"/>
                </a:solidFill>
                <a:latin typeface="Times New Roman" panose="02020603050405020304" pitchFamily="18" charset="0"/>
                <a:ea typeface="Times New Roman" panose="02020603050405020304" pitchFamily="18" charset="0"/>
              </a:rPr>
              <a:t>Hypothesis Testing</a:t>
            </a:r>
            <a:endParaRPr lang="en-US" sz="2000" dirty="0">
              <a:latin typeface="Times New Roman" panose="02020603050405020304" pitchFamily="18" charset="0"/>
              <a:ea typeface="Calibri" panose="020F0502020204030204" pitchFamily="34" charset="0"/>
            </a:endParaRPr>
          </a:p>
          <a:p>
            <a:pPr marL="457200" marR="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1.      Hypothesis Testing for Mean, Proportion and Variance of Population – Single</a:t>
            </a:r>
            <a:endParaRPr lang="en-US" sz="2000" dirty="0">
              <a:latin typeface="Times New Roman" panose="02020603050405020304" pitchFamily="18" charset="0"/>
              <a:ea typeface="Calibri" panose="020F0502020204030204" pitchFamily="34" charset="0"/>
            </a:endParaRPr>
          </a:p>
          <a:p>
            <a:pPr marL="457200" marR="0" indent="45720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Sample Test</a:t>
            </a:r>
            <a:endParaRPr lang="en-US" sz="2000" dirty="0">
              <a:latin typeface="Times New Roman" panose="02020603050405020304" pitchFamily="18" charset="0"/>
              <a:ea typeface="Calibri" panose="020F0502020204030204" pitchFamily="34" charset="0"/>
            </a:endParaRPr>
          </a:p>
          <a:p>
            <a:pPr marL="457200" marR="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2.      Hypothesis Testing for Mean, Proportion and Variance of Population – Two </a:t>
            </a:r>
            <a:endParaRPr lang="en-US" sz="2000" dirty="0">
              <a:latin typeface="Times New Roman" panose="02020603050405020304" pitchFamily="18" charset="0"/>
              <a:ea typeface="Calibri" panose="020F0502020204030204" pitchFamily="34" charset="0"/>
            </a:endParaRPr>
          </a:p>
          <a:p>
            <a:pPr marL="457200" marR="0" indent="45720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Samples Test</a:t>
            </a:r>
            <a:endParaRPr lang="en-US" sz="2000" dirty="0">
              <a:latin typeface="Times New Roman" panose="02020603050405020304" pitchFamily="18" charset="0"/>
              <a:ea typeface="Calibri" panose="020F0502020204030204" pitchFamily="34" charset="0"/>
            </a:endParaRPr>
          </a:p>
          <a:p>
            <a:pPr marL="457200" marR="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3.      Type I and Type II Errors – Power of the Test</a:t>
            </a:r>
            <a:endParaRPr lang="en-US" sz="2000" dirty="0">
              <a:latin typeface="Times New Roman" panose="02020603050405020304" pitchFamily="18" charset="0"/>
              <a:ea typeface="Calibri" panose="020F0502020204030204" pitchFamily="34" charset="0"/>
            </a:endParaRPr>
          </a:p>
          <a:p>
            <a:pPr marL="457200" marR="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4.      Observed Significance Level </a:t>
            </a:r>
            <a:endParaRPr lang="en-US" sz="20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87452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Outline</a:t>
            </a:r>
          </a:p>
        </p:txBody>
      </p:sp>
      <p:sp>
        <p:nvSpPr>
          <p:cNvPr id="7" name="Rectangle 6">
            <a:extLst>
              <a:ext uri="{FF2B5EF4-FFF2-40B4-BE49-F238E27FC236}">
                <a16:creationId xmlns:a16="http://schemas.microsoft.com/office/drawing/2014/main" id="{5EF68A9A-1E5B-4FD7-9F6F-5F04076E993D}"/>
              </a:ext>
            </a:extLst>
          </p:cNvPr>
          <p:cNvSpPr/>
          <p:nvPr/>
        </p:nvSpPr>
        <p:spPr>
          <a:xfrm>
            <a:off x="1665766" y="1432480"/>
            <a:ext cx="9764233" cy="4216539"/>
          </a:xfrm>
          <a:prstGeom prst="rect">
            <a:avLst/>
          </a:prstGeom>
        </p:spPr>
        <p:txBody>
          <a:bodyPr wrap="square">
            <a:spAutoFit/>
          </a:bodyPr>
          <a:lstStyle/>
          <a:p>
            <a:pPr algn="just">
              <a:spcAft>
                <a:spcPts val="100"/>
              </a:spcAft>
            </a:pPr>
            <a:r>
              <a:rPr lang="en-US" sz="2000" b="1" u="sng" dirty="0">
                <a:solidFill>
                  <a:srgbClr val="000000"/>
                </a:solidFill>
                <a:latin typeface="Times New Roman" panose="02020603050405020304" pitchFamily="18" charset="0"/>
                <a:ea typeface="Times New Roman" panose="02020603050405020304" pitchFamily="18" charset="0"/>
              </a:rPr>
              <a:t>Module 2:</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rPr>
              <a:t>Data Visualization</a:t>
            </a:r>
            <a:endParaRPr lang="en-US" sz="2000" dirty="0">
              <a:latin typeface="Times New Roman" panose="02020603050405020304" pitchFamily="18" charset="0"/>
              <a:ea typeface="Calibri" panose="020F0502020204030204" pitchFamily="34" charset="0"/>
            </a:endParaRPr>
          </a:p>
          <a:p>
            <a:pPr algn="just">
              <a:spcAft>
                <a:spcPts val="100"/>
              </a:spcAft>
            </a:pPr>
            <a:endParaRPr lang="en-US" sz="2000" dirty="0">
              <a:solidFill>
                <a:srgbClr val="000000"/>
              </a:solidFill>
              <a:latin typeface="Times New Roman" panose="02020603050405020304" pitchFamily="18" charset="0"/>
              <a:ea typeface="Times New Roman" panose="02020603050405020304" pitchFamily="18" charset="0"/>
            </a:endParaRPr>
          </a:p>
          <a:p>
            <a:pPr algn="just">
              <a:spcAft>
                <a:spcPts val="100"/>
              </a:spcAft>
            </a:pPr>
            <a:r>
              <a:rPr lang="en-US" sz="2000" dirty="0">
                <a:solidFill>
                  <a:srgbClr val="000000"/>
                </a:solidFill>
                <a:latin typeface="Times New Roman" panose="02020603050405020304" pitchFamily="18" charset="0"/>
                <a:ea typeface="Times New Roman" panose="02020603050405020304" pitchFamily="18" charset="0"/>
              </a:rPr>
              <a:t>IV.   </a:t>
            </a:r>
            <a:r>
              <a:rPr lang="en-US" sz="2000" u="sng" dirty="0">
                <a:solidFill>
                  <a:srgbClr val="000000"/>
                </a:solidFill>
                <a:latin typeface="Times New Roman" panose="02020603050405020304" pitchFamily="18" charset="0"/>
                <a:ea typeface="Times New Roman" panose="02020603050405020304" pitchFamily="18" charset="0"/>
              </a:rPr>
              <a:t>Data Visualization</a:t>
            </a:r>
            <a:endParaRPr lang="en-US" sz="2000" u="sng" dirty="0">
              <a:latin typeface="Times New Roman" panose="02020603050405020304" pitchFamily="18" charset="0"/>
              <a:ea typeface="Calibri" panose="020F0502020204030204" pitchFamily="34" charset="0"/>
            </a:endParaRPr>
          </a:p>
          <a:p>
            <a:pPr marL="457200" marR="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1.      Introduction to Data Visualization</a:t>
            </a:r>
            <a:endParaRPr lang="en-US" sz="2000" dirty="0">
              <a:latin typeface="Times New Roman" panose="02020603050405020304" pitchFamily="18" charset="0"/>
              <a:ea typeface="Calibri" panose="020F0502020204030204" pitchFamily="34" charset="0"/>
            </a:endParaRPr>
          </a:p>
          <a:p>
            <a:pPr marL="457200" marR="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2.      Basic Charts for Numerical Data and Categorical Data</a:t>
            </a:r>
            <a:endParaRPr lang="en-US" sz="2000" dirty="0">
              <a:latin typeface="Times New Roman" panose="02020603050405020304" pitchFamily="18" charset="0"/>
              <a:ea typeface="Calibri" panose="020F0502020204030204" pitchFamily="34" charset="0"/>
            </a:endParaRPr>
          </a:p>
          <a:p>
            <a:pPr marL="457200" marR="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3.      Distribution Plots</a:t>
            </a:r>
            <a:endParaRPr lang="en-US" sz="2000" dirty="0">
              <a:latin typeface="Times New Roman" panose="02020603050405020304" pitchFamily="18" charset="0"/>
              <a:ea typeface="Calibri" panose="020F0502020204030204" pitchFamily="34" charset="0"/>
            </a:endParaRPr>
          </a:p>
          <a:p>
            <a:pPr marL="457200" marR="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4.      Multivariate Charts: Combo Chart, Combination Chart, Stacked Column Chart</a:t>
            </a:r>
            <a:endParaRPr lang="en-US" sz="2000" dirty="0">
              <a:latin typeface="Times New Roman" panose="02020603050405020304" pitchFamily="18" charset="0"/>
              <a:ea typeface="Calibri" panose="020F0502020204030204" pitchFamily="34" charset="0"/>
            </a:endParaRPr>
          </a:p>
          <a:p>
            <a:pPr algn="just">
              <a:spcAft>
                <a:spcPts val="100"/>
              </a:spcAft>
            </a:pPr>
            <a:r>
              <a:rPr lang="en-US" sz="2000" dirty="0">
                <a:solidFill>
                  <a:srgbClr val="000000"/>
                </a:solidFill>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Calibri" panose="020F0502020204030204" pitchFamily="34" charset="0"/>
            </a:endParaRPr>
          </a:p>
          <a:p>
            <a:pPr algn="just">
              <a:spcAft>
                <a:spcPts val="100"/>
              </a:spcAft>
            </a:pPr>
            <a:r>
              <a:rPr lang="en-US" sz="2000" dirty="0">
                <a:solidFill>
                  <a:srgbClr val="000000"/>
                </a:solidFill>
                <a:latin typeface="Times New Roman" panose="02020603050405020304" pitchFamily="18" charset="0"/>
                <a:ea typeface="Times New Roman" panose="02020603050405020304" pitchFamily="18" charset="0"/>
              </a:rPr>
              <a:t>V.    </a:t>
            </a:r>
            <a:r>
              <a:rPr lang="en-US" sz="2000" u="sng" dirty="0">
                <a:solidFill>
                  <a:srgbClr val="000000"/>
                </a:solidFill>
                <a:latin typeface="Times New Roman" panose="02020603050405020304" pitchFamily="18" charset="0"/>
                <a:ea typeface="Times New Roman" panose="02020603050405020304" pitchFamily="18" charset="0"/>
              </a:rPr>
              <a:t>Data Dashboard</a:t>
            </a:r>
            <a:endParaRPr lang="en-US" sz="2000" dirty="0">
              <a:latin typeface="Times New Roman" panose="02020603050405020304" pitchFamily="18" charset="0"/>
              <a:ea typeface="Calibri" panose="020F0502020204030204" pitchFamily="34" charset="0"/>
            </a:endParaRPr>
          </a:p>
          <a:p>
            <a:pPr marL="457200" marR="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1.      What is a Data Dashboard?</a:t>
            </a:r>
            <a:endParaRPr lang="en-US" sz="2000" dirty="0">
              <a:latin typeface="Times New Roman" panose="02020603050405020304" pitchFamily="18" charset="0"/>
              <a:ea typeface="Calibri" panose="020F0502020204030204" pitchFamily="34" charset="0"/>
            </a:endParaRPr>
          </a:p>
          <a:p>
            <a:pPr marL="457200" marR="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2.      Applications and Benefits of Data Dashboard</a:t>
            </a:r>
            <a:endParaRPr lang="en-US" sz="2000" dirty="0">
              <a:latin typeface="Times New Roman" panose="02020603050405020304" pitchFamily="18" charset="0"/>
              <a:ea typeface="Calibri" panose="020F0502020204030204" pitchFamily="34" charset="0"/>
            </a:endParaRPr>
          </a:p>
          <a:p>
            <a:pPr marL="457200" marR="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3.      Design and Construct a Data Dashboard</a:t>
            </a:r>
            <a:endParaRPr lang="en-US" sz="2000" dirty="0">
              <a:latin typeface="Times New Roman" panose="02020603050405020304" pitchFamily="18" charset="0"/>
              <a:ea typeface="Calibri" panose="020F0502020204030204" pitchFamily="34" charset="0"/>
            </a:endParaRPr>
          </a:p>
          <a:p>
            <a:pPr algn="just">
              <a:spcAft>
                <a:spcPts val="100"/>
              </a:spcAft>
            </a:pPr>
            <a:r>
              <a:rPr lang="en-US" dirty="0">
                <a:solidFill>
                  <a:srgbClr val="000000"/>
                </a:solidFill>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26727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Outline</a:t>
            </a:r>
          </a:p>
        </p:txBody>
      </p:sp>
      <p:sp>
        <p:nvSpPr>
          <p:cNvPr id="7" name="Rectangle 6">
            <a:extLst>
              <a:ext uri="{FF2B5EF4-FFF2-40B4-BE49-F238E27FC236}">
                <a16:creationId xmlns:a16="http://schemas.microsoft.com/office/drawing/2014/main" id="{D13AAC61-E611-45D2-9E29-21BDAB0D4CD5}"/>
              </a:ext>
            </a:extLst>
          </p:cNvPr>
          <p:cNvSpPr/>
          <p:nvPr/>
        </p:nvSpPr>
        <p:spPr>
          <a:xfrm>
            <a:off x="1676400" y="1408896"/>
            <a:ext cx="9828028" cy="5209118"/>
          </a:xfrm>
          <a:prstGeom prst="rect">
            <a:avLst/>
          </a:prstGeom>
        </p:spPr>
        <p:txBody>
          <a:bodyPr wrap="square">
            <a:spAutoFit/>
          </a:bodyPr>
          <a:lstStyle/>
          <a:p>
            <a:pPr algn="just">
              <a:spcAft>
                <a:spcPts val="100"/>
              </a:spcAft>
            </a:pPr>
            <a:r>
              <a:rPr lang="en-US" sz="2000" b="1" u="sng" dirty="0">
                <a:solidFill>
                  <a:srgbClr val="000000"/>
                </a:solidFill>
                <a:latin typeface="Times New Roman" panose="02020603050405020304" pitchFamily="18" charset="0"/>
                <a:ea typeface="Times New Roman" panose="02020603050405020304" pitchFamily="18" charset="0"/>
              </a:rPr>
              <a:t>Module 3:</a:t>
            </a:r>
            <a:r>
              <a:rPr lang="en-US" sz="2000" b="1" dirty="0">
                <a:solidFill>
                  <a:srgbClr val="000000"/>
                </a:solidFill>
                <a:latin typeface="Times New Roman" panose="02020603050405020304" pitchFamily="18" charset="0"/>
                <a:ea typeface="Times New Roman" panose="02020603050405020304" pitchFamily="18" charset="0"/>
              </a:rPr>
              <a:t>  Key Data Mining Techniques</a:t>
            </a:r>
            <a:endParaRPr lang="en-US" sz="2000" dirty="0">
              <a:latin typeface="Times New Roman" panose="02020603050405020304" pitchFamily="18" charset="0"/>
              <a:ea typeface="Calibri" panose="020F0502020204030204" pitchFamily="34" charset="0"/>
            </a:endParaRPr>
          </a:p>
          <a:p>
            <a:pPr algn="just">
              <a:spcAft>
                <a:spcPts val="100"/>
              </a:spcAft>
            </a:pPr>
            <a:endParaRPr lang="en-US" sz="2000" dirty="0">
              <a:solidFill>
                <a:srgbClr val="000000"/>
              </a:solidFill>
              <a:latin typeface="Times New Roman" panose="02020603050405020304" pitchFamily="18" charset="0"/>
              <a:ea typeface="Times New Roman" panose="02020603050405020304" pitchFamily="18" charset="0"/>
            </a:endParaRPr>
          </a:p>
          <a:p>
            <a:pPr algn="just">
              <a:spcAft>
                <a:spcPts val="100"/>
              </a:spcAft>
            </a:pPr>
            <a:r>
              <a:rPr lang="en-US" sz="2000" dirty="0">
                <a:solidFill>
                  <a:srgbClr val="000000"/>
                </a:solidFill>
                <a:latin typeface="Times New Roman" panose="02020603050405020304" pitchFamily="18" charset="0"/>
                <a:ea typeface="Times New Roman" panose="02020603050405020304" pitchFamily="18" charset="0"/>
              </a:rPr>
              <a:t>VI.        </a:t>
            </a:r>
            <a:r>
              <a:rPr lang="en-US" sz="2000" u="sng" dirty="0">
                <a:solidFill>
                  <a:srgbClr val="000000"/>
                </a:solidFill>
                <a:latin typeface="Times New Roman" panose="02020603050405020304" pitchFamily="18" charset="0"/>
                <a:ea typeface="Times New Roman" panose="02020603050405020304" pitchFamily="18" charset="0"/>
              </a:rPr>
              <a:t>Regression Analysis</a:t>
            </a:r>
            <a:endParaRPr lang="en-US" sz="2000" dirty="0">
              <a:latin typeface="Times New Roman" panose="02020603050405020304" pitchFamily="18" charset="0"/>
              <a:ea typeface="Calibri" panose="020F0502020204030204" pitchFamily="34" charset="0"/>
            </a:endParaRPr>
          </a:p>
          <a:p>
            <a:pPr marL="457200" marR="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1.      Linear Regression and Least Square Method</a:t>
            </a:r>
            <a:endParaRPr lang="en-US" sz="2000" dirty="0">
              <a:latin typeface="Times New Roman" panose="02020603050405020304" pitchFamily="18" charset="0"/>
              <a:ea typeface="Calibri" panose="020F0502020204030204" pitchFamily="34" charset="0"/>
            </a:endParaRPr>
          </a:p>
          <a:p>
            <a:pPr marL="457200" marR="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2.      Residual Analysis</a:t>
            </a:r>
            <a:endParaRPr lang="en-US" sz="2000" dirty="0">
              <a:latin typeface="Times New Roman" panose="02020603050405020304" pitchFamily="18" charset="0"/>
              <a:ea typeface="Calibri" panose="020F0502020204030204" pitchFamily="34" charset="0"/>
            </a:endParaRPr>
          </a:p>
          <a:p>
            <a:pPr marL="457200" marR="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3.      Multiple Regression</a:t>
            </a:r>
            <a:endParaRPr lang="en-US" sz="2000" dirty="0">
              <a:latin typeface="Times New Roman" panose="02020603050405020304" pitchFamily="18" charset="0"/>
              <a:ea typeface="Calibri" panose="020F0502020204030204" pitchFamily="34" charset="0"/>
            </a:endParaRPr>
          </a:p>
          <a:p>
            <a:pPr marL="457200" marR="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4.      Goodness of Fit Tests</a:t>
            </a:r>
            <a:endParaRPr lang="en-US" sz="2000" dirty="0">
              <a:latin typeface="Times New Roman" panose="02020603050405020304" pitchFamily="18" charset="0"/>
              <a:ea typeface="Calibri" panose="020F0502020204030204" pitchFamily="34" charset="0"/>
            </a:endParaRPr>
          </a:p>
          <a:p>
            <a:pPr algn="just">
              <a:spcAft>
                <a:spcPts val="100"/>
              </a:spcAft>
            </a:pPr>
            <a:r>
              <a:rPr lang="en-US" sz="2000" dirty="0">
                <a:solidFill>
                  <a:srgbClr val="000000"/>
                </a:solidFill>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Calibri" panose="020F0502020204030204" pitchFamily="34" charset="0"/>
            </a:endParaRPr>
          </a:p>
          <a:p>
            <a:pPr algn="just">
              <a:spcAft>
                <a:spcPts val="100"/>
              </a:spcAft>
            </a:pPr>
            <a:r>
              <a:rPr lang="en-US" sz="2000" dirty="0">
                <a:solidFill>
                  <a:srgbClr val="000000"/>
                </a:solidFill>
                <a:latin typeface="Times New Roman" panose="02020603050405020304" pitchFamily="18" charset="0"/>
                <a:ea typeface="Times New Roman" panose="02020603050405020304" pitchFamily="18" charset="0"/>
              </a:rPr>
              <a:t>VII.       </a:t>
            </a:r>
            <a:r>
              <a:rPr lang="en-US" sz="2000" u="sng" dirty="0">
                <a:solidFill>
                  <a:srgbClr val="000000"/>
                </a:solidFill>
                <a:latin typeface="Times New Roman" panose="02020603050405020304" pitchFamily="18" charset="0"/>
                <a:ea typeface="Times New Roman" panose="02020603050405020304" pitchFamily="18" charset="0"/>
              </a:rPr>
              <a:t>Data Classification</a:t>
            </a:r>
            <a:endParaRPr lang="en-US" sz="2000" dirty="0">
              <a:latin typeface="Times New Roman" panose="02020603050405020304" pitchFamily="18" charset="0"/>
              <a:ea typeface="Calibri" panose="020F0502020204030204" pitchFamily="34" charset="0"/>
            </a:endParaRPr>
          </a:p>
          <a:p>
            <a:pPr marL="457200" marR="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1.      k-Nearest Neighbor Algorithm for Estimation and Prediction</a:t>
            </a:r>
            <a:endParaRPr lang="en-US" sz="2000" dirty="0">
              <a:latin typeface="Times New Roman" panose="02020603050405020304" pitchFamily="18" charset="0"/>
              <a:ea typeface="Calibri" panose="020F0502020204030204" pitchFamily="34" charset="0"/>
            </a:endParaRPr>
          </a:p>
          <a:p>
            <a:pPr marL="457200" marR="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2.      Distance Functions: Euclidian, Manhattan, </a:t>
            </a:r>
            <a:r>
              <a:rPr lang="en-US" sz="2000" dirty="0" err="1">
                <a:solidFill>
                  <a:srgbClr val="000000"/>
                </a:solidFill>
                <a:latin typeface="Times New Roman" panose="02020603050405020304" pitchFamily="18" charset="0"/>
                <a:ea typeface="Times New Roman" panose="02020603050405020304" pitchFamily="18" charset="0"/>
              </a:rPr>
              <a:t>Minkowski</a:t>
            </a:r>
            <a:r>
              <a:rPr lang="en-US" sz="2000" dirty="0">
                <a:solidFill>
                  <a:srgbClr val="000000"/>
                </a:solidFill>
                <a:latin typeface="Times New Roman" panose="02020603050405020304" pitchFamily="18" charset="0"/>
                <a:ea typeface="Times New Roman" panose="02020603050405020304" pitchFamily="18" charset="0"/>
              </a:rPr>
              <a:t>, Min-Max Normalization, </a:t>
            </a:r>
            <a:endParaRPr lang="en-US" sz="2000" dirty="0">
              <a:latin typeface="Times New Roman" panose="02020603050405020304" pitchFamily="18" charset="0"/>
              <a:ea typeface="Calibri" panose="020F0502020204030204" pitchFamily="34" charset="0"/>
            </a:endParaRPr>
          </a:p>
          <a:p>
            <a:pPr marL="457200" marR="0" indent="45720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Z-Score Standardization</a:t>
            </a:r>
            <a:endParaRPr lang="en-US" sz="2000" dirty="0">
              <a:latin typeface="Times New Roman" panose="02020603050405020304" pitchFamily="18" charset="0"/>
              <a:ea typeface="Calibri" panose="020F0502020204030204" pitchFamily="34" charset="0"/>
            </a:endParaRPr>
          </a:p>
          <a:p>
            <a:pPr marL="457200" marR="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3.      Logistics Regression</a:t>
            </a:r>
            <a:endParaRPr lang="en-US" sz="2000" dirty="0">
              <a:latin typeface="Times New Roman" panose="02020603050405020304" pitchFamily="18" charset="0"/>
              <a:ea typeface="Calibri" panose="020F0502020204030204" pitchFamily="34" charset="0"/>
            </a:endParaRPr>
          </a:p>
          <a:p>
            <a:pPr marL="457200" marR="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4.      Bayesian Networks</a:t>
            </a:r>
            <a:endParaRPr lang="en-US" sz="2000" dirty="0">
              <a:latin typeface="Times New Roman" panose="02020603050405020304" pitchFamily="18" charset="0"/>
              <a:ea typeface="Calibri" panose="020F0502020204030204" pitchFamily="34" charset="0"/>
            </a:endParaRPr>
          </a:p>
          <a:p>
            <a:pPr marL="457200" marR="0" algn="just">
              <a:spcBef>
                <a:spcPts val="0"/>
              </a:spcBef>
              <a:spcAft>
                <a:spcPts val="100"/>
              </a:spcAft>
            </a:pPr>
            <a:r>
              <a:rPr lang="en-US" sz="2000" dirty="0">
                <a:solidFill>
                  <a:srgbClr val="000000"/>
                </a:solidFill>
                <a:latin typeface="Times New Roman" panose="02020603050405020304" pitchFamily="18" charset="0"/>
                <a:ea typeface="Times New Roman" panose="02020603050405020304" pitchFamily="18" charset="0"/>
              </a:rPr>
              <a:t>5.      Model Evaluation Measures for Classification Task</a:t>
            </a:r>
            <a:endParaRPr lang="en-US" sz="2000" dirty="0">
              <a:latin typeface="Times New Roman" panose="02020603050405020304" pitchFamily="18" charset="0"/>
              <a:ea typeface="Calibri" panose="020F0502020204030204" pitchFamily="34" charset="0"/>
            </a:endParaRPr>
          </a:p>
          <a:p>
            <a:pPr algn="just">
              <a:spcAft>
                <a:spcPts val="100"/>
              </a:spcAft>
            </a:pPr>
            <a:r>
              <a:rPr lang="en-US" sz="2000" dirty="0">
                <a:solidFill>
                  <a:srgbClr val="000000"/>
                </a:solidFill>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20253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2361</TotalTime>
  <Words>706</Words>
  <Application>Microsoft Office PowerPoint</Application>
  <PresentationFormat>Widescreen</PresentationFormat>
  <Paragraphs>303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Course Objective </vt:lpstr>
      <vt:lpstr>Course Learning Outcomes (CLOs)</vt:lpstr>
      <vt:lpstr>Assessments</vt:lpstr>
      <vt:lpstr>Assessments</vt:lpstr>
      <vt:lpstr>Course Outline</vt:lpstr>
      <vt:lpstr>Course Outline</vt:lpstr>
      <vt:lpstr>Course Outline</vt:lpstr>
      <vt:lpstr>Course Outline</vt:lpstr>
      <vt:lpstr>Course Outline</vt:lpstr>
      <vt:lpstr>PowerPoint Presentation</vt:lpstr>
      <vt:lpstr>Teaching &amp; Learning Methods for Module 1</vt:lpstr>
      <vt:lpstr>Teaching &amp; Learning Methods for Module 2</vt:lpstr>
      <vt:lpstr>Teaching &amp; Learning Methods for Module 3</vt:lpstr>
      <vt:lpstr>Teaching &amp; Learning Methods for Module 3 (cont.)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Huynh Trung Luong</cp:lastModifiedBy>
  <cp:revision>133</cp:revision>
  <dcterms:created xsi:type="dcterms:W3CDTF">2018-02-11T14:22:08Z</dcterms:created>
  <dcterms:modified xsi:type="dcterms:W3CDTF">2019-06-25T08:48:53Z</dcterms:modified>
</cp:coreProperties>
</file>